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73"/>
  </p:notesMasterIdLst>
  <p:sldIdLst>
    <p:sldId id="256" r:id="rId2"/>
    <p:sldId id="257" r:id="rId3"/>
    <p:sldId id="258" r:id="rId4"/>
    <p:sldId id="259" r:id="rId5"/>
    <p:sldId id="318" r:id="rId6"/>
    <p:sldId id="321" r:id="rId7"/>
    <p:sldId id="319" r:id="rId8"/>
    <p:sldId id="308" r:id="rId9"/>
    <p:sldId id="306" r:id="rId10"/>
    <p:sldId id="329" r:id="rId11"/>
    <p:sldId id="330" r:id="rId12"/>
    <p:sldId id="322" r:id="rId13"/>
    <p:sldId id="326" r:id="rId14"/>
    <p:sldId id="327" r:id="rId15"/>
    <p:sldId id="325" r:id="rId16"/>
    <p:sldId id="328" r:id="rId17"/>
    <p:sldId id="331" r:id="rId18"/>
    <p:sldId id="332" r:id="rId19"/>
    <p:sldId id="261" r:id="rId20"/>
    <p:sldId id="262" r:id="rId21"/>
    <p:sldId id="263" r:id="rId22"/>
    <p:sldId id="264" r:id="rId23"/>
    <p:sldId id="265" r:id="rId24"/>
    <p:sldId id="266" r:id="rId25"/>
    <p:sldId id="267" r:id="rId26"/>
    <p:sldId id="268" r:id="rId27"/>
    <p:sldId id="271" r:id="rId28"/>
    <p:sldId id="272" r:id="rId29"/>
    <p:sldId id="273" r:id="rId30"/>
    <p:sldId id="274" r:id="rId31"/>
    <p:sldId id="276" r:id="rId32"/>
    <p:sldId id="279" r:id="rId33"/>
    <p:sldId id="280" r:id="rId34"/>
    <p:sldId id="281" r:id="rId35"/>
    <p:sldId id="282" r:id="rId36"/>
    <p:sldId id="283" r:id="rId37"/>
    <p:sldId id="305" r:id="rId38"/>
    <p:sldId id="285" r:id="rId39"/>
    <p:sldId id="286" r:id="rId40"/>
    <p:sldId id="287" r:id="rId41"/>
    <p:sldId id="288" r:id="rId42"/>
    <p:sldId id="289" r:id="rId43"/>
    <p:sldId id="290" r:id="rId44"/>
    <p:sldId id="291" r:id="rId45"/>
    <p:sldId id="292" r:id="rId46"/>
    <p:sldId id="293" r:id="rId47"/>
    <p:sldId id="296" r:id="rId48"/>
    <p:sldId id="333" r:id="rId49"/>
    <p:sldId id="309" r:id="rId50"/>
    <p:sldId id="310" r:id="rId51"/>
    <p:sldId id="311" r:id="rId52"/>
    <p:sldId id="312" r:id="rId53"/>
    <p:sldId id="297" r:id="rId54"/>
    <p:sldId id="298" r:id="rId55"/>
    <p:sldId id="299" r:id="rId56"/>
    <p:sldId id="300" r:id="rId57"/>
    <p:sldId id="303" r:id="rId58"/>
    <p:sldId id="302" r:id="rId59"/>
    <p:sldId id="307" r:id="rId60"/>
    <p:sldId id="320" r:id="rId61"/>
    <p:sldId id="317" r:id="rId62"/>
    <p:sldId id="260" r:id="rId63"/>
    <p:sldId id="314" r:id="rId64"/>
    <p:sldId id="323" r:id="rId65"/>
    <p:sldId id="324" r:id="rId66"/>
    <p:sldId id="269" r:id="rId67"/>
    <p:sldId id="270" r:id="rId68"/>
    <p:sldId id="275" r:id="rId69"/>
    <p:sldId id="315" r:id="rId70"/>
    <p:sldId id="316" r:id="rId71"/>
    <p:sldId id="313" r:id="rId72"/>
  </p:sldIdLst>
  <p:sldSz cx="12192000" cy="6858000"/>
  <p:notesSz cx="6858000" cy="9144000"/>
  <p:embeddedFontLst>
    <p:embeddedFont>
      <p:font typeface="Calibri" panose="020F0502020204030204" pitchFamily="34" charset="0"/>
      <p:regular r:id="rId74"/>
      <p:bold r:id="rId75"/>
      <p:italic r:id="rId76"/>
      <p:boldItalic r:id="rId77"/>
    </p:embeddedFont>
    <p:embeddedFont>
      <p:font typeface="Franklin Gothic Book" panose="020B0503020102020204" pitchFamily="34" charset="0"/>
      <p:regular r:id="rId78"/>
      <p:italic r:id="rId79"/>
    </p:embeddedFont>
    <p:embeddedFont>
      <p:font typeface="Milo Offc Black" panose="020B0A04030101020102" pitchFamily="34" charset="0"/>
      <p:bold r:id="rId80"/>
    </p:embeddedFont>
    <p:embeddedFont>
      <p:font typeface="Milo-Text" panose="02000503050000020004" pitchFamily="2" charset="0"/>
      <p:regular r:id="rId81"/>
    </p:embeddedFont>
    <p:embeddedFont>
      <p:font typeface="Segoe Print" panose="02000600000000000000" pitchFamily="2" charset="0"/>
      <p:regular r:id="rId82"/>
      <p:bold r:id="rId83"/>
    </p:embeddedFont>
    <p:embeddedFont>
      <p:font typeface="Trebuchet MS" panose="020B0603020202020204" pitchFamily="34" charset="0"/>
      <p:regular r:id="rId84"/>
      <p:bold r:id="rId85"/>
      <p:italic r:id="rId86"/>
      <p:boldItalic r:id="rId87"/>
    </p:embeddedFont>
    <p:embeddedFont>
      <p:font typeface="Verdana" panose="020B0604030504040204" pitchFamily="34" charset="0"/>
      <p:regular r:id="rId88"/>
      <p:bold r:id="rId89"/>
      <p:italic r:id="rId90"/>
      <p:boldItalic r:id="rId91"/>
    </p:embeddedFont>
    <p:embeddedFont>
      <p:font typeface="Wingdings 2" panose="05020102010507070707" pitchFamily="18" charset="2"/>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4026" autoAdjust="0"/>
  </p:normalViewPr>
  <p:slideViewPr>
    <p:cSldViewPr snapToGrid="0" showGuides="1">
      <p:cViewPr varScale="1">
        <p:scale>
          <a:sx n="92" d="100"/>
          <a:sy n="92" d="100"/>
        </p:scale>
        <p:origin x="123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Composite Responsiveness</c:v>
                </c:pt>
              </c:strCache>
            </c:strRef>
          </c:tx>
          <c:spPr>
            <a:solidFill>
              <a:schemeClr val="accent1">
                <a:alpha val="75000"/>
              </a:schemeClr>
            </a:solidFill>
            <a:ln>
              <a:noFill/>
            </a:ln>
            <a:effectLst/>
          </c:spPr>
          <c:invertIfNegative val="0"/>
          <c:dPt>
            <c:idx val="19"/>
            <c:invertIfNegative val="0"/>
            <c:bubble3D val="0"/>
            <c:spPr>
              <a:solidFill>
                <a:schemeClr val="accent6"/>
              </a:solidFill>
              <a:ln>
                <a:noFill/>
              </a:ln>
              <a:effectLst/>
            </c:spPr>
            <c:extLst>
              <c:ext xmlns:c16="http://schemas.microsoft.com/office/drawing/2014/chart" uri="{C3380CC4-5D6E-409C-BE32-E72D297353CC}">
                <c16:uniqueId val="{00000006-1E77-44E4-B7B8-C06BFB5B162E}"/>
              </c:ext>
            </c:extLst>
          </c:dPt>
          <c:xVal>
            <c:numRef>
              <c:f>Sheet1!$A$2:$A$21</c:f>
              <c:numCache>
                <c:formatCode>General</c:formatCode>
                <c:ptCount val="20"/>
                <c:pt idx="0">
                  <c:v>-7</c:v>
                </c:pt>
                <c:pt idx="1">
                  <c:v>-7</c:v>
                </c:pt>
                <c:pt idx="2">
                  <c:v>-5</c:v>
                </c:pt>
                <c:pt idx="3">
                  <c:v>-5</c:v>
                </c:pt>
                <c:pt idx="4">
                  <c:v>-5</c:v>
                </c:pt>
                <c:pt idx="5">
                  <c:v>-3</c:v>
                </c:pt>
                <c:pt idx="6">
                  <c:v>-3</c:v>
                </c:pt>
                <c:pt idx="7">
                  <c:v>-1</c:v>
                </c:pt>
                <c:pt idx="8">
                  <c:v>-1</c:v>
                </c:pt>
                <c:pt idx="9">
                  <c:v>1</c:v>
                </c:pt>
                <c:pt idx="10">
                  <c:v>1</c:v>
                </c:pt>
                <c:pt idx="11">
                  <c:v>1</c:v>
                </c:pt>
                <c:pt idx="12">
                  <c:v>1</c:v>
                </c:pt>
                <c:pt idx="13">
                  <c:v>3</c:v>
                </c:pt>
                <c:pt idx="14">
                  <c:v>3</c:v>
                </c:pt>
                <c:pt idx="15">
                  <c:v>5</c:v>
                </c:pt>
                <c:pt idx="16">
                  <c:v>5</c:v>
                </c:pt>
                <c:pt idx="17">
                  <c:v>5</c:v>
                </c:pt>
                <c:pt idx="18">
                  <c:v>7</c:v>
                </c:pt>
                <c:pt idx="19">
                  <c:v>-0.26</c:v>
                </c:pt>
              </c:numCache>
            </c:numRef>
          </c:xVal>
          <c:yVal>
            <c:numRef>
              <c:f>Sheet1!$B$2:$B$21</c:f>
              <c:numCache>
                <c:formatCode>General</c:formatCode>
                <c:ptCount val="20"/>
                <c:pt idx="0">
                  <c:v>-7</c:v>
                </c:pt>
                <c:pt idx="1">
                  <c:v>1</c:v>
                </c:pt>
                <c:pt idx="2">
                  <c:v>-9</c:v>
                </c:pt>
                <c:pt idx="3">
                  <c:v>-5</c:v>
                </c:pt>
                <c:pt idx="4">
                  <c:v>1</c:v>
                </c:pt>
                <c:pt idx="5">
                  <c:v>-7</c:v>
                </c:pt>
                <c:pt idx="6">
                  <c:v>-5</c:v>
                </c:pt>
                <c:pt idx="7">
                  <c:v>-3</c:v>
                </c:pt>
                <c:pt idx="8">
                  <c:v>7</c:v>
                </c:pt>
                <c:pt idx="9">
                  <c:v>-3</c:v>
                </c:pt>
                <c:pt idx="10">
                  <c:v>-1</c:v>
                </c:pt>
                <c:pt idx="11">
                  <c:v>3</c:v>
                </c:pt>
                <c:pt idx="12">
                  <c:v>7</c:v>
                </c:pt>
                <c:pt idx="13">
                  <c:v>-3</c:v>
                </c:pt>
                <c:pt idx="14">
                  <c:v>3</c:v>
                </c:pt>
                <c:pt idx="15">
                  <c:v>-3</c:v>
                </c:pt>
                <c:pt idx="16">
                  <c:v>-1</c:v>
                </c:pt>
                <c:pt idx="17">
                  <c:v>5</c:v>
                </c:pt>
                <c:pt idx="18">
                  <c:v>5</c:v>
                </c:pt>
                <c:pt idx="19">
                  <c:v>-0.79</c:v>
                </c:pt>
              </c:numCache>
            </c:numRef>
          </c:yVal>
          <c:bubbleSize>
            <c:numRef>
              <c:f>Sheet1!$C$2:$C$21</c:f>
              <c:numCache>
                <c:formatCode>General</c:formatCode>
                <c:ptCount val="20"/>
                <c:pt idx="0">
                  <c:v>2</c:v>
                </c:pt>
                <c:pt idx="1">
                  <c:v>1</c:v>
                </c:pt>
                <c:pt idx="2">
                  <c:v>2</c:v>
                </c:pt>
                <c:pt idx="3">
                  <c:v>2</c:v>
                </c:pt>
                <c:pt idx="4">
                  <c:v>1</c:v>
                </c:pt>
                <c:pt idx="5">
                  <c:v>2</c:v>
                </c:pt>
                <c:pt idx="6">
                  <c:v>1</c:v>
                </c:pt>
                <c:pt idx="7">
                  <c:v>1</c:v>
                </c:pt>
                <c:pt idx="8">
                  <c:v>1</c:v>
                </c:pt>
                <c:pt idx="9">
                  <c:v>1</c:v>
                </c:pt>
                <c:pt idx="10">
                  <c:v>2</c:v>
                </c:pt>
                <c:pt idx="11">
                  <c:v>1</c:v>
                </c:pt>
                <c:pt idx="12">
                  <c:v>1</c:v>
                </c:pt>
                <c:pt idx="13">
                  <c:v>3</c:v>
                </c:pt>
                <c:pt idx="14">
                  <c:v>1</c:v>
                </c:pt>
                <c:pt idx="15">
                  <c:v>1</c:v>
                </c:pt>
                <c:pt idx="16">
                  <c:v>1</c:v>
                </c:pt>
                <c:pt idx="17">
                  <c:v>1</c:v>
                </c:pt>
                <c:pt idx="18">
                  <c:v>1</c:v>
                </c:pt>
                <c:pt idx="19">
                  <c:v>0.1</c:v>
                </c:pt>
              </c:numCache>
            </c:numRef>
          </c:bubbleSize>
          <c:bubble3D val="0"/>
          <c:extLst>
            <c:ext xmlns:c16="http://schemas.microsoft.com/office/drawing/2014/chart" uri="{C3380CC4-5D6E-409C-BE32-E72D297353CC}">
              <c16:uniqueId val="{00000000-1E77-44E4-B7B8-C06BFB5B162E}"/>
            </c:ext>
          </c:extLst>
        </c:ser>
        <c:dLbls>
          <c:showLegendKey val="0"/>
          <c:showVal val="0"/>
          <c:showCatName val="0"/>
          <c:showSerName val="0"/>
          <c:showPercent val="0"/>
          <c:showBubbleSize val="0"/>
        </c:dLbls>
        <c:bubbleScale val="100"/>
        <c:showNegBubbles val="0"/>
        <c:axId val="1951365856"/>
        <c:axId val="1964741344"/>
      </c:bubbleChart>
      <c:valAx>
        <c:axId val="1951365856"/>
        <c:scaling>
          <c:orientation val="minMax"/>
          <c:max val="9"/>
          <c:min val="-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4741344"/>
        <c:crosses val="autoZero"/>
        <c:crossBetween val="midCat"/>
        <c:majorUnit val="1"/>
      </c:valAx>
      <c:valAx>
        <c:axId val="1964741344"/>
        <c:scaling>
          <c:orientation val="minMax"/>
          <c:max val="9"/>
          <c:min val="-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1365856"/>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319817626433231E-2"/>
          <c:y val="3.5022847522847525E-2"/>
          <c:w val="0.96168018237356678"/>
          <c:h val="0.92995430495430498"/>
        </c:manualLayout>
      </c:layout>
      <c:lineChart>
        <c:grouping val="standard"/>
        <c:varyColors val="0"/>
        <c:ser>
          <c:idx val="0"/>
          <c:order val="0"/>
          <c:tx>
            <c:strRef>
              <c:f>Sheet1!$A$2</c:f>
              <c:strCache>
                <c:ptCount val="1"/>
                <c:pt idx="0">
                  <c:v>Person 1</c:v>
                </c:pt>
              </c:strCache>
            </c:strRef>
          </c:tx>
          <c:spPr>
            <a:ln w="28575" cap="rnd">
              <a:solidFill>
                <a:schemeClr val="accent1">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Sheet1!$B$2:$I$2</c:f>
              <c:numCache>
                <c:formatCode>General</c:formatCode>
                <c:ptCount val="8"/>
                <c:pt idx="0">
                  <c:v>2</c:v>
                </c:pt>
                <c:pt idx="1">
                  <c:v>2.33</c:v>
                </c:pt>
                <c:pt idx="2">
                  <c:v>1.33</c:v>
                </c:pt>
                <c:pt idx="3">
                  <c:v>2.67</c:v>
                </c:pt>
                <c:pt idx="4">
                  <c:v>1</c:v>
                </c:pt>
                <c:pt idx="5">
                  <c:v>2</c:v>
                </c:pt>
                <c:pt idx="6">
                  <c:v>1.33</c:v>
                </c:pt>
                <c:pt idx="7">
                  <c:v>1</c:v>
                </c:pt>
              </c:numCache>
            </c:numRef>
          </c:val>
          <c:smooth val="0"/>
          <c:extLst>
            <c:ext xmlns:c16="http://schemas.microsoft.com/office/drawing/2014/chart" uri="{C3380CC4-5D6E-409C-BE32-E72D297353CC}">
              <c16:uniqueId val="{00000000-DB7B-455B-80B9-960D69795A36}"/>
            </c:ext>
          </c:extLst>
        </c:ser>
        <c:ser>
          <c:idx val="1"/>
          <c:order val="1"/>
          <c:tx>
            <c:strRef>
              <c:f>Sheet1!$A$3</c:f>
              <c:strCache>
                <c:ptCount val="1"/>
                <c:pt idx="0">
                  <c:v>Person 2</c:v>
                </c:pt>
              </c:strCache>
            </c:strRef>
          </c:tx>
          <c:spPr>
            <a:ln w="28575" cap="rnd">
              <a:solidFill>
                <a:schemeClr val="accent1">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Sheet1!$B$3:$I$3</c:f>
              <c:numCache>
                <c:formatCode>General</c:formatCode>
                <c:ptCount val="8"/>
                <c:pt idx="0">
                  <c:v>2.67</c:v>
                </c:pt>
                <c:pt idx="1">
                  <c:v>2.33</c:v>
                </c:pt>
                <c:pt idx="2">
                  <c:v>1</c:v>
                </c:pt>
                <c:pt idx="3">
                  <c:v>2.67</c:v>
                </c:pt>
                <c:pt idx="4">
                  <c:v>2.33</c:v>
                </c:pt>
                <c:pt idx="5">
                  <c:v>2.67</c:v>
                </c:pt>
                <c:pt idx="6">
                  <c:v>2</c:v>
                </c:pt>
                <c:pt idx="7">
                  <c:v>1.67</c:v>
                </c:pt>
              </c:numCache>
            </c:numRef>
          </c:val>
          <c:smooth val="0"/>
          <c:extLst>
            <c:ext xmlns:c16="http://schemas.microsoft.com/office/drawing/2014/chart" uri="{C3380CC4-5D6E-409C-BE32-E72D297353CC}">
              <c16:uniqueId val="{00000001-DB7B-455B-80B9-960D69795A36}"/>
            </c:ext>
          </c:extLst>
        </c:ser>
        <c:ser>
          <c:idx val="2"/>
          <c:order val="2"/>
          <c:tx>
            <c:strRef>
              <c:f>Sheet1!$A$4</c:f>
              <c:strCache>
                <c:ptCount val="1"/>
                <c:pt idx="0">
                  <c:v>Person 3</c:v>
                </c:pt>
              </c:strCache>
            </c:strRef>
          </c:tx>
          <c:spPr>
            <a:ln w="28575" cap="rnd">
              <a:solidFill>
                <a:schemeClr val="accent1">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Sheet1!$B$4:$I$4</c:f>
              <c:numCache>
                <c:formatCode>General</c:formatCode>
                <c:ptCount val="8"/>
                <c:pt idx="0">
                  <c:v>2.67</c:v>
                </c:pt>
                <c:pt idx="1">
                  <c:v>2.33</c:v>
                </c:pt>
                <c:pt idx="2">
                  <c:v>1.33</c:v>
                </c:pt>
                <c:pt idx="3">
                  <c:v>2</c:v>
                </c:pt>
                <c:pt idx="4">
                  <c:v>1</c:v>
                </c:pt>
                <c:pt idx="5">
                  <c:v>1.33</c:v>
                </c:pt>
                <c:pt idx="6">
                  <c:v>2.67</c:v>
                </c:pt>
                <c:pt idx="7">
                  <c:v>1</c:v>
                </c:pt>
              </c:numCache>
            </c:numRef>
          </c:val>
          <c:smooth val="0"/>
          <c:extLst>
            <c:ext xmlns:c16="http://schemas.microsoft.com/office/drawing/2014/chart" uri="{C3380CC4-5D6E-409C-BE32-E72D297353CC}">
              <c16:uniqueId val="{00000002-DB7B-455B-80B9-960D69795A36}"/>
            </c:ext>
          </c:extLst>
        </c:ser>
        <c:ser>
          <c:idx val="3"/>
          <c:order val="3"/>
          <c:tx>
            <c:strRef>
              <c:f>Sheet1!$A$5</c:f>
              <c:strCache>
                <c:ptCount val="1"/>
                <c:pt idx="0">
                  <c:v>Person 4</c:v>
                </c:pt>
              </c:strCache>
            </c:strRef>
          </c:tx>
          <c:spPr>
            <a:ln w="28575" cap="rnd">
              <a:solidFill>
                <a:schemeClr val="accent1">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Sheet1!$B$5:$I$5</c:f>
              <c:numCache>
                <c:formatCode>General</c:formatCode>
                <c:ptCount val="8"/>
                <c:pt idx="0">
                  <c:v>3.33</c:v>
                </c:pt>
                <c:pt idx="1">
                  <c:v>2</c:v>
                </c:pt>
                <c:pt idx="2">
                  <c:v>2</c:v>
                </c:pt>
                <c:pt idx="3">
                  <c:v>0.67</c:v>
                </c:pt>
                <c:pt idx="4">
                  <c:v>2.33</c:v>
                </c:pt>
                <c:pt idx="5">
                  <c:v>1.67</c:v>
                </c:pt>
                <c:pt idx="6">
                  <c:v>2</c:v>
                </c:pt>
                <c:pt idx="7">
                  <c:v>2</c:v>
                </c:pt>
              </c:numCache>
            </c:numRef>
          </c:val>
          <c:smooth val="0"/>
          <c:extLst>
            <c:ext xmlns:c16="http://schemas.microsoft.com/office/drawing/2014/chart" uri="{C3380CC4-5D6E-409C-BE32-E72D297353CC}">
              <c16:uniqueId val="{00000003-DB7B-455B-80B9-960D69795A36}"/>
            </c:ext>
          </c:extLst>
        </c:ser>
        <c:ser>
          <c:idx val="4"/>
          <c:order val="4"/>
          <c:tx>
            <c:strRef>
              <c:f>Sheet1!$A$6</c:f>
              <c:strCache>
                <c:ptCount val="1"/>
                <c:pt idx="0">
                  <c:v>Person 5</c:v>
                </c:pt>
              </c:strCache>
            </c:strRef>
          </c:tx>
          <c:spPr>
            <a:ln w="28575" cap="rnd">
              <a:solidFill>
                <a:schemeClr val="accent1">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Sheet1!$B$6:$I$6</c:f>
              <c:numCache>
                <c:formatCode>General</c:formatCode>
                <c:ptCount val="8"/>
                <c:pt idx="0">
                  <c:v>2</c:v>
                </c:pt>
                <c:pt idx="1">
                  <c:v>2.67</c:v>
                </c:pt>
                <c:pt idx="2">
                  <c:v>2</c:v>
                </c:pt>
                <c:pt idx="3">
                  <c:v>1</c:v>
                </c:pt>
                <c:pt idx="4">
                  <c:v>1.67</c:v>
                </c:pt>
                <c:pt idx="5">
                  <c:v>3</c:v>
                </c:pt>
                <c:pt idx="6">
                  <c:v>2</c:v>
                </c:pt>
                <c:pt idx="7">
                  <c:v>1.33</c:v>
                </c:pt>
              </c:numCache>
            </c:numRef>
          </c:val>
          <c:smooth val="0"/>
          <c:extLst>
            <c:ext xmlns:c16="http://schemas.microsoft.com/office/drawing/2014/chart" uri="{C3380CC4-5D6E-409C-BE32-E72D297353CC}">
              <c16:uniqueId val="{00000004-DB7B-455B-80B9-960D69795A36}"/>
            </c:ext>
          </c:extLst>
        </c:ser>
        <c:ser>
          <c:idx val="5"/>
          <c:order val="5"/>
          <c:tx>
            <c:strRef>
              <c:f>Sheet1!$A$7</c:f>
              <c:strCache>
                <c:ptCount val="1"/>
                <c:pt idx="0">
                  <c:v>Person 6</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Sheet1!$B$7:$I$7</c:f>
              <c:numCache>
                <c:formatCode>General</c:formatCode>
                <c:ptCount val="8"/>
                <c:pt idx="0">
                  <c:v>2.67</c:v>
                </c:pt>
                <c:pt idx="1">
                  <c:v>2</c:v>
                </c:pt>
                <c:pt idx="2">
                  <c:v>2.33</c:v>
                </c:pt>
                <c:pt idx="3">
                  <c:v>1.33</c:v>
                </c:pt>
                <c:pt idx="4">
                  <c:v>1.67</c:v>
                </c:pt>
                <c:pt idx="5">
                  <c:v>2</c:v>
                </c:pt>
                <c:pt idx="6">
                  <c:v>2.67</c:v>
                </c:pt>
                <c:pt idx="7">
                  <c:v>0.67</c:v>
                </c:pt>
              </c:numCache>
            </c:numRef>
          </c:val>
          <c:smooth val="0"/>
          <c:extLst>
            <c:ext xmlns:c16="http://schemas.microsoft.com/office/drawing/2014/chart" uri="{C3380CC4-5D6E-409C-BE32-E72D297353CC}">
              <c16:uniqueId val="{00000005-DB7B-455B-80B9-960D69795A36}"/>
            </c:ext>
          </c:extLst>
        </c:ser>
        <c:ser>
          <c:idx val="6"/>
          <c:order val="6"/>
          <c:tx>
            <c:strRef>
              <c:f>Sheet1!$A$8</c:f>
              <c:strCache>
                <c:ptCount val="1"/>
                <c:pt idx="0">
                  <c:v>Person 7</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Sheet1!$B$8:$I$8</c:f>
              <c:numCache>
                <c:formatCode>General</c:formatCode>
                <c:ptCount val="8"/>
                <c:pt idx="0">
                  <c:v>3</c:v>
                </c:pt>
                <c:pt idx="1">
                  <c:v>2</c:v>
                </c:pt>
                <c:pt idx="2">
                  <c:v>2.33</c:v>
                </c:pt>
                <c:pt idx="3">
                  <c:v>1.67</c:v>
                </c:pt>
                <c:pt idx="4">
                  <c:v>0.33</c:v>
                </c:pt>
                <c:pt idx="5">
                  <c:v>2</c:v>
                </c:pt>
                <c:pt idx="6">
                  <c:v>2.33</c:v>
                </c:pt>
                <c:pt idx="7">
                  <c:v>1.33</c:v>
                </c:pt>
              </c:numCache>
            </c:numRef>
          </c:val>
          <c:smooth val="0"/>
          <c:extLst>
            <c:ext xmlns:c16="http://schemas.microsoft.com/office/drawing/2014/chart" uri="{C3380CC4-5D6E-409C-BE32-E72D297353CC}">
              <c16:uniqueId val="{00000006-DB7B-455B-80B9-960D69795A36}"/>
            </c:ext>
          </c:extLst>
        </c:ser>
        <c:ser>
          <c:idx val="7"/>
          <c:order val="7"/>
          <c:tx>
            <c:strRef>
              <c:f>Sheet1!$A$9</c:f>
              <c:strCache>
                <c:ptCount val="1"/>
                <c:pt idx="0">
                  <c:v>Person 8</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Sheet1!$B$9:$I$9</c:f>
              <c:numCache>
                <c:formatCode>General</c:formatCode>
                <c:ptCount val="8"/>
                <c:pt idx="0">
                  <c:v>2</c:v>
                </c:pt>
                <c:pt idx="1">
                  <c:v>2.67</c:v>
                </c:pt>
                <c:pt idx="2">
                  <c:v>2.33</c:v>
                </c:pt>
                <c:pt idx="3">
                  <c:v>1</c:v>
                </c:pt>
                <c:pt idx="4">
                  <c:v>2.33</c:v>
                </c:pt>
                <c:pt idx="5">
                  <c:v>3.33</c:v>
                </c:pt>
                <c:pt idx="6">
                  <c:v>2</c:v>
                </c:pt>
                <c:pt idx="7">
                  <c:v>1.33</c:v>
                </c:pt>
              </c:numCache>
            </c:numRef>
          </c:val>
          <c:smooth val="0"/>
          <c:extLst>
            <c:ext xmlns:c16="http://schemas.microsoft.com/office/drawing/2014/chart" uri="{C3380CC4-5D6E-409C-BE32-E72D297353CC}">
              <c16:uniqueId val="{00000007-DB7B-455B-80B9-960D69795A36}"/>
            </c:ext>
          </c:extLst>
        </c:ser>
        <c:ser>
          <c:idx val="8"/>
          <c:order val="8"/>
          <c:tx>
            <c:strRef>
              <c:f>Sheet1!$A$10</c:f>
              <c:strCache>
                <c:ptCount val="1"/>
                <c:pt idx="0">
                  <c:v>Person 9</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Sheet1!$B$10:$I$10</c:f>
              <c:numCache>
                <c:formatCode>General</c:formatCode>
                <c:ptCount val="8"/>
                <c:pt idx="0">
                  <c:v>3</c:v>
                </c:pt>
                <c:pt idx="1">
                  <c:v>2.33</c:v>
                </c:pt>
                <c:pt idx="2">
                  <c:v>2.67</c:v>
                </c:pt>
                <c:pt idx="3">
                  <c:v>2</c:v>
                </c:pt>
                <c:pt idx="4">
                  <c:v>1.67</c:v>
                </c:pt>
                <c:pt idx="5">
                  <c:v>2</c:v>
                </c:pt>
                <c:pt idx="6">
                  <c:v>2.33</c:v>
                </c:pt>
                <c:pt idx="7">
                  <c:v>1.67</c:v>
                </c:pt>
              </c:numCache>
            </c:numRef>
          </c:val>
          <c:smooth val="0"/>
          <c:extLst>
            <c:ext xmlns:c16="http://schemas.microsoft.com/office/drawing/2014/chart" uri="{C3380CC4-5D6E-409C-BE32-E72D297353CC}">
              <c16:uniqueId val="{00000008-DB7B-455B-80B9-960D69795A36}"/>
            </c:ext>
          </c:extLst>
        </c:ser>
        <c:ser>
          <c:idx val="9"/>
          <c:order val="9"/>
          <c:tx>
            <c:strRef>
              <c:f>Sheet1!$A$11</c:f>
              <c:strCache>
                <c:ptCount val="1"/>
                <c:pt idx="0">
                  <c:v>Person 10</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Sheet1!$B$11:$I$11</c:f>
              <c:numCache>
                <c:formatCode>General</c:formatCode>
                <c:ptCount val="8"/>
                <c:pt idx="0">
                  <c:v>3</c:v>
                </c:pt>
                <c:pt idx="1">
                  <c:v>2.67</c:v>
                </c:pt>
                <c:pt idx="2">
                  <c:v>2</c:v>
                </c:pt>
                <c:pt idx="3">
                  <c:v>1.33</c:v>
                </c:pt>
                <c:pt idx="4">
                  <c:v>3</c:v>
                </c:pt>
                <c:pt idx="5">
                  <c:v>2</c:v>
                </c:pt>
                <c:pt idx="6">
                  <c:v>2.33</c:v>
                </c:pt>
                <c:pt idx="7">
                  <c:v>2</c:v>
                </c:pt>
              </c:numCache>
            </c:numRef>
          </c:val>
          <c:smooth val="0"/>
          <c:extLst>
            <c:ext xmlns:c16="http://schemas.microsoft.com/office/drawing/2014/chart" uri="{C3380CC4-5D6E-409C-BE32-E72D297353CC}">
              <c16:uniqueId val="{00000009-DB7B-455B-80B9-960D69795A36}"/>
            </c:ext>
          </c:extLst>
        </c:ser>
        <c:ser>
          <c:idx val="10"/>
          <c:order val="10"/>
          <c:tx>
            <c:strRef>
              <c:f>Sheet1!$A$12</c:f>
              <c:strCache>
                <c:ptCount val="1"/>
                <c:pt idx="0">
                  <c:v>Person 11</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Sheet1!$B$12:$I$12</c:f>
              <c:numCache>
                <c:formatCode>General</c:formatCode>
                <c:ptCount val="8"/>
                <c:pt idx="0">
                  <c:v>2.33</c:v>
                </c:pt>
                <c:pt idx="1">
                  <c:v>2.33</c:v>
                </c:pt>
                <c:pt idx="2">
                  <c:v>1.67</c:v>
                </c:pt>
                <c:pt idx="3">
                  <c:v>2.33</c:v>
                </c:pt>
                <c:pt idx="4">
                  <c:v>1.67</c:v>
                </c:pt>
                <c:pt idx="5">
                  <c:v>2.33</c:v>
                </c:pt>
                <c:pt idx="6">
                  <c:v>1</c:v>
                </c:pt>
                <c:pt idx="7">
                  <c:v>1</c:v>
                </c:pt>
              </c:numCache>
            </c:numRef>
          </c:val>
          <c:smooth val="0"/>
          <c:extLst>
            <c:ext xmlns:c16="http://schemas.microsoft.com/office/drawing/2014/chart" uri="{C3380CC4-5D6E-409C-BE32-E72D297353CC}">
              <c16:uniqueId val="{0000000A-DB7B-455B-80B9-960D69795A36}"/>
            </c:ext>
          </c:extLst>
        </c:ser>
        <c:ser>
          <c:idx val="11"/>
          <c:order val="11"/>
          <c:tx>
            <c:strRef>
              <c:f>Sheet1!$A$13</c:f>
              <c:strCache>
                <c:ptCount val="1"/>
                <c:pt idx="0">
                  <c:v>Person 12</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Sheet1!$B$13:$I$13</c:f>
              <c:numCache>
                <c:formatCode>General</c:formatCode>
                <c:ptCount val="8"/>
                <c:pt idx="0">
                  <c:v>2</c:v>
                </c:pt>
                <c:pt idx="1">
                  <c:v>2</c:v>
                </c:pt>
                <c:pt idx="2">
                  <c:v>1.67</c:v>
                </c:pt>
                <c:pt idx="3">
                  <c:v>1.67</c:v>
                </c:pt>
                <c:pt idx="4">
                  <c:v>2</c:v>
                </c:pt>
                <c:pt idx="5">
                  <c:v>2.33</c:v>
                </c:pt>
                <c:pt idx="6">
                  <c:v>2</c:v>
                </c:pt>
                <c:pt idx="7">
                  <c:v>0.67</c:v>
                </c:pt>
              </c:numCache>
            </c:numRef>
          </c:val>
          <c:smooth val="0"/>
          <c:extLst>
            <c:ext xmlns:c16="http://schemas.microsoft.com/office/drawing/2014/chart" uri="{C3380CC4-5D6E-409C-BE32-E72D297353CC}">
              <c16:uniqueId val="{0000000B-DB7B-455B-80B9-960D69795A36}"/>
            </c:ext>
          </c:extLst>
        </c:ser>
        <c:ser>
          <c:idx val="12"/>
          <c:order val="12"/>
          <c:tx>
            <c:strRef>
              <c:f>Sheet1!$A$14</c:f>
              <c:strCache>
                <c:ptCount val="1"/>
                <c:pt idx="0">
                  <c:v>Person 13</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Sheet1!$B$14:$I$14</c:f>
              <c:numCache>
                <c:formatCode>General</c:formatCode>
                <c:ptCount val="8"/>
                <c:pt idx="0">
                  <c:v>2.67</c:v>
                </c:pt>
                <c:pt idx="1">
                  <c:v>2.33</c:v>
                </c:pt>
                <c:pt idx="2">
                  <c:v>1.67</c:v>
                </c:pt>
                <c:pt idx="3">
                  <c:v>2</c:v>
                </c:pt>
                <c:pt idx="4">
                  <c:v>1</c:v>
                </c:pt>
                <c:pt idx="5">
                  <c:v>3</c:v>
                </c:pt>
                <c:pt idx="6">
                  <c:v>2</c:v>
                </c:pt>
                <c:pt idx="7">
                  <c:v>1</c:v>
                </c:pt>
              </c:numCache>
            </c:numRef>
          </c:val>
          <c:smooth val="0"/>
          <c:extLst>
            <c:ext xmlns:c16="http://schemas.microsoft.com/office/drawing/2014/chart" uri="{C3380CC4-5D6E-409C-BE32-E72D297353CC}">
              <c16:uniqueId val="{0000000C-DB7B-455B-80B9-960D69795A36}"/>
            </c:ext>
          </c:extLst>
        </c:ser>
        <c:ser>
          <c:idx val="13"/>
          <c:order val="13"/>
          <c:tx>
            <c:strRef>
              <c:f>Sheet1!$A$15</c:f>
              <c:strCache>
                <c:ptCount val="1"/>
                <c:pt idx="0">
                  <c:v>Person 14</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Sheet1!$B$15:$I$15</c:f>
              <c:numCache>
                <c:formatCode>General</c:formatCode>
                <c:ptCount val="8"/>
                <c:pt idx="0">
                  <c:v>2</c:v>
                </c:pt>
                <c:pt idx="1">
                  <c:v>3</c:v>
                </c:pt>
                <c:pt idx="2">
                  <c:v>2.67</c:v>
                </c:pt>
                <c:pt idx="3">
                  <c:v>1</c:v>
                </c:pt>
                <c:pt idx="4">
                  <c:v>2</c:v>
                </c:pt>
                <c:pt idx="5">
                  <c:v>2</c:v>
                </c:pt>
                <c:pt idx="6">
                  <c:v>1.33</c:v>
                </c:pt>
                <c:pt idx="7">
                  <c:v>1.67</c:v>
                </c:pt>
              </c:numCache>
            </c:numRef>
          </c:val>
          <c:smooth val="0"/>
          <c:extLst>
            <c:ext xmlns:c16="http://schemas.microsoft.com/office/drawing/2014/chart" uri="{C3380CC4-5D6E-409C-BE32-E72D297353CC}">
              <c16:uniqueId val="{0000000D-DB7B-455B-80B9-960D69795A36}"/>
            </c:ext>
          </c:extLst>
        </c:ser>
        <c:ser>
          <c:idx val="14"/>
          <c:order val="14"/>
          <c:tx>
            <c:strRef>
              <c:f>Sheet1!$A$16</c:f>
              <c:strCache>
                <c:ptCount val="1"/>
                <c:pt idx="0">
                  <c:v>Person 15</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Sheet1!$B$16:$I$16</c:f>
              <c:numCache>
                <c:formatCode>General</c:formatCode>
                <c:ptCount val="8"/>
                <c:pt idx="0">
                  <c:v>2.67</c:v>
                </c:pt>
                <c:pt idx="1">
                  <c:v>2.33</c:v>
                </c:pt>
                <c:pt idx="2">
                  <c:v>1.33</c:v>
                </c:pt>
                <c:pt idx="3">
                  <c:v>2.33</c:v>
                </c:pt>
                <c:pt idx="4">
                  <c:v>1.67</c:v>
                </c:pt>
                <c:pt idx="5">
                  <c:v>2</c:v>
                </c:pt>
                <c:pt idx="6">
                  <c:v>3.33</c:v>
                </c:pt>
                <c:pt idx="7">
                  <c:v>1</c:v>
                </c:pt>
              </c:numCache>
            </c:numRef>
          </c:val>
          <c:smooth val="0"/>
          <c:extLst>
            <c:ext xmlns:c16="http://schemas.microsoft.com/office/drawing/2014/chart" uri="{C3380CC4-5D6E-409C-BE32-E72D297353CC}">
              <c16:uniqueId val="{0000000E-DB7B-455B-80B9-960D69795A36}"/>
            </c:ext>
          </c:extLst>
        </c:ser>
        <c:ser>
          <c:idx val="15"/>
          <c:order val="15"/>
          <c:tx>
            <c:strRef>
              <c:f>Sheet1!$A$17</c:f>
              <c:strCache>
                <c:ptCount val="1"/>
                <c:pt idx="0">
                  <c:v>Person 16</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Sheet1!$B$17:$I$17</c:f>
              <c:numCache>
                <c:formatCode>General</c:formatCode>
                <c:ptCount val="8"/>
                <c:pt idx="0">
                  <c:v>2.33</c:v>
                </c:pt>
                <c:pt idx="1">
                  <c:v>3</c:v>
                </c:pt>
                <c:pt idx="2">
                  <c:v>1.33</c:v>
                </c:pt>
                <c:pt idx="3">
                  <c:v>2.67</c:v>
                </c:pt>
                <c:pt idx="4">
                  <c:v>1.67</c:v>
                </c:pt>
                <c:pt idx="5">
                  <c:v>2.33</c:v>
                </c:pt>
                <c:pt idx="6">
                  <c:v>1.67</c:v>
                </c:pt>
                <c:pt idx="7">
                  <c:v>2.33</c:v>
                </c:pt>
              </c:numCache>
            </c:numRef>
          </c:val>
          <c:smooth val="0"/>
          <c:extLst>
            <c:ext xmlns:c16="http://schemas.microsoft.com/office/drawing/2014/chart" uri="{C3380CC4-5D6E-409C-BE32-E72D297353CC}">
              <c16:uniqueId val="{0000000F-DB7B-455B-80B9-960D69795A36}"/>
            </c:ext>
          </c:extLst>
        </c:ser>
        <c:ser>
          <c:idx val="16"/>
          <c:order val="16"/>
          <c:tx>
            <c:strRef>
              <c:f>Sheet1!$A$18</c:f>
              <c:strCache>
                <c:ptCount val="1"/>
                <c:pt idx="0">
                  <c:v>Person 17</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Sheet1!$B$18:$I$18</c:f>
              <c:numCache>
                <c:formatCode>General</c:formatCode>
                <c:ptCount val="8"/>
                <c:pt idx="0">
                  <c:v>2.33</c:v>
                </c:pt>
                <c:pt idx="1">
                  <c:v>1.67</c:v>
                </c:pt>
                <c:pt idx="2">
                  <c:v>1</c:v>
                </c:pt>
                <c:pt idx="3">
                  <c:v>1</c:v>
                </c:pt>
                <c:pt idx="4">
                  <c:v>2.67</c:v>
                </c:pt>
                <c:pt idx="5">
                  <c:v>1</c:v>
                </c:pt>
                <c:pt idx="6">
                  <c:v>1.67</c:v>
                </c:pt>
                <c:pt idx="7">
                  <c:v>2.33</c:v>
                </c:pt>
              </c:numCache>
            </c:numRef>
          </c:val>
          <c:smooth val="0"/>
          <c:extLst>
            <c:ext xmlns:c16="http://schemas.microsoft.com/office/drawing/2014/chart" uri="{C3380CC4-5D6E-409C-BE32-E72D297353CC}">
              <c16:uniqueId val="{00000010-DB7B-455B-80B9-960D69795A36}"/>
            </c:ext>
          </c:extLst>
        </c:ser>
        <c:ser>
          <c:idx val="17"/>
          <c:order val="17"/>
          <c:tx>
            <c:strRef>
              <c:f>Sheet1!$A$19</c:f>
              <c:strCache>
                <c:ptCount val="1"/>
                <c:pt idx="0">
                  <c:v>Person 18</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Sheet1!$B$19:$I$19</c:f>
              <c:numCache>
                <c:formatCode>General</c:formatCode>
                <c:ptCount val="8"/>
                <c:pt idx="0">
                  <c:v>1.33</c:v>
                </c:pt>
                <c:pt idx="1">
                  <c:v>3.33</c:v>
                </c:pt>
                <c:pt idx="2">
                  <c:v>0.67</c:v>
                </c:pt>
                <c:pt idx="3">
                  <c:v>1.67</c:v>
                </c:pt>
                <c:pt idx="4">
                  <c:v>1.33</c:v>
                </c:pt>
                <c:pt idx="5">
                  <c:v>1.67</c:v>
                </c:pt>
                <c:pt idx="6">
                  <c:v>2</c:v>
                </c:pt>
                <c:pt idx="7">
                  <c:v>3.33</c:v>
                </c:pt>
              </c:numCache>
            </c:numRef>
          </c:val>
          <c:smooth val="0"/>
          <c:extLst>
            <c:ext xmlns:c16="http://schemas.microsoft.com/office/drawing/2014/chart" uri="{C3380CC4-5D6E-409C-BE32-E72D297353CC}">
              <c16:uniqueId val="{00000011-DB7B-455B-80B9-960D69795A36}"/>
            </c:ext>
          </c:extLst>
        </c:ser>
        <c:ser>
          <c:idx val="18"/>
          <c:order val="18"/>
          <c:tx>
            <c:strRef>
              <c:f>Sheet1!$A$20</c:f>
              <c:strCache>
                <c:ptCount val="1"/>
                <c:pt idx="0">
                  <c:v>Person 19</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Sheet1!$B$20:$I$20</c:f>
              <c:numCache>
                <c:formatCode>General</c:formatCode>
                <c:ptCount val="8"/>
                <c:pt idx="0">
                  <c:v>3</c:v>
                </c:pt>
                <c:pt idx="1">
                  <c:v>3</c:v>
                </c:pt>
                <c:pt idx="2">
                  <c:v>2</c:v>
                </c:pt>
                <c:pt idx="3">
                  <c:v>3</c:v>
                </c:pt>
                <c:pt idx="4">
                  <c:v>2</c:v>
                </c:pt>
                <c:pt idx="5">
                  <c:v>2.67</c:v>
                </c:pt>
                <c:pt idx="6">
                  <c:v>3</c:v>
                </c:pt>
                <c:pt idx="7">
                  <c:v>2.33</c:v>
                </c:pt>
              </c:numCache>
            </c:numRef>
          </c:val>
          <c:smooth val="0"/>
          <c:extLst>
            <c:ext xmlns:c16="http://schemas.microsoft.com/office/drawing/2014/chart" uri="{C3380CC4-5D6E-409C-BE32-E72D297353CC}">
              <c16:uniqueId val="{00000012-DB7B-455B-80B9-960D69795A36}"/>
            </c:ext>
          </c:extLst>
        </c:ser>
        <c:ser>
          <c:idx val="19"/>
          <c:order val="19"/>
          <c:tx>
            <c:strRef>
              <c:f>Sheet1!$A$21</c:f>
              <c:strCache>
                <c:ptCount val="1"/>
                <c:pt idx="0">
                  <c:v>Person 20</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Sheet1!$B$21:$I$21</c:f>
              <c:numCache>
                <c:formatCode>General</c:formatCode>
                <c:ptCount val="8"/>
                <c:pt idx="0">
                  <c:v>2.33</c:v>
                </c:pt>
                <c:pt idx="1">
                  <c:v>2.33</c:v>
                </c:pt>
                <c:pt idx="2">
                  <c:v>1.33</c:v>
                </c:pt>
                <c:pt idx="3">
                  <c:v>1.33</c:v>
                </c:pt>
                <c:pt idx="4">
                  <c:v>1.67</c:v>
                </c:pt>
                <c:pt idx="5">
                  <c:v>2.33</c:v>
                </c:pt>
                <c:pt idx="6">
                  <c:v>1.67</c:v>
                </c:pt>
                <c:pt idx="7">
                  <c:v>1.67</c:v>
                </c:pt>
              </c:numCache>
            </c:numRef>
          </c:val>
          <c:smooth val="0"/>
          <c:extLst>
            <c:ext xmlns:c16="http://schemas.microsoft.com/office/drawing/2014/chart" uri="{C3380CC4-5D6E-409C-BE32-E72D297353CC}">
              <c16:uniqueId val="{00000013-DB7B-455B-80B9-960D69795A36}"/>
            </c:ext>
          </c:extLst>
        </c:ser>
        <c:ser>
          <c:idx val="20"/>
          <c:order val="20"/>
          <c:tx>
            <c:strRef>
              <c:f>Sheet1!$A$22</c:f>
              <c:strCache>
                <c:ptCount val="1"/>
                <c:pt idx="0">
                  <c:v>Person 21</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Sheet1!$B$22:$I$22</c:f>
              <c:numCache>
                <c:formatCode>General</c:formatCode>
                <c:ptCount val="8"/>
                <c:pt idx="0">
                  <c:v>2.67</c:v>
                </c:pt>
                <c:pt idx="1">
                  <c:v>2.33</c:v>
                </c:pt>
                <c:pt idx="2">
                  <c:v>1.67</c:v>
                </c:pt>
                <c:pt idx="3">
                  <c:v>1.67</c:v>
                </c:pt>
                <c:pt idx="4">
                  <c:v>1</c:v>
                </c:pt>
                <c:pt idx="5">
                  <c:v>2</c:v>
                </c:pt>
                <c:pt idx="6">
                  <c:v>2.67</c:v>
                </c:pt>
                <c:pt idx="7">
                  <c:v>1.67</c:v>
                </c:pt>
              </c:numCache>
            </c:numRef>
          </c:val>
          <c:smooth val="0"/>
          <c:extLst>
            <c:ext xmlns:c16="http://schemas.microsoft.com/office/drawing/2014/chart" uri="{C3380CC4-5D6E-409C-BE32-E72D297353CC}">
              <c16:uniqueId val="{00000014-DB7B-455B-80B9-960D69795A36}"/>
            </c:ext>
          </c:extLst>
        </c:ser>
        <c:ser>
          <c:idx val="21"/>
          <c:order val="21"/>
          <c:tx>
            <c:strRef>
              <c:f>Sheet1!$A$23</c:f>
              <c:strCache>
                <c:ptCount val="1"/>
                <c:pt idx="0">
                  <c:v>Person 22</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Sheet1!$B$23:$I$23</c:f>
              <c:numCache>
                <c:formatCode>General</c:formatCode>
                <c:ptCount val="8"/>
                <c:pt idx="0">
                  <c:v>1.67</c:v>
                </c:pt>
                <c:pt idx="1">
                  <c:v>3.67</c:v>
                </c:pt>
                <c:pt idx="2">
                  <c:v>0.67</c:v>
                </c:pt>
                <c:pt idx="3">
                  <c:v>2</c:v>
                </c:pt>
                <c:pt idx="4">
                  <c:v>1.67</c:v>
                </c:pt>
                <c:pt idx="5">
                  <c:v>3.33</c:v>
                </c:pt>
                <c:pt idx="6">
                  <c:v>0.33</c:v>
                </c:pt>
                <c:pt idx="7">
                  <c:v>2.33</c:v>
                </c:pt>
              </c:numCache>
            </c:numRef>
          </c:val>
          <c:smooth val="0"/>
          <c:extLst>
            <c:ext xmlns:c16="http://schemas.microsoft.com/office/drawing/2014/chart" uri="{C3380CC4-5D6E-409C-BE32-E72D297353CC}">
              <c16:uniqueId val="{00000015-DB7B-455B-80B9-960D69795A36}"/>
            </c:ext>
          </c:extLst>
        </c:ser>
        <c:ser>
          <c:idx val="22"/>
          <c:order val="22"/>
          <c:tx>
            <c:strRef>
              <c:f>Sheet1!$A$24</c:f>
              <c:strCache>
                <c:ptCount val="1"/>
                <c:pt idx="0">
                  <c:v>Person 23</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Sheet1!$B$24:$I$24</c:f>
              <c:numCache>
                <c:formatCode>General</c:formatCode>
                <c:ptCount val="8"/>
                <c:pt idx="0">
                  <c:v>3</c:v>
                </c:pt>
                <c:pt idx="1">
                  <c:v>2.67</c:v>
                </c:pt>
                <c:pt idx="2">
                  <c:v>1.67</c:v>
                </c:pt>
                <c:pt idx="3">
                  <c:v>1</c:v>
                </c:pt>
                <c:pt idx="4">
                  <c:v>1</c:v>
                </c:pt>
                <c:pt idx="5">
                  <c:v>0.67</c:v>
                </c:pt>
                <c:pt idx="6">
                  <c:v>2.33</c:v>
                </c:pt>
                <c:pt idx="7">
                  <c:v>2</c:v>
                </c:pt>
              </c:numCache>
            </c:numRef>
          </c:val>
          <c:smooth val="0"/>
          <c:extLst>
            <c:ext xmlns:c16="http://schemas.microsoft.com/office/drawing/2014/chart" uri="{C3380CC4-5D6E-409C-BE32-E72D297353CC}">
              <c16:uniqueId val="{00000016-DB7B-455B-80B9-960D69795A36}"/>
            </c:ext>
          </c:extLst>
        </c:ser>
        <c:ser>
          <c:idx val="23"/>
          <c:order val="23"/>
          <c:tx>
            <c:strRef>
              <c:f>Sheet1!$A$25</c:f>
              <c:strCache>
                <c:ptCount val="1"/>
                <c:pt idx="0">
                  <c:v>Person 24</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Sheet1!$B$25:$I$25</c:f>
              <c:numCache>
                <c:formatCode>General</c:formatCode>
                <c:ptCount val="8"/>
                <c:pt idx="0">
                  <c:v>1.67</c:v>
                </c:pt>
                <c:pt idx="1">
                  <c:v>2.33</c:v>
                </c:pt>
                <c:pt idx="2">
                  <c:v>2.33</c:v>
                </c:pt>
                <c:pt idx="3">
                  <c:v>1</c:v>
                </c:pt>
                <c:pt idx="4">
                  <c:v>1</c:v>
                </c:pt>
                <c:pt idx="5">
                  <c:v>2.33</c:v>
                </c:pt>
                <c:pt idx="6">
                  <c:v>1</c:v>
                </c:pt>
                <c:pt idx="7">
                  <c:v>1</c:v>
                </c:pt>
              </c:numCache>
            </c:numRef>
          </c:val>
          <c:smooth val="0"/>
          <c:extLst>
            <c:ext xmlns:c16="http://schemas.microsoft.com/office/drawing/2014/chart" uri="{C3380CC4-5D6E-409C-BE32-E72D297353CC}">
              <c16:uniqueId val="{00000017-DB7B-455B-80B9-960D69795A36}"/>
            </c:ext>
          </c:extLst>
        </c:ser>
        <c:ser>
          <c:idx val="24"/>
          <c:order val="24"/>
          <c:tx>
            <c:strRef>
              <c:f>Sheet1!$A$26</c:f>
              <c:strCache>
                <c:ptCount val="1"/>
                <c:pt idx="0">
                  <c:v>Person 25</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Sheet1!$B$26:$I$26</c:f>
              <c:numCache>
                <c:formatCode>General</c:formatCode>
                <c:ptCount val="8"/>
                <c:pt idx="0">
                  <c:v>2.67</c:v>
                </c:pt>
                <c:pt idx="1">
                  <c:v>3</c:v>
                </c:pt>
                <c:pt idx="2">
                  <c:v>3</c:v>
                </c:pt>
                <c:pt idx="3">
                  <c:v>2</c:v>
                </c:pt>
                <c:pt idx="4">
                  <c:v>1</c:v>
                </c:pt>
                <c:pt idx="5">
                  <c:v>1</c:v>
                </c:pt>
                <c:pt idx="6">
                  <c:v>2.67</c:v>
                </c:pt>
                <c:pt idx="7">
                  <c:v>2.33</c:v>
                </c:pt>
              </c:numCache>
            </c:numRef>
          </c:val>
          <c:smooth val="0"/>
          <c:extLst>
            <c:ext xmlns:c16="http://schemas.microsoft.com/office/drawing/2014/chart" uri="{C3380CC4-5D6E-409C-BE32-E72D297353CC}">
              <c16:uniqueId val="{00000018-DB7B-455B-80B9-960D69795A36}"/>
            </c:ext>
          </c:extLst>
        </c:ser>
        <c:ser>
          <c:idx val="25"/>
          <c:order val="25"/>
          <c:tx>
            <c:strRef>
              <c:f>Sheet1!$A$27</c:f>
              <c:strCache>
                <c:ptCount val="1"/>
                <c:pt idx="0">
                  <c:v>Person 26</c:v>
                </c:pt>
              </c:strCache>
            </c:strRef>
          </c:tx>
          <c:spPr>
            <a:ln w="28575" cap="rnd">
              <a:solidFill>
                <a:schemeClr val="accent2">
                  <a:lumMod val="20000"/>
                  <a:lumOff val="80000"/>
                  <a:alpha val="25000"/>
                </a:schemeClr>
              </a:solidFill>
              <a:round/>
            </a:ln>
            <a:effectLst/>
          </c:spPr>
          <c:marker>
            <c:symbol val="none"/>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Sheet1!$B$27:$I$27</c:f>
              <c:numCache>
                <c:formatCode>General</c:formatCode>
                <c:ptCount val="8"/>
                <c:pt idx="0">
                  <c:v>2.33</c:v>
                </c:pt>
                <c:pt idx="1">
                  <c:v>2</c:v>
                </c:pt>
                <c:pt idx="2">
                  <c:v>1.33</c:v>
                </c:pt>
                <c:pt idx="3">
                  <c:v>1</c:v>
                </c:pt>
                <c:pt idx="4">
                  <c:v>1.67</c:v>
                </c:pt>
                <c:pt idx="5">
                  <c:v>2</c:v>
                </c:pt>
                <c:pt idx="6">
                  <c:v>1.67</c:v>
                </c:pt>
                <c:pt idx="7">
                  <c:v>1.33</c:v>
                </c:pt>
              </c:numCache>
            </c:numRef>
          </c:val>
          <c:smooth val="0"/>
          <c:extLst>
            <c:ext xmlns:c16="http://schemas.microsoft.com/office/drawing/2014/chart" uri="{C3380CC4-5D6E-409C-BE32-E72D297353CC}">
              <c16:uniqueId val="{00000019-DB7B-455B-80B9-960D69795A36}"/>
            </c:ext>
          </c:extLst>
        </c:ser>
        <c:ser>
          <c:idx val="26"/>
          <c:order val="26"/>
          <c:tx>
            <c:strRef>
              <c:f>Sheet1!$A$28</c:f>
              <c:strCache>
                <c:ptCount val="1"/>
                <c:pt idx="0">
                  <c:v>Average</c:v>
                </c:pt>
              </c:strCache>
            </c:strRef>
          </c:tx>
          <c:spPr>
            <a:ln w="57150" cap="rnd">
              <a:solidFill>
                <a:schemeClr val="accent6"/>
              </a:solidFill>
              <a:round/>
            </a:ln>
            <a:effectLst/>
          </c:spPr>
          <c:marker>
            <c:symbol val="star"/>
            <c:size val="16"/>
            <c:spPr>
              <a:noFill/>
              <a:ln w="34925">
                <a:solidFill>
                  <a:schemeClr val="accent1"/>
                </a:solidFill>
              </a:ln>
              <a:effectLst/>
            </c:spPr>
          </c:marker>
          <c:cat>
            <c:strRef>
              <c:f>Sheet1!$B$1:$I$1</c:f>
              <c:strCache>
                <c:ptCount val="8"/>
                <c:pt idx="0">
                  <c:v>Communicating</c:v>
                </c:pt>
                <c:pt idx="1">
                  <c:v>Evaluating</c:v>
                </c:pt>
                <c:pt idx="2">
                  <c:v>Persuading</c:v>
                </c:pt>
                <c:pt idx="3">
                  <c:v>Leading</c:v>
                </c:pt>
                <c:pt idx="4">
                  <c:v>Deciding</c:v>
                </c:pt>
                <c:pt idx="5">
                  <c:v>Trusting</c:v>
                </c:pt>
                <c:pt idx="6">
                  <c:v>Disagreeing</c:v>
                </c:pt>
                <c:pt idx="7">
                  <c:v>Scheduling</c:v>
                </c:pt>
              </c:strCache>
            </c:strRef>
          </c:cat>
          <c:val>
            <c:numRef>
              <c:f>Sheet1!$B$28:$I$28</c:f>
              <c:numCache>
                <c:formatCode>General</c:formatCode>
                <c:ptCount val="8"/>
                <c:pt idx="0">
                  <c:v>2.44</c:v>
                </c:pt>
                <c:pt idx="1">
                  <c:v>2.4900000000000002</c:v>
                </c:pt>
                <c:pt idx="2">
                  <c:v>1.74</c:v>
                </c:pt>
                <c:pt idx="3">
                  <c:v>1.69</c:v>
                </c:pt>
                <c:pt idx="4">
                  <c:v>1.63</c:v>
                </c:pt>
                <c:pt idx="5">
                  <c:v>2.12</c:v>
                </c:pt>
                <c:pt idx="6">
                  <c:v>2</c:v>
                </c:pt>
                <c:pt idx="7">
                  <c:v>1.62</c:v>
                </c:pt>
              </c:numCache>
            </c:numRef>
          </c:val>
          <c:smooth val="0"/>
          <c:extLst>
            <c:ext xmlns:c16="http://schemas.microsoft.com/office/drawing/2014/chart" uri="{C3380CC4-5D6E-409C-BE32-E72D297353CC}">
              <c16:uniqueId val="{0000001A-DB7B-455B-80B9-960D69795A36}"/>
            </c:ext>
          </c:extLst>
        </c:ser>
        <c:dLbls>
          <c:showLegendKey val="0"/>
          <c:showVal val="0"/>
          <c:showCatName val="0"/>
          <c:showSerName val="0"/>
          <c:showPercent val="0"/>
          <c:showBubbleSize val="0"/>
        </c:dLbls>
        <c:smooth val="0"/>
        <c:axId val="1061683072"/>
        <c:axId val="1064790592"/>
      </c:lineChart>
      <c:catAx>
        <c:axId val="1061683072"/>
        <c:scaling>
          <c:orientation val="minMax"/>
        </c:scaling>
        <c:delete val="1"/>
        <c:axPos val="b"/>
        <c:numFmt formatCode="General" sourceLinked="1"/>
        <c:majorTickMark val="none"/>
        <c:minorTickMark val="none"/>
        <c:tickLblPos val="nextTo"/>
        <c:crossAx val="1064790592"/>
        <c:crosses val="autoZero"/>
        <c:auto val="1"/>
        <c:lblAlgn val="ctr"/>
        <c:lblOffset val="100"/>
        <c:noMultiLvlLbl val="0"/>
      </c:catAx>
      <c:valAx>
        <c:axId val="1064790592"/>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1683072"/>
        <c:crosses val="autoZero"/>
        <c:crossBetween val="between"/>
        <c:majorUnit val="1.33"/>
        <c:minorUnit val="0.27"/>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Sheet1!$A$2:$A$8</c:f>
              <c:numCache>
                <c:formatCode>General</c:formatCode>
                <c:ptCount val="7"/>
              </c:numCache>
            </c:numRef>
          </c:cat>
          <c:val>
            <c:numRef>
              <c:f>Sheet1!$B$2:$B$8</c:f>
              <c:numCache>
                <c:formatCode>General</c:formatCode>
                <c:ptCount val="7"/>
                <c:pt idx="0">
                  <c:v>5</c:v>
                </c:pt>
                <c:pt idx="1">
                  <c:v>4.5</c:v>
                </c:pt>
                <c:pt idx="2">
                  <c:v>5</c:v>
                </c:pt>
                <c:pt idx="3">
                  <c:v>4</c:v>
                </c:pt>
                <c:pt idx="4">
                  <c:v>2</c:v>
                </c:pt>
                <c:pt idx="5">
                  <c:v>1</c:v>
                </c:pt>
                <c:pt idx="6">
                  <c:v>0.5</c:v>
                </c:pt>
              </c:numCache>
            </c:numRef>
          </c:val>
          <c:smooth val="1"/>
          <c:extLst>
            <c:ext xmlns:c16="http://schemas.microsoft.com/office/drawing/2014/chart" uri="{C3380CC4-5D6E-409C-BE32-E72D297353CC}">
              <c16:uniqueId val="{00000000-0468-4D35-9CF5-DDDF3FDBB7F2}"/>
            </c:ext>
          </c:extLst>
        </c:ser>
        <c:ser>
          <c:idx val="1"/>
          <c:order val="1"/>
          <c:tx>
            <c:strRef>
              <c:f>Sheet1!$C$1</c:f>
              <c:strCache>
                <c:ptCount val="1"/>
                <c:pt idx="0">
                  <c:v>Series 3</c:v>
                </c:pt>
              </c:strCache>
            </c:strRef>
          </c:tx>
          <c:spPr>
            <a:ln w="28575" cap="rnd">
              <a:solidFill>
                <a:schemeClr val="accent2"/>
              </a:solidFill>
              <a:round/>
            </a:ln>
            <a:effectLst/>
          </c:spPr>
          <c:marker>
            <c:symbol val="none"/>
          </c:marker>
          <c:cat>
            <c:numRef>
              <c:f>Sheet1!$A$2:$A$8</c:f>
              <c:numCache>
                <c:formatCode>General</c:formatCode>
                <c:ptCount val="7"/>
              </c:numCache>
            </c:numRef>
          </c:cat>
          <c:val>
            <c:numRef>
              <c:f>Sheet1!$C$2:$C$8</c:f>
              <c:numCache>
                <c:formatCode>General</c:formatCode>
                <c:ptCount val="7"/>
                <c:pt idx="0">
                  <c:v>4.5</c:v>
                </c:pt>
                <c:pt idx="1">
                  <c:v>4</c:v>
                </c:pt>
                <c:pt idx="2">
                  <c:v>4.5</c:v>
                </c:pt>
                <c:pt idx="3">
                  <c:v>5</c:v>
                </c:pt>
                <c:pt idx="4">
                  <c:v>4.5</c:v>
                </c:pt>
                <c:pt idx="5">
                  <c:v>5</c:v>
                </c:pt>
                <c:pt idx="6">
                  <c:v>4.5</c:v>
                </c:pt>
              </c:numCache>
            </c:numRef>
          </c:val>
          <c:smooth val="1"/>
          <c:extLst>
            <c:ext xmlns:c16="http://schemas.microsoft.com/office/drawing/2014/chart" uri="{C3380CC4-5D6E-409C-BE32-E72D297353CC}">
              <c16:uniqueId val="{00000001-0468-4D35-9CF5-DDDF3FDBB7F2}"/>
            </c:ext>
          </c:extLst>
        </c:ser>
        <c:ser>
          <c:idx val="2"/>
          <c:order val="2"/>
          <c:tx>
            <c:strRef>
              <c:f>Sheet1!$D$1</c:f>
              <c:strCache>
                <c:ptCount val="1"/>
                <c:pt idx="0">
                  <c:v>Series 4</c:v>
                </c:pt>
              </c:strCache>
            </c:strRef>
          </c:tx>
          <c:spPr>
            <a:ln w="28575" cap="rnd">
              <a:solidFill>
                <a:schemeClr val="accent3"/>
              </a:solidFill>
              <a:round/>
            </a:ln>
            <a:effectLst/>
          </c:spPr>
          <c:marker>
            <c:symbol val="none"/>
          </c:marker>
          <c:cat>
            <c:numRef>
              <c:f>Sheet1!$A$2:$A$8</c:f>
              <c:numCache>
                <c:formatCode>General</c:formatCode>
                <c:ptCount val="7"/>
              </c:numCache>
            </c:numRef>
          </c:cat>
          <c:val>
            <c:numRef>
              <c:f>Sheet1!$D$2:$D$8</c:f>
              <c:numCache>
                <c:formatCode>General</c:formatCode>
                <c:ptCount val="7"/>
                <c:pt idx="0">
                  <c:v>2</c:v>
                </c:pt>
                <c:pt idx="1">
                  <c:v>3</c:v>
                </c:pt>
                <c:pt idx="2">
                  <c:v>4</c:v>
                </c:pt>
                <c:pt idx="3">
                  <c:v>4.5</c:v>
                </c:pt>
                <c:pt idx="4">
                  <c:v>3.5</c:v>
                </c:pt>
                <c:pt idx="5">
                  <c:v>3</c:v>
                </c:pt>
                <c:pt idx="6">
                  <c:v>2</c:v>
                </c:pt>
              </c:numCache>
            </c:numRef>
          </c:val>
          <c:smooth val="1"/>
          <c:extLst>
            <c:ext xmlns:c16="http://schemas.microsoft.com/office/drawing/2014/chart" uri="{C3380CC4-5D6E-409C-BE32-E72D297353CC}">
              <c16:uniqueId val="{00000002-0468-4D35-9CF5-DDDF3FDBB7F2}"/>
            </c:ext>
          </c:extLst>
        </c:ser>
        <c:ser>
          <c:idx val="3"/>
          <c:order val="3"/>
          <c:tx>
            <c:strRef>
              <c:f>Sheet1!$E$1</c:f>
              <c:strCache>
                <c:ptCount val="1"/>
                <c:pt idx="0">
                  <c:v>Series 5</c:v>
                </c:pt>
              </c:strCache>
            </c:strRef>
          </c:tx>
          <c:spPr>
            <a:ln w="28575" cap="rnd">
              <a:solidFill>
                <a:schemeClr val="accent4"/>
              </a:solidFill>
              <a:round/>
            </a:ln>
            <a:effectLst/>
          </c:spPr>
          <c:marker>
            <c:symbol val="none"/>
          </c:marker>
          <c:cat>
            <c:numRef>
              <c:f>Sheet1!$A$2:$A$8</c:f>
              <c:numCache>
                <c:formatCode>General</c:formatCode>
                <c:ptCount val="7"/>
              </c:numCache>
            </c:numRef>
          </c:cat>
          <c:val>
            <c:numRef>
              <c:f>Sheet1!$E$2:$E$8</c:f>
              <c:numCache>
                <c:formatCode>General</c:formatCode>
                <c:ptCount val="7"/>
                <c:pt idx="0">
                  <c:v>1</c:v>
                </c:pt>
                <c:pt idx="1">
                  <c:v>2</c:v>
                </c:pt>
                <c:pt idx="2">
                  <c:v>2.5</c:v>
                </c:pt>
                <c:pt idx="3">
                  <c:v>3</c:v>
                </c:pt>
                <c:pt idx="4">
                  <c:v>3</c:v>
                </c:pt>
                <c:pt idx="5">
                  <c:v>3</c:v>
                </c:pt>
                <c:pt idx="6">
                  <c:v>3</c:v>
                </c:pt>
              </c:numCache>
            </c:numRef>
          </c:val>
          <c:smooth val="1"/>
          <c:extLst>
            <c:ext xmlns:c16="http://schemas.microsoft.com/office/drawing/2014/chart" uri="{C3380CC4-5D6E-409C-BE32-E72D297353CC}">
              <c16:uniqueId val="{00000003-0468-4D35-9CF5-DDDF3FDBB7F2}"/>
            </c:ext>
          </c:extLst>
        </c:ser>
        <c:ser>
          <c:idx val="4"/>
          <c:order val="4"/>
          <c:tx>
            <c:strRef>
              <c:f>Sheet1!$F$1</c:f>
              <c:strCache>
                <c:ptCount val="1"/>
                <c:pt idx="0">
                  <c:v>Series</c:v>
                </c:pt>
              </c:strCache>
            </c:strRef>
          </c:tx>
          <c:spPr>
            <a:ln w="28575" cap="rnd">
              <a:solidFill>
                <a:schemeClr val="accent5"/>
              </a:solidFill>
              <a:round/>
            </a:ln>
            <a:effectLst/>
          </c:spPr>
          <c:marker>
            <c:symbol val="none"/>
          </c:marker>
          <c:cat>
            <c:numRef>
              <c:f>Sheet1!$A$2:$A$8</c:f>
              <c:numCache>
                <c:formatCode>General</c:formatCode>
                <c:ptCount val="7"/>
              </c:numCache>
            </c:numRef>
          </c:cat>
          <c:val>
            <c:numRef>
              <c:f>Sheet1!$F$2:$F$8</c:f>
              <c:numCache>
                <c:formatCode>General</c:formatCode>
                <c:ptCount val="7"/>
                <c:pt idx="0">
                  <c:v>0.75</c:v>
                </c:pt>
                <c:pt idx="1">
                  <c:v>1</c:v>
                </c:pt>
                <c:pt idx="2">
                  <c:v>1</c:v>
                </c:pt>
                <c:pt idx="3">
                  <c:v>1.5</c:v>
                </c:pt>
                <c:pt idx="4">
                  <c:v>2</c:v>
                </c:pt>
                <c:pt idx="5">
                  <c:v>1.75</c:v>
                </c:pt>
                <c:pt idx="6">
                  <c:v>5</c:v>
                </c:pt>
              </c:numCache>
            </c:numRef>
          </c:val>
          <c:smooth val="1"/>
          <c:extLst>
            <c:ext xmlns:c16="http://schemas.microsoft.com/office/drawing/2014/chart" uri="{C3380CC4-5D6E-409C-BE32-E72D297353CC}">
              <c16:uniqueId val="{00000005-0468-4D35-9CF5-DDDF3FDBB7F2}"/>
            </c:ext>
          </c:extLst>
        </c:ser>
        <c:dLbls>
          <c:showLegendKey val="0"/>
          <c:showVal val="0"/>
          <c:showCatName val="0"/>
          <c:showSerName val="0"/>
          <c:showPercent val="0"/>
          <c:showBubbleSize val="0"/>
        </c:dLbls>
        <c:smooth val="0"/>
        <c:axId val="512827416"/>
        <c:axId val="512829384"/>
      </c:lineChart>
      <c:catAx>
        <c:axId val="51282741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ea typeface="Arial Unicode MS" panose="020B0604020202020204" pitchFamily="34" charset="-128"/>
                    <a:cs typeface="Arial Unicode MS" panose="020B0604020202020204" pitchFamily="34" charset="-128"/>
                  </a:rPr>
                  <a:t>Time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2829384"/>
        <c:crosses val="autoZero"/>
        <c:auto val="1"/>
        <c:lblAlgn val="ctr"/>
        <c:lblOffset val="100"/>
        <c:noMultiLvlLbl val="0"/>
      </c:catAx>
      <c:valAx>
        <c:axId val="512829384"/>
        <c:scaling>
          <c:orientation val="minMax"/>
        </c:scaling>
        <c:delete val="1"/>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ea typeface="Arial Unicode MS" panose="020B0604020202020204" pitchFamily="34" charset="-128"/>
                    <a:cs typeface="Arial Unicode MS" panose="020B0604020202020204" pitchFamily="34" charset="-128"/>
                  </a:rPr>
                  <a:t>Team Cohesion</a:t>
                </a:r>
                <a:r>
                  <a:rPr lang="en-US" baseline="0" dirty="0">
                    <a:ea typeface="Arial Unicode MS" panose="020B0604020202020204" pitchFamily="34" charset="-128"/>
                    <a:cs typeface="Arial Unicode MS" panose="020B0604020202020204" pitchFamily="34" charset="-128"/>
                  </a:rPr>
                  <a:t> and Effectiveness</a:t>
                </a:r>
                <a:endParaRPr lang="en-US" dirty="0">
                  <a:ea typeface="Arial Unicode MS" panose="020B0604020202020204" pitchFamily="34" charset="-128"/>
                  <a:cs typeface="Arial Unicode MS" panose="020B0604020202020204" pitchFamily="34" charset="-128"/>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512827416"/>
        <c:crosses val="autoZero"/>
        <c:crossBetween val="between"/>
      </c:valAx>
      <c:spPr>
        <a:noFill/>
        <a:ln>
          <a:solidFill>
            <a:schemeClr val="accent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1AF88-100D-4F1F-ACDB-CF8E2AD900E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EFC5FED-6016-4178-A7E7-7E2F202A7AEE}">
      <dgm:prSet phldrT="[Text]"/>
      <dgm:spPr>
        <a:ln>
          <a:solidFill>
            <a:schemeClr val="bg1"/>
          </a:solidFill>
        </a:ln>
      </dgm:spPr>
      <dgm:t>
        <a:bodyPr/>
        <a:lstStyle/>
        <a:p>
          <a:r>
            <a:rPr lang="en-US" dirty="0"/>
            <a:t>Virtual Distance</a:t>
          </a:r>
        </a:p>
      </dgm:t>
    </dgm:pt>
    <dgm:pt modelId="{C8DAB713-284F-49B2-ADA6-FA442E1DB929}" type="parTrans" cxnId="{24097DAA-2BF1-4A90-8AD1-90F665E21175}">
      <dgm:prSet/>
      <dgm:spPr/>
      <dgm:t>
        <a:bodyPr/>
        <a:lstStyle/>
        <a:p>
          <a:endParaRPr lang="en-US"/>
        </a:p>
      </dgm:t>
    </dgm:pt>
    <dgm:pt modelId="{9B1D305C-621D-4AFC-B118-EB4734D840EA}" type="sibTrans" cxnId="{24097DAA-2BF1-4A90-8AD1-90F665E21175}">
      <dgm:prSet/>
      <dgm:spPr/>
      <dgm:t>
        <a:bodyPr/>
        <a:lstStyle/>
        <a:p>
          <a:endParaRPr lang="en-US"/>
        </a:p>
      </dgm:t>
    </dgm:pt>
    <dgm:pt modelId="{0601D56C-E149-46EB-B3C8-33474377025F}">
      <dgm:prSet phldrT="[Text]" custT="1"/>
      <dgm:spPr>
        <a:ln>
          <a:noFill/>
        </a:ln>
      </dgm:spPr>
      <dgm:t>
        <a:bodyPr/>
        <a:lstStyle/>
        <a:p>
          <a:r>
            <a:rPr lang="en-US" sz="1800" b="1" dirty="0"/>
            <a:t>Cultural Distance</a:t>
          </a:r>
        </a:p>
      </dgm:t>
    </dgm:pt>
    <dgm:pt modelId="{CEAAF489-C048-4761-89B4-59584E8820FC}" type="parTrans" cxnId="{83CAC585-194C-4645-8C85-6373A784A65D}">
      <dgm:prSet/>
      <dgm:spPr/>
      <dgm:t>
        <a:bodyPr/>
        <a:lstStyle/>
        <a:p>
          <a:endParaRPr lang="en-US"/>
        </a:p>
      </dgm:t>
    </dgm:pt>
    <dgm:pt modelId="{104B7ADC-CD0A-4F97-A173-F4F5E81907B7}" type="sibTrans" cxnId="{83CAC585-194C-4645-8C85-6373A784A65D}">
      <dgm:prSet/>
      <dgm:spPr/>
      <dgm:t>
        <a:bodyPr/>
        <a:lstStyle/>
        <a:p>
          <a:endParaRPr lang="en-US"/>
        </a:p>
      </dgm:t>
    </dgm:pt>
    <dgm:pt modelId="{6A755264-B79B-4CA2-9BB0-2C63300545EB}">
      <dgm:prSet phldrT="[Text]" custT="1"/>
      <dgm:spPr>
        <a:ln>
          <a:noFill/>
        </a:ln>
      </dgm:spPr>
      <dgm:t>
        <a:bodyPr/>
        <a:lstStyle/>
        <a:p>
          <a:r>
            <a:rPr lang="en-US" sz="1800" b="1" dirty="0"/>
            <a:t>Social Distance</a:t>
          </a:r>
        </a:p>
      </dgm:t>
    </dgm:pt>
    <dgm:pt modelId="{1AAC04B9-7238-4A5D-8375-EA73C237777F}" type="parTrans" cxnId="{181597DC-376A-4D12-A867-4937095490ED}">
      <dgm:prSet/>
      <dgm:spPr/>
      <dgm:t>
        <a:bodyPr/>
        <a:lstStyle/>
        <a:p>
          <a:endParaRPr lang="en-US"/>
        </a:p>
      </dgm:t>
    </dgm:pt>
    <dgm:pt modelId="{57693476-BBD2-4642-9E23-9774F47CBCA7}" type="sibTrans" cxnId="{181597DC-376A-4D12-A867-4937095490ED}">
      <dgm:prSet/>
      <dgm:spPr/>
      <dgm:t>
        <a:bodyPr/>
        <a:lstStyle/>
        <a:p>
          <a:endParaRPr lang="en-US"/>
        </a:p>
      </dgm:t>
    </dgm:pt>
    <dgm:pt modelId="{A9A50D9C-C2B5-4AA4-B824-D096394D1C69}">
      <dgm:prSet phldrT="[Text]" custT="1"/>
      <dgm:spPr>
        <a:ln>
          <a:noFill/>
        </a:ln>
      </dgm:spPr>
      <dgm:t>
        <a:bodyPr/>
        <a:lstStyle/>
        <a:p>
          <a:r>
            <a:rPr lang="en-US" sz="1800" b="1" dirty="0"/>
            <a:t>Relationship History</a:t>
          </a:r>
        </a:p>
      </dgm:t>
    </dgm:pt>
    <dgm:pt modelId="{B0439DDD-7352-400F-9C67-4EC2A4B68245}" type="parTrans" cxnId="{66D436A3-D5FA-4919-9598-E2ED825589FF}">
      <dgm:prSet/>
      <dgm:spPr/>
      <dgm:t>
        <a:bodyPr/>
        <a:lstStyle/>
        <a:p>
          <a:endParaRPr lang="en-US"/>
        </a:p>
      </dgm:t>
    </dgm:pt>
    <dgm:pt modelId="{4E1B3D73-74D5-4061-AC1A-9A45E4FDD67B}" type="sibTrans" cxnId="{66D436A3-D5FA-4919-9598-E2ED825589FF}">
      <dgm:prSet/>
      <dgm:spPr/>
      <dgm:t>
        <a:bodyPr/>
        <a:lstStyle/>
        <a:p>
          <a:endParaRPr lang="en-US"/>
        </a:p>
      </dgm:t>
    </dgm:pt>
    <dgm:pt modelId="{FC67FEBC-0C97-49E8-8E64-983BD3BE76D7}">
      <dgm:prSet phldrT="[Text]" custT="1"/>
      <dgm:spPr>
        <a:ln>
          <a:noFill/>
        </a:ln>
      </dgm:spPr>
      <dgm:t>
        <a:bodyPr/>
        <a:lstStyle/>
        <a:p>
          <a:r>
            <a:rPr lang="en-US" sz="1800" b="1" dirty="0"/>
            <a:t>Interdependence Distance</a:t>
          </a:r>
        </a:p>
      </dgm:t>
    </dgm:pt>
    <dgm:pt modelId="{1898EFFC-7769-4694-8B4F-EC5197182F3D}" type="parTrans" cxnId="{B8929FC2-63F7-4FE0-A77E-1F53E314284E}">
      <dgm:prSet/>
      <dgm:spPr/>
      <dgm:t>
        <a:bodyPr/>
        <a:lstStyle/>
        <a:p>
          <a:endParaRPr lang="en-US"/>
        </a:p>
      </dgm:t>
    </dgm:pt>
    <dgm:pt modelId="{B4C0D166-B8DD-42D7-98E3-BCF0009EE77A}" type="sibTrans" cxnId="{B8929FC2-63F7-4FE0-A77E-1F53E314284E}">
      <dgm:prSet/>
      <dgm:spPr/>
      <dgm:t>
        <a:bodyPr/>
        <a:lstStyle/>
        <a:p>
          <a:endParaRPr lang="en-US"/>
        </a:p>
      </dgm:t>
    </dgm:pt>
    <dgm:pt modelId="{47551ECF-A09A-45BF-843C-5752F2FFF7C5}">
      <dgm:prSet phldrT="[Text]" custT="1"/>
      <dgm:spPr>
        <a:ln>
          <a:noFill/>
        </a:ln>
      </dgm:spPr>
      <dgm:t>
        <a:bodyPr/>
        <a:lstStyle/>
        <a:p>
          <a:r>
            <a:rPr lang="en-US" sz="1800" b="1" dirty="0"/>
            <a:t>Face to Face</a:t>
          </a:r>
        </a:p>
      </dgm:t>
    </dgm:pt>
    <dgm:pt modelId="{A8D09480-7A74-48F4-8FBA-B8085EFD911E}" type="parTrans" cxnId="{C52842F4-9BA0-42B9-AD85-59A20E941D2C}">
      <dgm:prSet/>
      <dgm:spPr/>
      <dgm:t>
        <a:bodyPr/>
        <a:lstStyle/>
        <a:p>
          <a:endParaRPr lang="en-US"/>
        </a:p>
      </dgm:t>
    </dgm:pt>
    <dgm:pt modelId="{4C248BB8-DC34-4461-AE6A-CEB66FBECC6B}" type="sibTrans" cxnId="{C52842F4-9BA0-42B9-AD85-59A20E941D2C}">
      <dgm:prSet/>
      <dgm:spPr/>
      <dgm:t>
        <a:bodyPr/>
        <a:lstStyle/>
        <a:p>
          <a:endParaRPr lang="en-US"/>
        </a:p>
      </dgm:t>
    </dgm:pt>
    <dgm:pt modelId="{E5B0C542-F7AC-4C77-B653-5371627C4F2E}">
      <dgm:prSet phldrT="[Text]" custT="1"/>
      <dgm:spPr>
        <a:ln>
          <a:noFill/>
        </a:ln>
      </dgm:spPr>
      <dgm:t>
        <a:bodyPr/>
        <a:lstStyle/>
        <a:p>
          <a:r>
            <a:rPr lang="en-US" sz="1800" b="1" dirty="0"/>
            <a:t>Multi-tasking</a:t>
          </a:r>
        </a:p>
      </dgm:t>
    </dgm:pt>
    <dgm:pt modelId="{D3E3C736-BA01-4E10-928C-8D284FFC4F52}" type="parTrans" cxnId="{8BE34003-A595-42D7-AD8E-F0BAE5695BF3}">
      <dgm:prSet/>
      <dgm:spPr/>
      <dgm:t>
        <a:bodyPr/>
        <a:lstStyle/>
        <a:p>
          <a:endParaRPr lang="en-US"/>
        </a:p>
      </dgm:t>
    </dgm:pt>
    <dgm:pt modelId="{D163C24F-DC4C-4E67-AB06-F84760241CE2}" type="sibTrans" cxnId="{8BE34003-A595-42D7-AD8E-F0BAE5695BF3}">
      <dgm:prSet/>
      <dgm:spPr/>
      <dgm:t>
        <a:bodyPr/>
        <a:lstStyle/>
        <a:p>
          <a:endParaRPr lang="en-US"/>
        </a:p>
      </dgm:t>
    </dgm:pt>
    <dgm:pt modelId="{E1878CA0-1B0D-4764-AD5C-99CCE2B80198}">
      <dgm:prSet phldrT="[Text]" custT="1"/>
      <dgm:spPr>
        <a:ln>
          <a:noFill/>
        </a:ln>
      </dgm:spPr>
      <dgm:t>
        <a:bodyPr/>
        <a:lstStyle/>
        <a:p>
          <a:r>
            <a:rPr lang="en-US" sz="1800" b="1" dirty="0"/>
            <a:t>Technical Skill</a:t>
          </a:r>
        </a:p>
      </dgm:t>
    </dgm:pt>
    <dgm:pt modelId="{57A547D0-B300-4B86-9905-A33AA1AB7560}" type="parTrans" cxnId="{269695E8-A6AA-4937-9FCD-78729E614388}">
      <dgm:prSet/>
      <dgm:spPr/>
      <dgm:t>
        <a:bodyPr/>
        <a:lstStyle/>
        <a:p>
          <a:endParaRPr lang="en-US"/>
        </a:p>
      </dgm:t>
    </dgm:pt>
    <dgm:pt modelId="{8D189B57-A936-4932-B02B-6188948B37CB}" type="sibTrans" cxnId="{269695E8-A6AA-4937-9FCD-78729E614388}">
      <dgm:prSet/>
      <dgm:spPr/>
      <dgm:t>
        <a:bodyPr/>
        <a:lstStyle/>
        <a:p>
          <a:endParaRPr lang="en-US"/>
        </a:p>
      </dgm:t>
    </dgm:pt>
    <dgm:pt modelId="{E9E600B3-916F-4D9C-9B0D-ACBB81807E8E}">
      <dgm:prSet phldrT="[Text]" custT="1"/>
      <dgm:spPr>
        <a:ln>
          <a:noFill/>
        </a:ln>
      </dgm:spPr>
      <dgm:t>
        <a:bodyPr/>
        <a:lstStyle/>
        <a:p>
          <a:r>
            <a:rPr lang="en-US" sz="1800" b="1" dirty="0"/>
            <a:t>Team Size</a:t>
          </a:r>
        </a:p>
      </dgm:t>
    </dgm:pt>
    <dgm:pt modelId="{81D493C5-B48F-4987-9CA8-BEFEA4C177A2}" type="parTrans" cxnId="{0046291F-4461-420A-82F2-E8A6E95D635A}">
      <dgm:prSet/>
      <dgm:spPr/>
      <dgm:t>
        <a:bodyPr/>
        <a:lstStyle/>
        <a:p>
          <a:endParaRPr lang="en-US"/>
        </a:p>
      </dgm:t>
    </dgm:pt>
    <dgm:pt modelId="{D8CE059A-71C9-428E-BEF2-1A9FC77E53E6}" type="sibTrans" cxnId="{0046291F-4461-420A-82F2-E8A6E95D635A}">
      <dgm:prSet/>
      <dgm:spPr/>
      <dgm:t>
        <a:bodyPr/>
        <a:lstStyle/>
        <a:p>
          <a:endParaRPr lang="en-US"/>
        </a:p>
      </dgm:t>
    </dgm:pt>
    <dgm:pt modelId="{5312BA39-C6DA-41E3-9929-4756D970BD18}">
      <dgm:prSet phldrT="[Text]" custT="1"/>
      <dgm:spPr>
        <a:ln>
          <a:noFill/>
        </a:ln>
      </dgm:spPr>
      <dgm:t>
        <a:bodyPr/>
        <a:lstStyle/>
        <a:p>
          <a:r>
            <a:rPr lang="en-US" sz="1800" b="1" dirty="0"/>
            <a:t>Geography</a:t>
          </a:r>
        </a:p>
      </dgm:t>
    </dgm:pt>
    <dgm:pt modelId="{C49D8B52-D051-46AC-8F63-C595A8EE3CF3}" type="parTrans" cxnId="{E3ADB978-AC20-47EA-92FE-CC3B5F2E59BA}">
      <dgm:prSet/>
      <dgm:spPr/>
      <dgm:t>
        <a:bodyPr/>
        <a:lstStyle/>
        <a:p>
          <a:endParaRPr lang="en-US"/>
        </a:p>
      </dgm:t>
    </dgm:pt>
    <dgm:pt modelId="{8062CE1D-0F7F-4701-A463-E77CD3431F84}" type="sibTrans" cxnId="{E3ADB978-AC20-47EA-92FE-CC3B5F2E59BA}">
      <dgm:prSet/>
      <dgm:spPr/>
      <dgm:t>
        <a:bodyPr/>
        <a:lstStyle/>
        <a:p>
          <a:endParaRPr lang="en-US"/>
        </a:p>
      </dgm:t>
    </dgm:pt>
    <dgm:pt modelId="{8E71B958-B8D5-433C-9FC9-D3D1B7766679}">
      <dgm:prSet phldrT="[Text]" custT="1"/>
      <dgm:spPr>
        <a:ln>
          <a:noFill/>
        </a:ln>
      </dgm:spPr>
      <dgm:t>
        <a:bodyPr/>
        <a:lstStyle/>
        <a:p>
          <a:r>
            <a:rPr lang="en-US" sz="1800" b="1" dirty="0"/>
            <a:t>Time Zone</a:t>
          </a:r>
        </a:p>
      </dgm:t>
    </dgm:pt>
    <dgm:pt modelId="{CA456128-571D-40A8-B85D-D6899D02EC2E}" type="parTrans" cxnId="{A3B16134-C7A5-4633-94B6-665C84FBD78D}">
      <dgm:prSet/>
      <dgm:spPr/>
      <dgm:t>
        <a:bodyPr/>
        <a:lstStyle/>
        <a:p>
          <a:endParaRPr lang="en-US"/>
        </a:p>
      </dgm:t>
    </dgm:pt>
    <dgm:pt modelId="{0204871A-204F-4D59-A589-B5061FDE8858}" type="sibTrans" cxnId="{A3B16134-C7A5-4633-94B6-665C84FBD78D}">
      <dgm:prSet/>
      <dgm:spPr/>
      <dgm:t>
        <a:bodyPr/>
        <a:lstStyle/>
        <a:p>
          <a:endParaRPr lang="en-US"/>
        </a:p>
      </dgm:t>
    </dgm:pt>
    <dgm:pt modelId="{845263C6-EB5B-40ED-BBC8-045EE9D7575A}">
      <dgm:prSet phldrT="[Text]" custT="1"/>
      <dgm:spPr>
        <a:ln>
          <a:noFill/>
        </a:ln>
      </dgm:spPr>
      <dgm:t>
        <a:bodyPr/>
        <a:lstStyle/>
        <a:p>
          <a:r>
            <a:rPr lang="en-US" sz="1800" b="1" dirty="0"/>
            <a:t>Relational Distance</a:t>
          </a:r>
        </a:p>
      </dgm:t>
    </dgm:pt>
    <dgm:pt modelId="{AA191295-3D51-48BE-94F2-772EE079B292}" type="parTrans" cxnId="{116B2094-1571-495B-8DCA-ED90CD79B51F}">
      <dgm:prSet/>
      <dgm:spPr/>
      <dgm:t>
        <a:bodyPr/>
        <a:lstStyle/>
        <a:p>
          <a:endParaRPr lang="en-US"/>
        </a:p>
      </dgm:t>
    </dgm:pt>
    <dgm:pt modelId="{E3C2DF64-C1FE-4D34-AFE6-760AB784D8EB}" type="sibTrans" cxnId="{116B2094-1571-495B-8DCA-ED90CD79B51F}">
      <dgm:prSet/>
      <dgm:spPr/>
      <dgm:t>
        <a:bodyPr/>
        <a:lstStyle/>
        <a:p>
          <a:endParaRPr lang="en-US"/>
        </a:p>
      </dgm:t>
    </dgm:pt>
    <dgm:pt modelId="{E2D0CA3D-7298-4483-BC7C-275E3FCB201E}">
      <dgm:prSet phldrT="[Text]"/>
      <dgm:spPr>
        <a:noFill/>
        <a:ln>
          <a:noFill/>
        </a:ln>
      </dgm:spPr>
      <dgm:t>
        <a:bodyPr/>
        <a:lstStyle/>
        <a:p>
          <a:endParaRPr lang="en-US" dirty="0"/>
        </a:p>
      </dgm:t>
    </dgm:pt>
    <dgm:pt modelId="{2CE51ADA-631B-471C-AD5E-B4A0C409D686}" type="parTrans" cxnId="{B3D3064A-1C4D-491D-8D9F-DDFE632D47E0}">
      <dgm:prSet/>
      <dgm:spPr>
        <a:ln>
          <a:noFill/>
        </a:ln>
      </dgm:spPr>
      <dgm:t>
        <a:bodyPr/>
        <a:lstStyle/>
        <a:p>
          <a:endParaRPr lang="en-US"/>
        </a:p>
      </dgm:t>
    </dgm:pt>
    <dgm:pt modelId="{48193447-D037-4715-8AF4-E97FF11E6C0F}" type="sibTrans" cxnId="{B3D3064A-1C4D-491D-8D9F-DDFE632D47E0}">
      <dgm:prSet/>
      <dgm:spPr/>
      <dgm:t>
        <a:bodyPr/>
        <a:lstStyle/>
        <a:p>
          <a:endParaRPr lang="en-US"/>
        </a:p>
      </dgm:t>
    </dgm:pt>
    <dgm:pt modelId="{64CDD2BB-D45D-488E-9EA6-47CDA3644CA0}">
      <dgm:prSet phldrT="[Text]"/>
      <dgm:spPr>
        <a:noFill/>
        <a:ln>
          <a:noFill/>
        </a:ln>
      </dgm:spPr>
      <dgm:t>
        <a:bodyPr/>
        <a:lstStyle/>
        <a:p>
          <a:endParaRPr lang="en-US" dirty="0"/>
        </a:p>
      </dgm:t>
    </dgm:pt>
    <dgm:pt modelId="{3E277899-D3DC-4517-83D6-580F0A3E9CC1}" type="parTrans" cxnId="{6F96833C-B249-423B-B960-EAEC24C0AD6B}">
      <dgm:prSet/>
      <dgm:spPr>
        <a:ln>
          <a:noFill/>
        </a:ln>
      </dgm:spPr>
      <dgm:t>
        <a:bodyPr/>
        <a:lstStyle/>
        <a:p>
          <a:endParaRPr lang="en-US"/>
        </a:p>
      </dgm:t>
    </dgm:pt>
    <dgm:pt modelId="{9D605848-8CDE-47CC-B153-573A673CF18B}" type="sibTrans" cxnId="{6F96833C-B249-423B-B960-EAEC24C0AD6B}">
      <dgm:prSet/>
      <dgm:spPr/>
      <dgm:t>
        <a:bodyPr/>
        <a:lstStyle/>
        <a:p>
          <a:endParaRPr lang="en-US"/>
        </a:p>
      </dgm:t>
    </dgm:pt>
    <dgm:pt modelId="{EBCDCDFF-830F-4CC6-A888-4C05472FC396}">
      <dgm:prSet phldrT="[Text]"/>
      <dgm:spPr>
        <a:noFill/>
        <a:ln>
          <a:noFill/>
        </a:ln>
      </dgm:spPr>
      <dgm:t>
        <a:bodyPr/>
        <a:lstStyle/>
        <a:p>
          <a:endParaRPr lang="en-US" dirty="0"/>
        </a:p>
      </dgm:t>
    </dgm:pt>
    <dgm:pt modelId="{CA908E92-E9A6-4133-AD03-32DB6D7EA0DE}" type="parTrans" cxnId="{5D0ADAAE-4FF4-4B6B-86B1-1FB7B23A8197}">
      <dgm:prSet/>
      <dgm:spPr>
        <a:ln>
          <a:noFill/>
        </a:ln>
      </dgm:spPr>
      <dgm:t>
        <a:bodyPr/>
        <a:lstStyle/>
        <a:p>
          <a:endParaRPr lang="en-US"/>
        </a:p>
      </dgm:t>
    </dgm:pt>
    <dgm:pt modelId="{C75B418D-2497-4B4B-8513-EABC37ACF244}" type="sibTrans" cxnId="{5D0ADAAE-4FF4-4B6B-86B1-1FB7B23A8197}">
      <dgm:prSet/>
      <dgm:spPr/>
      <dgm:t>
        <a:bodyPr/>
        <a:lstStyle/>
        <a:p>
          <a:endParaRPr lang="en-US"/>
        </a:p>
      </dgm:t>
    </dgm:pt>
    <dgm:pt modelId="{D35E1C68-6717-4869-AA4A-8B6FC462AEEE}" type="pres">
      <dgm:prSet presAssocID="{C291AF88-100D-4F1F-ACDB-CF8E2AD900EF}" presName="diagram" presStyleCnt="0">
        <dgm:presLayoutVars>
          <dgm:chPref val="1"/>
          <dgm:dir val="rev"/>
          <dgm:animOne val="branch"/>
          <dgm:animLvl val="lvl"/>
          <dgm:resizeHandles val="exact"/>
        </dgm:presLayoutVars>
      </dgm:prSet>
      <dgm:spPr/>
    </dgm:pt>
    <dgm:pt modelId="{034030B2-2E44-4CC7-8037-3ACBD1186F08}" type="pres">
      <dgm:prSet presAssocID="{2EFC5FED-6016-4178-A7E7-7E2F202A7AEE}" presName="root1" presStyleCnt="0"/>
      <dgm:spPr/>
    </dgm:pt>
    <dgm:pt modelId="{DCDDC1D6-9E5A-4B1C-AEE3-D1A067258900}" type="pres">
      <dgm:prSet presAssocID="{2EFC5FED-6016-4178-A7E7-7E2F202A7AEE}" presName="LevelOneTextNode" presStyleLbl="node0" presStyleIdx="0" presStyleCnt="1" custScaleX="334121" custScaleY="152401" custLinFactNeighborX="17144" custLinFactNeighborY="-1371">
        <dgm:presLayoutVars>
          <dgm:chPref val="3"/>
        </dgm:presLayoutVars>
      </dgm:prSet>
      <dgm:spPr/>
    </dgm:pt>
    <dgm:pt modelId="{833BA033-6FFC-4F82-AC48-9BC26AE80A67}" type="pres">
      <dgm:prSet presAssocID="{2EFC5FED-6016-4178-A7E7-7E2F202A7AEE}" presName="level2hierChild" presStyleCnt="0"/>
      <dgm:spPr/>
    </dgm:pt>
    <dgm:pt modelId="{09CC27E2-8134-4F18-865A-3D11C362E3B2}" type="pres">
      <dgm:prSet presAssocID="{2CE51ADA-631B-471C-AD5E-B4A0C409D686}" presName="conn2-1" presStyleLbl="parChTrans1D2" presStyleIdx="0" presStyleCnt="3"/>
      <dgm:spPr/>
    </dgm:pt>
    <dgm:pt modelId="{3C7B8209-3230-4780-A10A-945991C3DD97}" type="pres">
      <dgm:prSet presAssocID="{2CE51ADA-631B-471C-AD5E-B4A0C409D686}" presName="connTx" presStyleLbl="parChTrans1D2" presStyleIdx="0" presStyleCnt="3"/>
      <dgm:spPr/>
    </dgm:pt>
    <dgm:pt modelId="{E80CE00E-0ACA-4D65-A96A-07F4A433599F}" type="pres">
      <dgm:prSet presAssocID="{E2D0CA3D-7298-4483-BC7C-275E3FCB201E}" presName="root2" presStyleCnt="0"/>
      <dgm:spPr/>
    </dgm:pt>
    <dgm:pt modelId="{EDC38353-4ED3-4578-A8D5-CE14C26EDB62}" type="pres">
      <dgm:prSet presAssocID="{E2D0CA3D-7298-4483-BC7C-275E3FCB201E}" presName="LevelTwoTextNode" presStyleLbl="node2" presStyleIdx="0" presStyleCnt="3" custLinFactX="82231" custLinFactY="159689" custLinFactNeighborX="100000" custLinFactNeighborY="200000">
        <dgm:presLayoutVars>
          <dgm:chPref val="3"/>
        </dgm:presLayoutVars>
      </dgm:prSet>
      <dgm:spPr/>
    </dgm:pt>
    <dgm:pt modelId="{748F630B-DA19-44E2-A0C3-E4F72D19BEA5}" type="pres">
      <dgm:prSet presAssocID="{E2D0CA3D-7298-4483-BC7C-275E3FCB201E}" presName="level3hierChild" presStyleCnt="0"/>
      <dgm:spPr/>
    </dgm:pt>
    <dgm:pt modelId="{AA5662DF-C63D-4908-B00A-DB07D9864628}" type="pres">
      <dgm:prSet presAssocID="{CEAAF489-C048-4761-89B4-59584E8820FC}" presName="conn2-1" presStyleLbl="parChTrans1D3" presStyleIdx="0" presStyleCnt="11"/>
      <dgm:spPr/>
    </dgm:pt>
    <dgm:pt modelId="{2114EA97-9F77-4290-8775-622985264917}" type="pres">
      <dgm:prSet presAssocID="{CEAAF489-C048-4761-89B4-59584E8820FC}" presName="connTx" presStyleLbl="parChTrans1D3" presStyleIdx="0" presStyleCnt="11"/>
      <dgm:spPr/>
    </dgm:pt>
    <dgm:pt modelId="{DCB2E7C6-7A38-4E17-8BE8-68E1DBB0A5DA}" type="pres">
      <dgm:prSet presAssocID="{0601D56C-E149-46EB-B3C8-33474377025F}" presName="root2" presStyleCnt="0"/>
      <dgm:spPr/>
    </dgm:pt>
    <dgm:pt modelId="{63F05BE0-BF04-42CF-A9C8-4F8FFA29A1D5}" type="pres">
      <dgm:prSet presAssocID="{0601D56C-E149-46EB-B3C8-33474377025F}" presName="LevelTwoTextNode" presStyleLbl="node3" presStyleIdx="0" presStyleCnt="11" custScaleX="382635">
        <dgm:presLayoutVars>
          <dgm:chPref val="3"/>
        </dgm:presLayoutVars>
      </dgm:prSet>
      <dgm:spPr/>
    </dgm:pt>
    <dgm:pt modelId="{32013CDF-4773-4E21-9ECA-0B2249186AF5}" type="pres">
      <dgm:prSet presAssocID="{0601D56C-E149-46EB-B3C8-33474377025F}" presName="level3hierChild" presStyleCnt="0"/>
      <dgm:spPr/>
    </dgm:pt>
    <dgm:pt modelId="{A3EBB14A-2254-473F-B585-ADB353456C41}" type="pres">
      <dgm:prSet presAssocID="{1AAC04B9-7238-4A5D-8375-EA73C237777F}" presName="conn2-1" presStyleLbl="parChTrans1D3" presStyleIdx="1" presStyleCnt="11"/>
      <dgm:spPr/>
    </dgm:pt>
    <dgm:pt modelId="{20019027-0A1D-46AA-885E-E06340C0F71E}" type="pres">
      <dgm:prSet presAssocID="{1AAC04B9-7238-4A5D-8375-EA73C237777F}" presName="connTx" presStyleLbl="parChTrans1D3" presStyleIdx="1" presStyleCnt="11"/>
      <dgm:spPr/>
    </dgm:pt>
    <dgm:pt modelId="{6BD63398-CDD1-40D5-BAF6-69C5733C32E9}" type="pres">
      <dgm:prSet presAssocID="{6A755264-B79B-4CA2-9BB0-2C63300545EB}" presName="root2" presStyleCnt="0"/>
      <dgm:spPr/>
    </dgm:pt>
    <dgm:pt modelId="{23ACE752-EA4D-4965-8A7C-FFDDF17E0338}" type="pres">
      <dgm:prSet presAssocID="{6A755264-B79B-4CA2-9BB0-2C63300545EB}" presName="LevelTwoTextNode" presStyleLbl="node3" presStyleIdx="1" presStyleCnt="11" custScaleX="382635">
        <dgm:presLayoutVars>
          <dgm:chPref val="3"/>
        </dgm:presLayoutVars>
      </dgm:prSet>
      <dgm:spPr/>
    </dgm:pt>
    <dgm:pt modelId="{7779BEB2-6AE7-4AF8-8D8B-E9F4085751AF}" type="pres">
      <dgm:prSet presAssocID="{6A755264-B79B-4CA2-9BB0-2C63300545EB}" presName="level3hierChild" presStyleCnt="0"/>
      <dgm:spPr/>
    </dgm:pt>
    <dgm:pt modelId="{E37230EF-03B7-4DB9-A992-C362C4428471}" type="pres">
      <dgm:prSet presAssocID="{B0439DDD-7352-400F-9C67-4EC2A4B68245}" presName="conn2-1" presStyleLbl="parChTrans1D3" presStyleIdx="2" presStyleCnt="11"/>
      <dgm:spPr/>
    </dgm:pt>
    <dgm:pt modelId="{81CD89B4-9837-40A1-A323-5AB6A0873A30}" type="pres">
      <dgm:prSet presAssocID="{B0439DDD-7352-400F-9C67-4EC2A4B68245}" presName="connTx" presStyleLbl="parChTrans1D3" presStyleIdx="2" presStyleCnt="11"/>
      <dgm:spPr/>
    </dgm:pt>
    <dgm:pt modelId="{BBE03B55-7B15-435C-A16A-433FF1CC9DE9}" type="pres">
      <dgm:prSet presAssocID="{A9A50D9C-C2B5-4AA4-B824-D096394D1C69}" presName="root2" presStyleCnt="0"/>
      <dgm:spPr/>
    </dgm:pt>
    <dgm:pt modelId="{D778061D-F2A7-46E8-AA3C-A429B1EC224C}" type="pres">
      <dgm:prSet presAssocID="{A9A50D9C-C2B5-4AA4-B824-D096394D1C69}" presName="LevelTwoTextNode" presStyleLbl="node3" presStyleIdx="2" presStyleCnt="11" custScaleX="382635">
        <dgm:presLayoutVars>
          <dgm:chPref val="3"/>
        </dgm:presLayoutVars>
      </dgm:prSet>
      <dgm:spPr/>
    </dgm:pt>
    <dgm:pt modelId="{77103255-5DFB-4A97-BE25-5BFAAE31D5AE}" type="pres">
      <dgm:prSet presAssocID="{A9A50D9C-C2B5-4AA4-B824-D096394D1C69}" presName="level3hierChild" presStyleCnt="0"/>
      <dgm:spPr/>
    </dgm:pt>
    <dgm:pt modelId="{0C14D027-E20E-4B85-81DF-46CA36F7312F}" type="pres">
      <dgm:prSet presAssocID="{1898EFFC-7769-4694-8B4F-EC5197182F3D}" presName="conn2-1" presStyleLbl="parChTrans1D3" presStyleIdx="3" presStyleCnt="11"/>
      <dgm:spPr/>
    </dgm:pt>
    <dgm:pt modelId="{8DD4EFFE-EA42-406D-90E2-7405C2CCEA70}" type="pres">
      <dgm:prSet presAssocID="{1898EFFC-7769-4694-8B4F-EC5197182F3D}" presName="connTx" presStyleLbl="parChTrans1D3" presStyleIdx="3" presStyleCnt="11"/>
      <dgm:spPr/>
    </dgm:pt>
    <dgm:pt modelId="{CE86C3E1-EC38-4AC2-888D-ADCB549ECF0F}" type="pres">
      <dgm:prSet presAssocID="{FC67FEBC-0C97-49E8-8E64-983BD3BE76D7}" presName="root2" presStyleCnt="0"/>
      <dgm:spPr/>
    </dgm:pt>
    <dgm:pt modelId="{3B27167C-631F-4752-9F18-C2DC8FA7A6EA}" type="pres">
      <dgm:prSet presAssocID="{FC67FEBC-0C97-49E8-8E64-983BD3BE76D7}" presName="LevelTwoTextNode" presStyleLbl="node3" presStyleIdx="3" presStyleCnt="11" custScaleX="382635">
        <dgm:presLayoutVars>
          <dgm:chPref val="3"/>
        </dgm:presLayoutVars>
      </dgm:prSet>
      <dgm:spPr/>
    </dgm:pt>
    <dgm:pt modelId="{245A1CD9-4794-41B7-80C3-6A3346099501}" type="pres">
      <dgm:prSet presAssocID="{FC67FEBC-0C97-49E8-8E64-983BD3BE76D7}" presName="level3hierChild" presStyleCnt="0"/>
      <dgm:spPr/>
    </dgm:pt>
    <dgm:pt modelId="{D239B1CE-8AB5-447E-A71B-FE122BA79AEE}" type="pres">
      <dgm:prSet presAssocID="{3E277899-D3DC-4517-83D6-580F0A3E9CC1}" presName="conn2-1" presStyleLbl="parChTrans1D2" presStyleIdx="1" presStyleCnt="3"/>
      <dgm:spPr/>
    </dgm:pt>
    <dgm:pt modelId="{D29FB52A-8777-4DDF-AF76-F7AF7C068055}" type="pres">
      <dgm:prSet presAssocID="{3E277899-D3DC-4517-83D6-580F0A3E9CC1}" presName="connTx" presStyleLbl="parChTrans1D2" presStyleIdx="1" presStyleCnt="3"/>
      <dgm:spPr/>
    </dgm:pt>
    <dgm:pt modelId="{453ECF9A-3451-4FB2-950E-019583B80735}" type="pres">
      <dgm:prSet presAssocID="{64CDD2BB-D45D-488E-9EA6-47CDA3644CA0}" presName="root2" presStyleCnt="0"/>
      <dgm:spPr/>
    </dgm:pt>
    <dgm:pt modelId="{1DD310A9-F31F-461C-B091-DF01477302EC}" type="pres">
      <dgm:prSet presAssocID="{64CDD2BB-D45D-488E-9EA6-47CDA3644CA0}" presName="LevelTwoTextNode" presStyleLbl="node2" presStyleIdx="1" presStyleCnt="3" custLinFactX="59641" custLinFactNeighborX="100000" custLinFactNeighborY="-24663">
        <dgm:presLayoutVars>
          <dgm:chPref val="3"/>
        </dgm:presLayoutVars>
      </dgm:prSet>
      <dgm:spPr/>
    </dgm:pt>
    <dgm:pt modelId="{75779A69-E5ED-4EEA-933B-EA6F4FB652BD}" type="pres">
      <dgm:prSet presAssocID="{64CDD2BB-D45D-488E-9EA6-47CDA3644CA0}" presName="level3hierChild" presStyleCnt="0"/>
      <dgm:spPr/>
    </dgm:pt>
    <dgm:pt modelId="{69F19488-A6B3-4204-8874-AA364D3C9922}" type="pres">
      <dgm:prSet presAssocID="{A8D09480-7A74-48F4-8FBA-B8085EFD911E}" presName="conn2-1" presStyleLbl="parChTrans1D3" presStyleIdx="4" presStyleCnt="11"/>
      <dgm:spPr/>
    </dgm:pt>
    <dgm:pt modelId="{2A1527AA-1732-4A89-8B20-E013B0648CA3}" type="pres">
      <dgm:prSet presAssocID="{A8D09480-7A74-48F4-8FBA-B8085EFD911E}" presName="connTx" presStyleLbl="parChTrans1D3" presStyleIdx="4" presStyleCnt="11"/>
      <dgm:spPr/>
    </dgm:pt>
    <dgm:pt modelId="{6D07B72A-D979-4C2F-8159-744753BBE88E}" type="pres">
      <dgm:prSet presAssocID="{47551ECF-A09A-45BF-843C-5752F2FFF7C5}" presName="root2" presStyleCnt="0"/>
      <dgm:spPr/>
    </dgm:pt>
    <dgm:pt modelId="{81271713-8388-40B8-9532-71916E9A25A7}" type="pres">
      <dgm:prSet presAssocID="{47551ECF-A09A-45BF-843C-5752F2FFF7C5}" presName="LevelTwoTextNode" presStyleLbl="node3" presStyleIdx="4" presStyleCnt="11" custScaleX="382635">
        <dgm:presLayoutVars>
          <dgm:chPref val="3"/>
        </dgm:presLayoutVars>
      </dgm:prSet>
      <dgm:spPr/>
    </dgm:pt>
    <dgm:pt modelId="{D203F2AE-0BBD-4565-8F24-2941B5A985BC}" type="pres">
      <dgm:prSet presAssocID="{47551ECF-A09A-45BF-843C-5752F2FFF7C5}" presName="level3hierChild" presStyleCnt="0"/>
      <dgm:spPr/>
    </dgm:pt>
    <dgm:pt modelId="{B96C8A20-F648-4E4D-8A0B-89C7E68DD657}" type="pres">
      <dgm:prSet presAssocID="{D3E3C736-BA01-4E10-928C-8D284FFC4F52}" presName="conn2-1" presStyleLbl="parChTrans1D3" presStyleIdx="5" presStyleCnt="11"/>
      <dgm:spPr/>
    </dgm:pt>
    <dgm:pt modelId="{BE5D48F8-CF86-4719-A25E-5994C5147072}" type="pres">
      <dgm:prSet presAssocID="{D3E3C736-BA01-4E10-928C-8D284FFC4F52}" presName="connTx" presStyleLbl="parChTrans1D3" presStyleIdx="5" presStyleCnt="11"/>
      <dgm:spPr/>
    </dgm:pt>
    <dgm:pt modelId="{13D2FC26-4FF0-44F1-B231-260C28FA9E86}" type="pres">
      <dgm:prSet presAssocID="{E5B0C542-F7AC-4C77-B653-5371627C4F2E}" presName="root2" presStyleCnt="0"/>
      <dgm:spPr/>
    </dgm:pt>
    <dgm:pt modelId="{2D22E6EE-16F3-4280-97C2-A895CCBAC2A6}" type="pres">
      <dgm:prSet presAssocID="{E5B0C542-F7AC-4C77-B653-5371627C4F2E}" presName="LevelTwoTextNode" presStyleLbl="node3" presStyleIdx="5" presStyleCnt="11" custScaleX="382635">
        <dgm:presLayoutVars>
          <dgm:chPref val="3"/>
        </dgm:presLayoutVars>
      </dgm:prSet>
      <dgm:spPr/>
    </dgm:pt>
    <dgm:pt modelId="{C2AE8C14-27AC-4E2B-BF11-8D81118D3FF8}" type="pres">
      <dgm:prSet presAssocID="{E5B0C542-F7AC-4C77-B653-5371627C4F2E}" presName="level3hierChild" presStyleCnt="0"/>
      <dgm:spPr/>
    </dgm:pt>
    <dgm:pt modelId="{EE1FC6B4-1B65-49A0-B484-5A7C705445F0}" type="pres">
      <dgm:prSet presAssocID="{57A547D0-B300-4B86-9905-A33AA1AB7560}" presName="conn2-1" presStyleLbl="parChTrans1D3" presStyleIdx="6" presStyleCnt="11"/>
      <dgm:spPr/>
    </dgm:pt>
    <dgm:pt modelId="{953423B3-B75C-4647-B185-DD57C696352A}" type="pres">
      <dgm:prSet presAssocID="{57A547D0-B300-4B86-9905-A33AA1AB7560}" presName="connTx" presStyleLbl="parChTrans1D3" presStyleIdx="6" presStyleCnt="11"/>
      <dgm:spPr/>
    </dgm:pt>
    <dgm:pt modelId="{7C138CAD-0A41-48F7-810F-75FE881B3FC7}" type="pres">
      <dgm:prSet presAssocID="{E1878CA0-1B0D-4764-AD5C-99CCE2B80198}" presName="root2" presStyleCnt="0"/>
      <dgm:spPr/>
    </dgm:pt>
    <dgm:pt modelId="{0773AEBF-6C5B-4AE9-9D7F-E0EED8F85BB7}" type="pres">
      <dgm:prSet presAssocID="{E1878CA0-1B0D-4764-AD5C-99CCE2B80198}" presName="LevelTwoTextNode" presStyleLbl="node3" presStyleIdx="6" presStyleCnt="11" custScaleX="382635">
        <dgm:presLayoutVars>
          <dgm:chPref val="3"/>
        </dgm:presLayoutVars>
      </dgm:prSet>
      <dgm:spPr/>
    </dgm:pt>
    <dgm:pt modelId="{D9FA1B56-43CB-474C-BAD8-FC2D681F73BE}" type="pres">
      <dgm:prSet presAssocID="{E1878CA0-1B0D-4764-AD5C-99CCE2B80198}" presName="level3hierChild" presStyleCnt="0"/>
      <dgm:spPr/>
    </dgm:pt>
    <dgm:pt modelId="{1E8FB7A3-CC39-496A-AD58-210D3EF91416}" type="pres">
      <dgm:prSet presAssocID="{81D493C5-B48F-4987-9CA8-BEFEA4C177A2}" presName="conn2-1" presStyleLbl="parChTrans1D3" presStyleIdx="7" presStyleCnt="11"/>
      <dgm:spPr/>
    </dgm:pt>
    <dgm:pt modelId="{CE86F030-F7CB-4B6F-BD98-73A6436B53FC}" type="pres">
      <dgm:prSet presAssocID="{81D493C5-B48F-4987-9CA8-BEFEA4C177A2}" presName="connTx" presStyleLbl="parChTrans1D3" presStyleIdx="7" presStyleCnt="11"/>
      <dgm:spPr/>
    </dgm:pt>
    <dgm:pt modelId="{B7F48B9F-7557-4E99-AFC3-6EB0222327F6}" type="pres">
      <dgm:prSet presAssocID="{E9E600B3-916F-4D9C-9B0D-ACBB81807E8E}" presName="root2" presStyleCnt="0"/>
      <dgm:spPr/>
    </dgm:pt>
    <dgm:pt modelId="{248E83EC-F5AA-46D7-932E-BB91643C5044}" type="pres">
      <dgm:prSet presAssocID="{E9E600B3-916F-4D9C-9B0D-ACBB81807E8E}" presName="LevelTwoTextNode" presStyleLbl="node3" presStyleIdx="7" presStyleCnt="11" custScaleX="382635">
        <dgm:presLayoutVars>
          <dgm:chPref val="3"/>
        </dgm:presLayoutVars>
      </dgm:prSet>
      <dgm:spPr/>
    </dgm:pt>
    <dgm:pt modelId="{D4F28A8D-FB05-49B0-B24D-9232C38F2B99}" type="pres">
      <dgm:prSet presAssocID="{E9E600B3-916F-4D9C-9B0D-ACBB81807E8E}" presName="level3hierChild" presStyleCnt="0"/>
      <dgm:spPr/>
    </dgm:pt>
    <dgm:pt modelId="{409DA923-6B42-4539-A6A3-ED14DD732A50}" type="pres">
      <dgm:prSet presAssocID="{CA908E92-E9A6-4133-AD03-32DB6D7EA0DE}" presName="conn2-1" presStyleLbl="parChTrans1D2" presStyleIdx="2" presStyleCnt="3"/>
      <dgm:spPr/>
    </dgm:pt>
    <dgm:pt modelId="{6C2F1D11-5EED-4E5B-BDE0-E71AC26DFAF6}" type="pres">
      <dgm:prSet presAssocID="{CA908E92-E9A6-4133-AD03-32DB6D7EA0DE}" presName="connTx" presStyleLbl="parChTrans1D2" presStyleIdx="2" presStyleCnt="3"/>
      <dgm:spPr/>
    </dgm:pt>
    <dgm:pt modelId="{F5166A5A-8C21-4A1D-BFBC-2A67B3F2186F}" type="pres">
      <dgm:prSet presAssocID="{EBCDCDFF-830F-4CC6-A888-4C05472FC396}" presName="root2" presStyleCnt="0"/>
      <dgm:spPr/>
    </dgm:pt>
    <dgm:pt modelId="{B2093866-38B5-483D-8596-7D2EBBC06489}" type="pres">
      <dgm:prSet presAssocID="{EBCDCDFF-830F-4CC6-A888-4C05472FC396}" presName="LevelTwoTextNode" presStyleLbl="node2" presStyleIdx="2" presStyleCnt="3" custLinFactX="82229" custLinFactY="-163070" custLinFactNeighborX="100000" custLinFactNeighborY="-200000">
        <dgm:presLayoutVars>
          <dgm:chPref val="3"/>
        </dgm:presLayoutVars>
      </dgm:prSet>
      <dgm:spPr/>
    </dgm:pt>
    <dgm:pt modelId="{75CB617C-E067-4F0C-869E-FE3876A4D3E8}" type="pres">
      <dgm:prSet presAssocID="{EBCDCDFF-830F-4CC6-A888-4C05472FC396}" presName="level3hierChild" presStyleCnt="0"/>
      <dgm:spPr/>
    </dgm:pt>
    <dgm:pt modelId="{52247CB2-F911-4F2D-BDB8-BA3704386144}" type="pres">
      <dgm:prSet presAssocID="{C49D8B52-D051-46AC-8F63-C595A8EE3CF3}" presName="conn2-1" presStyleLbl="parChTrans1D3" presStyleIdx="8" presStyleCnt="11"/>
      <dgm:spPr/>
    </dgm:pt>
    <dgm:pt modelId="{01A5E54B-C3C6-4568-A2C0-D2D695C42A00}" type="pres">
      <dgm:prSet presAssocID="{C49D8B52-D051-46AC-8F63-C595A8EE3CF3}" presName="connTx" presStyleLbl="parChTrans1D3" presStyleIdx="8" presStyleCnt="11"/>
      <dgm:spPr/>
    </dgm:pt>
    <dgm:pt modelId="{85E1CD6C-6031-489A-88C7-2B1B047B5C69}" type="pres">
      <dgm:prSet presAssocID="{5312BA39-C6DA-41E3-9929-4756D970BD18}" presName="root2" presStyleCnt="0"/>
      <dgm:spPr/>
    </dgm:pt>
    <dgm:pt modelId="{D1B3DC1B-E88F-4621-851F-F7592E5B6FA2}" type="pres">
      <dgm:prSet presAssocID="{5312BA39-C6DA-41E3-9929-4756D970BD18}" presName="LevelTwoTextNode" presStyleLbl="node3" presStyleIdx="8" presStyleCnt="11" custScaleX="382635">
        <dgm:presLayoutVars>
          <dgm:chPref val="3"/>
        </dgm:presLayoutVars>
      </dgm:prSet>
      <dgm:spPr/>
    </dgm:pt>
    <dgm:pt modelId="{EEE65909-D818-4972-B988-884F6D7F720B}" type="pres">
      <dgm:prSet presAssocID="{5312BA39-C6DA-41E3-9929-4756D970BD18}" presName="level3hierChild" presStyleCnt="0"/>
      <dgm:spPr/>
    </dgm:pt>
    <dgm:pt modelId="{78D35CDF-63F8-4603-B16B-9D6EA2549A85}" type="pres">
      <dgm:prSet presAssocID="{CA456128-571D-40A8-B85D-D6899D02EC2E}" presName="conn2-1" presStyleLbl="parChTrans1D3" presStyleIdx="9" presStyleCnt="11"/>
      <dgm:spPr/>
    </dgm:pt>
    <dgm:pt modelId="{6177D7CC-DA23-4E7A-BEC6-3474B6D301F7}" type="pres">
      <dgm:prSet presAssocID="{CA456128-571D-40A8-B85D-D6899D02EC2E}" presName="connTx" presStyleLbl="parChTrans1D3" presStyleIdx="9" presStyleCnt="11"/>
      <dgm:spPr/>
    </dgm:pt>
    <dgm:pt modelId="{44B8C2D3-CDC0-4FFF-A096-BDCB5F0444E9}" type="pres">
      <dgm:prSet presAssocID="{8E71B958-B8D5-433C-9FC9-D3D1B7766679}" presName="root2" presStyleCnt="0"/>
      <dgm:spPr/>
    </dgm:pt>
    <dgm:pt modelId="{DDE021E1-B59A-46D9-93BD-FEFCF471CBAF}" type="pres">
      <dgm:prSet presAssocID="{8E71B958-B8D5-433C-9FC9-D3D1B7766679}" presName="LevelTwoTextNode" presStyleLbl="node3" presStyleIdx="9" presStyleCnt="11" custScaleX="382635">
        <dgm:presLayoutVars>
          <dgm:chPref val="3"/>
        </dgm:presLayoutVars>
      </dgm:prSet>
      <dgm:spPr/>
    </dgm:pt>
    <dgm:pt modelId="{28BC5CE3-EB3D-40C3-AD73-B5A7E5940417}" type="pres">
      <dgm:prSet presAssocID="{8E71B958-B8D5-433C-9FC9-D3D1B7766679}" presName="level3hierChild" presStyleCnt="0"/>
      <dgm:spPr/>
    </dgm:pt>
    <dgm:pt modelId="{B56F263E-C308-43FF-99E9-D7C2C471A3D3}" type="pres">
      <dgm:prSet presAssocID="{AA191295-3D51-48BE-94F2-772EE079B292}" presName="conn2-1" presStyleLbl="parChTrans1D3" presStyleIdx="10" presStyleCnt="11"/>
      <dgm:spPr/>
    </dgm:pt>
    <dgm:pt modelId="{A52517B0-ACDA-45B8-ACAB-078B743AF8F0}" type="pres">
      <dgm:prSet presAssocID="{AA191295-3D51-48BE-94F2-772EE079B292}" presName="connTx" presStyleLbl="parChTrans1D3" presStyleIdx="10" presStyleCnt="11"/>
      <dgm:spPr/>
    </dgm:pt>
    <dgm:pt modelId="{675417A0-1B5E-41D6-9D79-D000E80286FE}" type="pres">
      <dgm:prSet presAssocID="{845263C6-EB5B-40ED-BBC8-045EE9D7575A}" presName="root2" presStyleCnt="0"/>
      <dgm:spPr/>
    </dgm:pt>
    <dgm:pt modelId="{980FC90C-CA93-4F90-B497-6C31BC41B0BB}" type="pres">
      <dgm:prSet presAssocID="{845263C6-EB5B-40ED-BBC8-045EE9D7575A}" presName="LevelTwoTextNode" presStyleLbl="node3" presStyleIdx="10" presStyleCnt="11" custScaleX="382635">
        <dgm:presLayoutVars>
          <dgm:chPref val="3"/>
        </dgm:presLayoutVars>
      </dgm:prSet>
      <dgm:spPr/>
    </dgm:pt>
    <dgm:pt modelId="{AB84999E-9CAC-4C43-97F2-96BEB5B5FCA4}" type="pres">
      <dgm:prSet presAssocID="{845263C6-EB5B-40ED-BBC8-045EE9D7575A}" presName="level3hierChild" presStyleCnt="0"/>
      <dgm:spPr/>
    </dgm:pt>
  </dgm:ptLst>
  <dgm:cxnLst>
    <dgm:cxn modelId="{311C8602-E1C9-4B6D-AB83-305A1B87FF96}" type="presOf" srcId="{FC67FEBC-0C97-49E8-8E64-983BD3BE76D7}" destId="{3B27167C-631F-4752-9F18-C2DC8FA7A6EA}" srcOrd="0" destOrd="0" presId="urn:microsoft.com/office/officeart/2005/8/layout/hierarchy2"/>
    <dgm:cxn modelId="{8BE34003-A595-42D7-AD8E-F0BAE5695BF3}" srcId="{64CDD2BB-D45D-488E-9EA6-47CDA3644CA0}" destId="{E5B0C542-F7AC-4C77-B653-5371627C4F2E}" srcOrd="1" destOrd="0" parTransId="{D3E3C736-BA01-4E10-928C-8D284FFC4F52}" sibTransId="{D163C24F-DC4C-4E67-AB06-F84760241CE2}"/>
    <dgm:cxn modelId="{148E990C-7B82-4290-90C1-3DB985967BC2}" type="presOf" srcId="{0601D56C-E149-46EB-B3C8-33474377025F}" destId="{63F05BE0-BF04-42CF-A9C8-4F8FFA29A1D5}" srcOrd="0" destOrd="0" presId="urn:microsoft.com/office/officeart/2005/8/layout/hierarchy2"/>
    <dgm:cxn modelId="{6D5E0C1B-762A-4199-AB67-79851C5DC71C}" type="presOf" srcId="{845263C6-EB5B-40ED-BBC8-045EE9D7575A}" destId="{980FC90C-CA93-4F90-B497-6C31BC41B0BB}" srcOrd="0" destOrd="0" presId="urn:microsoft.com/office/officeart/2005/8/layout/hierarchy2"/>
    <dgm:cxn modelId="{0046291F-4461-420A-82F2-E8A6E95D635A}" srcId="{64CDD2BB-D45D-488E-9EA6-47CDA3644CA0}" destId="{E9E600B3-916F-4D9C-9B0D-ACBB81807E8E}" srcOrd="3" destOrd="0" parTransId="{81D493C5-B48F-4987-9CA8-BEFEA4C177A2}" sibTransId="{D8CE059A-71C9-428E-BEF2-1A9FC77E53E6}"/>
    <dgm:cxn modelId="{046C1821-CCB4-4A22-BB05-621AB7B3B5A6}" type="presOf" srcId="{81D493C5-B48F-4987-9CA8-BEFEA4C177A2}" destId="{CE86F030-F7CB-4B6F-BD98-73A6436B53FC}" srcOrd="1" destOrd="0" presId="urn:microsoft.com/office/officeart/2005/8/layout/hierarchy2"/>
    <dgm:cxn modelId="{37325026-1D1A-4003-B1F4-EEB5F7B29E08}" type="presOf" srcId="{CEAAF489-C048-4761-89B4-59584E8820FC}" destId="{2114EA97-9F77-4290-8775-622985264917}" srcOrd="1" destOrd="0" presId="urn:microsoft.com/office/officeart/2005/8/layout/hierarchy2"/>
    <dgm:cxn modelId="{D1EF0029-18D3-4D45-8EA9-FFB515B145F9}" type="presOf" srcId="{E9E600B3-916F-4D9C-9B0D-ACBB81807E8E}" destId="{248E83EC-F5AA-46D7-932E-BB91643C5044}" srcOrd="0" destOrd="0" presId="urn:microsoft.com/office/officeart/2005/8/layout/hierarchy2"/>
    <dgm:cxn modelId="{A3B16134-C7A5-4633-94B6-665C84FBD78D}" srcId="{EBCDCDFF-830F-4CC6-A888-4C05472FC396}" destId="{8E71B958-B8D5-433C-9FC9-D3D1B7766679}" srcOrd="1" destOrd="0" parTransId="{CA456128-571D-40A8-B85D-D6899D02EC2E}" sibTransId="{0204871A-204F-4D59-A589-B5061FDE8858}"/>
    <dgm:cxn modelId="{ED189139-503A-430F-8D22-40886F199353}" type="presOf" srcId="{EBCDCDFF-830F-4CC6-A888-4C05472FC396}" destId="{B2093866-38B5-483D-8596-7D2EBBC06489}" srcOrd="0" destOrd="0" presId="urn:microsoft.com/office/officeart/2005/8/layout/hierarchy2"/>
    <dgm:cxn modelId="{6F96833C-B249-423B-B960-EAEC24C0AD6B}" srcId="{2EFC5FED-6016-4178-A7E7-7E2F202A7AEE}" destId="{64CDD2BB-D45D-488E-9EA6-47CDA3644CA0}" srcOrd="1" destOrd="0" parTransId="{3E277899-D3DC-4517-83D6-580F0A3E9CC1}" sibTransId="{9D605848-8CDE-47CC-B153-573A673CF18B}"/>
    <dgm:cxn modelId="{70F32E3F-489F-4A86-A52A-28E4F809A41A}" type="presOf" srcId="{CA908E92-E9A6-4133-AD03-32DB6D7EA0DE}" destId="{6C2F1D11-5EED-4E5B-BDE0-E71AC26DFAF6}" srcOrd="1" destOrd="0" presId="urn:microsoft.com/office/officeart/2005/8/layout/hierarchy2"/>
    <dgm:cxn modelId="{4C95D95C-E4FC-401C-89EB-14DD4C6545D2}" type="presOf" srcId="{C49D8B52-D051-46AC-8F63-C595A8EE3CF3}" destId="{52247CB2-F911-4F2D-BDB8-BA3704386144}" srcOrd="0" destOrd="0" presId="urn:microsoft.com/office/officeart/2005/8/layout/hierarchy2"/>
    <dgm:cxn modelId="{4FF9095F-D860-42B8-AB95-968F977894B9}" type="presOf" srcId="{5312BA39-C6DA-41E3-9929-4756D970BD18}" destId="{D1B3DC1B-E88F-4621-851F-F7592E5B6FA2}" srcOrd="0" destOrd="0" presId="urn:microsoft.com/office/officeart/2005/8/layout/hierarchy2"/>
    <dgm:cxn modelId="{99BBEA48-A8A7-414C-9BB8-905C58F7336F}" type="presOf" srcId="{2EFC5FED-6016-4178-A7E7-7E2F202A7AEE}" destId="{DCDDC1D6-9E5A-4B1C-AEE3-D1A067258900}" srcOrd="0" destOrd="0" presId="urn:microsoft.com/office/officeart/2005/8/layout/hierarchy2"/>
    <dgm:cxn modelId="{B3D3064A-1C4D-491D-8D9F-DDFE632D47E0}" srcId="{2EFC5FED-6016-4178-A7E7-7E2F202A7AEE}" destId="{E2D0CA3D-7298-4483-BC7C-275E3FCB201E}" srcOrd="0" destOrd="0" parTransId="{2CE51ADA-631B-471C-AD5E-B4A0C409D686}" sibTransId="{48193447-D037-4715-8AF4-E97FF11E6C0F}"/>
    <dgm:cxn modelId="{4D4A1E6D-678E-4D48-8DCF-EF876D00CB60}" type="presOf" srcId="{E2D0CA3D-7298-4483-BC7C-275E3FCB201E}" destId="{EDC38353-4ED3-4578-A8D5-CE14C26EDB62}" srcOrd="0" destOrd="0" presId="urn:microsoft.com/office/officeart/2005/8/layout/hierarchy2"/>
    <dgm:cxn modelId="{3218434E-CAC1-44AB-9047-8D6612D31A96}" type="presOf" srcId="{B0439DDD-7352-400F-9C67-4EC2A4B68245}" destId="{81CD89B4-9837-40A1-A323-5AB6A0873A30}" srcOrd="1" destOrd="0" presId="urn:microsoft.com/office/officeart/2005/8/layout/hierarchy2"/>
    <dgm:cxn modelId="{DB37D872-5560-4347-A195-96ECC58ED4B9}" type="presOf" srcId="{1AAC04B9-7238-4A5D-8375-EA73C237777F}" destId="{A3EBB14A-2254-473F-B585-ADB353456C41}" srcOrd="0" destOrd="0" presId="urn:microsoft.com/office/officeart/2005/8/layout/hierarchy2"/>
    <dgm:cxn modelId="{478EA954-18FB-48D4-AA8C-062817270656}" type="presOf" srcId="{1898EFFC-7769-4694-8B4F-EC5197182F3D}" destId="{0C14D027-E20E-4B85-81DF-46CA36F7312F}" srcOrd="0" destOrd="0" presId="urn:microsoft.com/office/officeart/2005/8/layout/hierarchy2"/>
    <dgm:cxn modelId="{1FEC5376-8D96-4BBE-8409-0BE4AF17FB95}" type="presOf" srcId="{E5B0C542-F7AC-4C77-B653-5371627C4F2E}" destId="{2D22E6EE-16F3-4280-97C2-A895CCBAC2A6}" srcOrd="0" destOrd="0" presId="urn:microsoft.com/office/officeart/2005/8/layout/hierarchy2"/>
    <dgm:cxn modelId="{B7A5FD76-0E19-4B10-8F31-3772FD926FEE}" type="presOf" srcId="{C291AF88-100D-4F1F-ACDB-CF8E2AD900EF}" destId="{D35E1C68-6717-4869-AA4A-8B6FC462AEEE}" srcOrd="0" destOrd="0" presId="urn:microsoft.com/office/officeart/2005/8/layout/hierarchy2"/>
    <dgm:cxn modelId="{E3ADB978-AC20-47EA-92FE-CC3B5F2E59BA}" srcId="{EBCDCDFF-830F-4CC6-A888-4C05472FC396}" destId="{5312BA39-C6DA-41E3-9929-4756D970BD18}" srcOrd="0" destOrd="0" parTransId="{C49D8B52-D051-46AC-8F63-C595A8EE3CF3}" sibTransId="{8062CE1D-0F7F-4701-A463-E77CD3431F84}"/>
    <dgm:cxn modelId="{16D0257C-12D4-4B56-8F59-B8688B775674}" type="presOf" srcId="{57A547D0-B300-4B86-9905-A33AA1AB7560}" destId="{EE1FC6B4-1B65-49A0-B484-5A7C705445F0}" srcOrd="0" destOrd="0" presId="urn:microsoft.com/office/officeart/2005/8/layout/hierarchy2"/>
    <dgm:cxn modelId="{289C987C-04B4-4192-BE70-361A4C44A8FB}" type="presOf" srcId="{1898EFFC-7769-4694-8B4F-EC5197182F3D}" destId="{8DD4EFFE-EA42-406D-90E2-7405C2CCEA70}" srcOrd="1" destOrd="0" presId="urn:microsoft.com/office/officeart/2005/8/layout/hierarchy2"/>
    <dgm:cxn modelId="{C61D9C7D-2D4C-4A09-B2D5-8D526211C259}" type="presOf" srcId="{2CE51ADA-631B-471C-AD5E-B4A0C409D686}" destId="{3C7B8209-3230-4780-A10A-945991C3DD97}" srcOrd="1" destOrd="0" presId="urn:microsoft.com/office/officeart/2005/8/layout/hierarchy2"/>
    <dgm:cxn modelId="{83CAC585-194C-4645-8C85-6373A784A65D}" srcId="{E2D0CA3D-7298-4483-BC7C-275E3FCB201E}" destId="{0601D56C-E149-46EB-B3C8-33474377025F}" srcOrd="0" destOrd="0" parTransId="{CEAAF489-C048-4761-89B4-59584E8820FC}" sibTransId="{104B7ADC-CD0A-4F97-A173-F4F5E81907B7}"/>
    <dgm:cxn modelId="{CFEAEA88-8906-4AA4-8A97-F34FB4193BFC}" type="presOf" srcId="{3E277899-D3DC-4517-83D6-580F0A3E9CC1}" destId="{D29FB52A-8777-4DDF-AF76-F7AF7C068055}" srcOrd="1" destOrd="0" presId="urn:microsoft.com/office/officeart/2005/8/layout/hierarchy2"/>
    <dgm:cxn modelId="{4EE12789-2DC3-47DC-B6E5-58627DAD81FE}" type="presOf" srcId="{CA908E92-E9A6-4133-AD03-32DB6D7EA0DE}" destId="{409DA923-6B42-4539-A6A3-ED14DD732A50}" srcOrd="0" destOrd="0" presId="urn:microsoft.com/office/officeart/2005/8/layout/hierarchy2"/>
    <dgm:cxn modelId="{F6E8328E-5E73-47D1-BCA4-F6A5D8E8AD91}" type="presOf" srcId="{64CDD2BB-D45D-488E-9EA6-47CDA3644CA0}" destId="{1DD310A9-F31F-461C-B091-DF01477302EC}" srcOrd="0" destOrd="0" presId="urn:microsoft.com/office/officeart/2005/8/layout/hierarchy2"/>
    <dgm:cxn modelId="{116B2094-1571-495B-8DCA-ED90CD79B51F}" srcId="{EBCDCDFF-830F-4CC6-A888-4C05472FC396}" destId="{845263C6-EB5B-40ED-BBC8-045EE9D7575A}" srcOrd="2" destOrd="0" parTransId="{AA191295-3D51-48BE-94F2-772EE079B292}" sibTransId="{E3C2DF64-C1FE-4D34-AFE6-760AB784D8EB}"/>
    <dgm:cxn modelId="{C3470A9D-D79F-46AF-9E40-909FCE3A1C9E}" type="presOf" srcId="{C49D8B52-D051-46AC-8F63-C595A8EE3CF3}" destId="{01A5E54B-C3C6-4568-A2C0-D2D695C42A00}" srcOrd="1" destOrd="0" presId="urn:microsoft.com/office/officeart/2005/8/layout/hierarchy2"/>
    <dgm:cxn modelId="{EE57479E-130B-4AC9-8DC1-A10F6D591E9F}" type="presOf" srcId="{B0439DDD-7352-400F-9C67-4EC2A4B68245}" destId="{E37230EF-03B7-4DB9-A992-C362C4428471}" srcOrd="0" destOrd="0" presId="urn:microsoft.com/office/officeart/2005/8/layout/hierarchy2"/>
    <dgm:cxn modelId="{AC74DE9E-AA94-408A-823E-D9AFB41EECE7}" type="presOf" srcId="{D3E3C736-BA01-4E10-928C-8D284FFC4F52}" destId="{B96C8A20-F648-4E4D-8A0B-89C7E68DD657}" srcOrd="0" destOrd="0" presId="urn:microsoft.com/office/officeart/2005/8/layout/hierarchy2"/>
    <dgm:cxn modelId="{5A3F349F-285B-41B8-B273-480B2020E5C9}" type="presOf" srcId="{6A755264-B79B-4CA2-9BB0-2C63300545EB}" destId="{23ACE752-EA4D-4965-8A7C-FFDDF17E0338}" srcOrd="0" destOrd="0" presId="urn:microsoft.com/office/officeart/2005/8/layout/hierarchy2"/>
    <dgm:cxn modelId="{71AA3BA1-A1BC-44FF-BA96-686DCA482EB7}" type="presOf" srcId="{AA191295-3D51-48BE-94F2-772EE079B292}" destId="{B56F263E-C308-43FF-99E9-D7C2C471A3D3}" srcOrd="0" destOrd="0" presId="urn:microsoft.com/office/officeart/2005/8/layout/hierarchy2"/>
    <dgm:cxn modelId="{66D436A3-D5FA-4919-9598-E2ED825589FF}" srcId="{E2D0CA3D-7298-4483-BC7C-275E3FCB201E}" destId="{A9A50D9C-C2B5-4AA4-B824-D096394D1C69}" srcOrd="2" destOrd="0" parTransId="{B0439DDD-7352-400F-9C67-4EC2A4B68245}" sibTransId="{4E1B3D73-74D5-4061-AC1A-9A45E4FDD67B}"/>
    <dgm:cxn modelId="{24097DAA-2BF1-4A90-8AD1-90F665E21175}" srcId="{C291AF88-100D-4F1F-ACDB-CF8E2AD900EF}" destId="{2EFC5FED-6016-4178-A7E7-7E2F202A7AEE}" srcOrd="0" destOrd="0" parTransId="{C8DAB713-284F-49B2-ADA6-FA442E1DB929}" sibTransId="{9B1D305C-621D-4AFC-B118-EB4734D840EA}"/>
    <dgm:cxn modelId="{5D0ADAAE-4FF4-4B6B-86B1-1FB7B23A8197}" srcId="{2EFC5FED-6016-4178-A7E7-7E2F202A7AEE}" destId="{EBCDCDFF-830F-4CC6-A888-4C05472FC396}" srcOrd="2" destOrd="0" parTransId="{CA908E92-E9A6-4133-AD03-32DB6D7EA0DE}" sibTransId="{C75B418D-2497-4B4B-8513-EABC37ACF244}"/>
    <dgm:cxn modelId="{4B60EAB2-9425-48E8-8D80-6A4C5728DC79}" type="presOf" srcId="{E1878CA0-1B0D-4764-AD5C-99CCE2B80198}" destId="{0773AEBF-6C5B-4AE9-9D7F-E0EED8F85BB7}" srcOrd="0" destOrd="0" presId="urn:microsoft.com/office/officeart/2005/8/layout/hierarchy2"/>
    <dgm:cxn modelId="{6C7B9EB4-750E-4F7A-B6D7-87AE9115EEEB}" type="presOf" srcId="{2CE51ADA-631B-471C-AD5E-B4A0C409D686}" destId="{09CC27E2-8134-4F18-865A-3D11C362E3B2}" srcOrd="0" destOrd="0" presId="urn:microsoft.com/office/officeart/2005/8/layout/hierarchy2"/>
    <dgm:cxn modelId="{6F45DBB4-5CAF-4425-B7B1-21F9269B6A08}" type="presOf" srcId="{D3E3C736-BA01-4E10-928C-8D284FFC4F52}" destId="{BE5D48F8-CF86-4719-A25E-5994C5147072}" srcOrd="1" destOrd="0" presId="urn:microsoft.com/office/officeart/2005/8/layout/hierarchy2"/>
    <dgm:cxn modelId="{41296DBC-DF83-4ACF-AF04-9A8169B2C602}" type="presOf" srcId="{A9A50D9C-C2B5-4AA4-B824-D096394D1C69}" destId="{D778061D-F2A7-46E8-AA3C-A429B1EC224C}" srcOrd="0" destOrd="0" presId="urn:microsoft.com/office/officeart/2005/8/layout/hierarchy2"/>
    <dgm:cxn modelId="{B8929FC2-63F7-4FE0-A77E-1F53E314284E}" srcId="{E2D0CA3D-7298-4483-BC7C-275E3FCB201E}" destId="{FC67FEBC-0C97-49E8-8E64-983BD3BE76D7}" srcOrd="3" destOrd="0" parTransId="{1898EFFC-7769-4694-8B4F-EC5197182F3D}" sibTransId="{B4C0D166-B8DD-42D7-98E3-BCF0009EE77A}"/>
    <dgm:cxn modelId="{D2103BD3-B2BB-4351-9657-15958B93EC3C}" type="presOf" srcId="{8E71B958-B8D5-433C-9FC9-D3D1B7766679}" destId="{DDE021E1-B59A-46D9-93BD-FEFCF471CBAF}" srcOrd="0" destOrd="0" presId="urn:microsoft.com/office/officeart/2005/8/layout/hierarchy2"/>
    <dgm:cxn modelId="{67718BD3-6043-491A-A578-0F4E210BA687}" type="presOf" srcId="{57A547D0-B300-4B86-9905-A33AA1AB7560}" destId="{953423B3-B75C-4647-B185-DD57C696352A}" srcOrd="1" destOrd="0" presId="urn:microsoft.com/office/officeart/2005/8/layout/hierarchy2"/>
    <dgm:cxn modelId="{181597DC-376A-4D12-A867-4937095490ED}" srcId="{E2D0CA3D-7298-4483-BC7C-275E3FCB201E}" destId="{6A755264-B79B-4CA2-9BB0-2C63300545EB}" srcOrd="1" destOrd="0" parTransId="{1AAC04B9-7238-4A5D-8375-EA73C237777F}" sibTransId="{57693476-BBD2-4642-9E23-9774F47CBCA7}"/>
    <dgm:cxn modelId="{7D0661DE-B4C2-4644-B0A0-B79270B5F901}" type="presOf" srcId="{47551ECF-A09A-45BF-843C-5752F2FFF7C5}" destId="{81271713-8388-40B8-9532-71916E9A25A7}" srcOrd="0" destOrd="0" presId="urn:microsoft.com/office/officeart/2005/8/layout/hierarchy2"/>
    <dgm:cxn modelId="{7F6924E2-1895-4C66-A58E-6996846598A8}" type="presOf" srcId="{AA191295-3D51-48BE-94F2-772EE079B292}" destId="{A52517B0-ACDA-45B8-ACAB-078B743AF8F0}" srcOrd="1" destOrd="0" presId="urn:microsoft.com/office/officeart/2005/8/layout/hierarchy2"/>
    <dgm:cxn modelId="{365EC7E6-C095-4CD4-9C5B-2ACFCF096310}" type="presOf" srcId="{81D493C5-B48F-4987-9CA8-BEFEA4C177A2}" destId="{1E8FB7A3-CC39-496A-AD58-210D3EF91416}" srcOrd="0" destOrd="0" presId="urn:microsoft.com/office/officeart/2005/8/layout/hierarchy2"/>
    <dgm:cxn modelId="{269695E8-A6AA-4937-9FCD-78729E614388}" srcId="{64CDD2BB-D45D-488E-9EA6-47CDA3644CA0}" destId="{E1878CA0-1B0D-4764-AD5C-99CCE2B80198}" srcOrd="2" destOrd="0" parTransId="{57A547D0-B300-4B86-9905-A33AA1AB7560}" sibTransId="{8D189B57-A936-4932-B02B-6188948B37CB}"/>
    <dgm:cxn modelId="{99BCC2E8-2B06-41D2-A870-575A70B6F585}" type="presOf" srcId="{3E277899-D3DC-4517-83D6-580F0A3E9CC1}" destId="{D239B1CE-8AB5-447E-A71B-FE122BA79AEE}" srcOrd="0" destOrd="0" presId="urn:microsoft.com/office/officeart/2005/8/layout/hierarchy2"/>
    <dgm:cxn modelId="{0139D9EA-F85F-49AD-8FC0-778D1EE5B72A}" type="presOf" srcId="{CEAAF489-C048-4761-89B4-59584E8820FC}" destId="{AA5662DF-C63D-4908-B00A-DB07D9864628}" srcOrd="0" destOrd="0" presId="urn:microsoft.com/office/officeart/2005/8/layout/hierarchy2"/>
    <dgm:cxn modelId="{97949BEB-1689-472A-9FB0-79B4EAB8466A}" type="presOf" srcId="{CA456128-571D-40A8-B85D-D6899D02EC2E}" destId="{6177D7CC-DA23-4E7A-BEC6-3474B6D301F7}" srcOrd="1" destOrd="0" presId="urn:microsoft.com/office/officeart/2005/8/layout/hierarchy2"/>
    <dgm:cxn modelId="{E7CB25F0-8D5A-4265-8799-03330D43731C}" type="presOf" srcId="{1AAC04B9-7238-4A5D-8375-EA73C237777F}" destId="{20019027-0A1D-46AA-885E-E06340C0F71E}" srcOrd="1" destOrd="0" presId="urn:microsoft.com/office/officeart/2005/8/layout/hierarchy2"/>
    <dgm:cxn modelId="{97D77CF2-C9E6-4F79-9148-4EB6E92BBDFF}" type="presOf" srcId="{CA456128-571D-40A8-B85D-D6899D02EC2E}" destId="{78D35CDF-63F8-4603-B16B-9D6EA2549A85}" srcOrd="0" destOrd="0" presId="urn:microsoft.com/office/officeart/2005/8/layout/hierarchy2"/>
    <dgm:cxn modelId="{C52842F4-9BA0-42B9-AD85-59A20E941D2C}" srcId="{64CDD2BB-D45D-488E-9EA6-47CDA3644CA0}" destId="{47551ECF-A09A-45BF-843C-5752F2FFF7C5}" srcOrd="0" destOrd="0" parTransId="{A8D09480-7A74-48F4-8FBA-B8085EFD911E}" sibTransId="{4C248BB8-DC34-4461-AE6A-CEB66FBECC6B}"/>
    <dgm:cxn modelId="{0626ABF8-98CA-447A-BAC2-79ADA120ED3E}" type="presOf" srcId="{A8D09480-7A74-48F4-8FBA-B8085EFD911E}" destId="{69F19488-A6B3-4204-8874-AA364D3C9922}" srcOrd="0" destOrd="0" presId="urn:microsoft.com/office/officeart/2005/8/layout/hierarchy2"/>
    <dgm:cxn modelId="{63424DF9-22A8-4B97-BFA2-AE2F311BAE52}" type="presOf" srcId="{A8D09480-7A74-48F4-8FBA-B8085EFD911E}" destId="{2A1527AA-1732-4A89-8B20-E013B0648CA3}" srcOrd="1" destOrd="0" presId="urn:microsoft.com/office/officeart/2005/8/layout/hierarchy2"/>
    <dgm:cxn modelId="{B90BA13C-CC3A-40B2-A80E-30894913091C}" type="presParOf" srcId="{D35E1C68-6717-4869-AA4A-8B6FC462AEEE}" destId="{034030B2-2E44-4CC7-8037-3ACBD1186F08}" srcOrd="0" destOrd="0" presId="urn:microsoft.com/office/officeart/2005/8/layout/hierarchy2"/>
    <dgm:cxn modelId="{DBA6468E-AEA9-4657-9A73-BCF0919CC8BE}" type="presParOf" srcId="{034030B2-2E44-4CC7-8037-3ACBD1186F08}" destId="{DCDDC1D6-9E5A-4B1C-AEE3-D1A067258900}" srcOrd="0" destOrd="0" presId="urn:microsoft.com/office/officeart/2005/8/layout/hierarchy2"/>
    <dgm:cxn modelId="{033834CE-61CC-4D9F-862A-AF418285A45F}" type="presParOf" srcId="{034030B2-2E44-4CC7-8037-3ACBD1186F08}" destId="{833BA033-6FFC-4F82-AC48-9BC26AE80A67}" srcOrd="1" destOrd="0" presId="urn:microsoft.com/office/officeart/2005/8/layout/hierarchy2"/>
    <dgm:cxn modelId="{0032FD8B-F38E-462F-8EA3-55833D1A655D}" type="presParOf" srcId="{833BA033-6FFC-4F82-AC48-9BC26AE80A67}" destId="{09CC27E2-8134-4F18-865A-3D11C362E3B2}" srcOrd="0" destOrd="0" presId="urn:microsoft.com/office/officeart/2005/8/layout/hierarchy2"/>
    <dgm:cxn modelId="{3E20A54A-7D34-42C7-A4A9-B74A710AEE3C}" type="presParOf" srcId="{09CC27E2-8134-4F18-865A-3D11C362E3B2}" destId="{3C7B8209-3230-4780-A10A-945991C3DD97}" srcOrd="0" destOrd="0" presId="urn:microsoft.com/office/officeart/2005/8/layout/hierarchy2"/>
    <dgm:cxn modelId="{13F8CE3D-C08A-4B4A-8575-DEBD8A4F212D}" type="presParOf" srcId="{833BA033-6FFC-4F82-AC48-9BC26AE80A67}" destId="{E80CE00E-0ACA-4D65-A96A-07F4A433599F}" srcOrd="1" destOrd="0" presId="urn:microsoft.com/office/officeart/2005/8/layout/hierarchy2"/>
    <dgm:cxn modelId="{8B17D2C1-49A4-48BC-924B-92FA130C9638}" type="presParOf" srcId="{E80CE00E-0ACA-4D65-A96A-07F4A433599F}" destId="{EDC38353-4ED3-4578-A8D5-CE14C26EDB62}" srcOrd="0" destOrd="0" presId="urn:microsoft.com/office/officeart/2005/8/layout/hierarchy2"/>
    <dgm:cxn modelId="{84BDAF49-BD9D-4900-8635-E1B935944739}" type="presParOf" srcId="{E80CE00E-0ACA-4D65-A96A-07F4A433599F}" destId="{748F630B-DA19-44E2-A0C3-E4F72D19BEA5}" srcOrd="1" destOrd="0" presId="urn:microsoft.com/office/officeart/2005/8/layout/hierarchy2"/>
    <dgm:cxn modelId="{0CCF604D-8990-4C88-9DC0-CCBBAD92AC0E}" type="presParOf" srcId="{748F630B-DA19-44E2-A0C3-E4F72D19BEA5}" destId="{AA5662DF-C63D-4908-B00A-DB07D9864628}" srcOrd="0" destOrd="0" presId="urn:microsoft.com/office/officeart/2005/8/layout/hierarchy2"/>
    <dgm:cxn modelId="{F3C0CA68-4539-4231-8E1D-D4521B73951A}" type="presParOf" srcId="{AA5662DF-C63D-4908-B00A-DB07D9864628}" destId="{2114EA97-9F77-4290-8775-622985264917}" srcOrd="0" destOrd="0" presId="urn:microsoft.com/office/officeart/2005/8/layout/hierarchy2"/>
    <dgm:cxn modelId="{FEDCE415-EC32-422B-B7CA-7B828AF06FA5}" type="presParOf" srcId="{748F630B-DA19-44E2-A0C3-E4F72D19BEA5}" destId="{DCB2E7C6-7A38-4E17-8BE8-68E1DBB0A5DA}" srcOrd="1" destOrd="0" presId="urn:microsoft.com/office/officeart/2005/8/layout/hierarchy2"/>
    <dgm:cxn modelId="{2847CC15-9FBF-4198-8C82-58B317F00750}" type="presParOf" srcId="{DCB2E7C6-7A38-4E17-8BE8-68E1DBB0A5DA}" destId="{63F05BE0-BF04-42CF-A9C8-4F8FFA29A1D5}" srcOrd="0" destOrd="0" presId="urn:microsoft.com/office/officeart/2005/8/layout/hierarchy2"/>
    <dgm:cxn modelId="{EDB0C360-FA83-41B5-8BD9-BC5D42EF5366}" type="presParOf" srcId="{DCB2E7C6-7A38-4E17-8BE8-68E1DBB0A5DA}" destId="{32013CDF-4773-4E21-9ECA-0B2249186AF5}" srcOrd="1" destOrd="0" presId="urn:microsoft.com/office/officeart/2005/8/layout/hierarchy2"/>
    <dgm:cxn modelId="{F31C278F-1BBE-4570-B419-B20D2E4FF1D8}" type="presParOf" srcId="{748F630B-DA19-44E2-A0C3-E4F72D19BEA5}" destId="{A3EBB14A-2254-473F-B585-ADB353456C41}" srcOrd="2" destOrd="0" presId="urn:microsoft.com/office/officeart/2005/8/layout/hierarchy2"/>
    <dgm:cxn modelId="{46AB7DC9-11C8-44F5-825E-A4D5AE2779F0}" type="presParOf" srcId="{A3EBB14A-2254-473F-B585-ADB353456C41}" destId="{20019027-0A1D-46AA-885E-E06340C0F71E}" srcOrd="0" destOrd="0" presId="urn:microsoft.com/office/officeart/2005/8/layout/hierarchy2"/>
    <dgm:cxn modelId="{4E9618DB-F1DF-4E5B-9823-42255DE93677}" type="presParOf" srcId="{748F630B-DA19-44E2-A0C3-E4F72D19BEA5}" destId="{6BD63398-CDD1-40D5-BAF6-69C5733C32E9}" srcOrd="3" destOrd="0" presId="urn:microsoft.com/office/officeart/2005/8/layout/hierarchy2"/>
    <dgm:cxn modelId="{A2E89230-31B2-4BDC-B704-F24DBBA7A420}" type="presParOf" srcId="{6BD63398-CDD1-40D5-BAF6-69C5733C32E9}" destId="{23ACE752-EA4D-4965-8A7C-FFDDF17E0338}" srcOrd="0" destOrd="0" presId="urn:microsoft.com/office/officeart/2005/8/layout/hierarchy2"/>
    <dgm:cxn modelId="{44EEF310-16A8-43C8-B212-AE86BDF355B0}" type="presParOf" srcId="{6BD63398-CDD1-40D5-BAF6-69C5733C32E9}" destId="{7779BEB2-6AE7-4AF8-8D8B-E9F4085751AF}" srcOrd="1" destOrd="0" presId="urn:microsoft.com/office/officeart/2005/8/layout/hierarchy2"/>
    <dgm:cxn modelId="{6E70A04E-E1A3-4EDD-8367-9CC532CA0755}" type="presParOf" srcId="{748F630B-DA19-44E2-A0C3-E4F72D19BEA5}" destId="{E37230EF-03B7-4DB9-A992-C362C4428471}" srcOrd="4" destOrd="0" presId="urn:microsoft.com/office/officeart/2005/8/layout/hierarchy2"/>
    <dgm:cxn modelId="{5DE72742-2256-49B9-9476-1F6AD6C6C97B}" type="presParOf" srcId="{E37230EF-03B7-4DB9-A992-C362C4428471}" destId="{81CD89B4-9837-40A1-A323-5AB6A0873A30}" srcOrd="0" destOrd="0" presId="urn:microsoft.com/office/officeart/2005/8/layout/hierarchy2"/>
    <dgm:cxn modelId="{EEDE3B99-C1D5-4017-8E05-C87F2956FA6F}" type="presParOf" srcId="{748F630B-DA19-44E2-A0C3-E4F72D19BEA5}" destId="{BBE03B55-7B15-435C-A16A-433FF1CC9DE9}" srcOrd="5" destOrd="0" presId="urn:microsoft.com/office/officeart/2005/8/layout/hierarchy2"/>
    <dgm:cxn modelId="{E239E1BD-62E3-4DE5-A629-959C34194A26}" type="presParOf" srcId="{BBE03B55-7B15-435C-A16A-433FF1CC9DE9}" destId="{D778061D-F2A7-46E8-AA3C-A429B1EC224C}" srcOrd="0" destOrd="0" presId="urn:microsoft.com/office/officeart/2005/8/layout/hierarchy2"/>
    <dgm:cxn modelId="{245669FE-8B06-4620-B559-BA8DAE89C4B6}" type="presParOf" srcId="{BBE03B55-7B15-435C-A16A-433FF1CC9DE9}" destId="{77103255-5DFB-4A97-BE25-5BFAAE31D5AE}" srcOrd="1" destOrd="0" presId="urn:microsoft.com/office/officeart/2005/8/layout/hierarchy2"/>
    <dgm:cxn modelId="{3875FE51-1127-448C-AFDC-B33B5363FB2A}" type="presParOf" srcId="{748F630B-DA19-44E2-A0C3-E4F72D19BEA5}" destId="{0C14D027-E20E-4B85-81DF-46CA36F7312F}" srcOrd="6" destOrd="0" presId="urn:microsoft.com/office/officeart/2005/8/layout/hierarchy2"/>
    <dgm:cxn modelId="{7219E3D6-AD60-4A50-A430-9DCBA233E55F}" type="presParOf" srcId="{0C14D027-E20E-4B85-81DF-46CA36F7312F}" destId="{8DD4EFFE-EA42-406D-90E2-7405C2CCEA70}" srcOrd="0" destOrd="0" presId="urn:microsoft.com/office/officeart/2005/8/layout/hierarchy2"/>
    <dgm:cxn modelId="{D3B1209E-05F6-49F9-8024-864DFBB48A04}" type="presParOf" srcId="{748F630B-DA19-44E2-A0C3-E4F72D19BEA5}" destId="{CE86C3E1-EC38-4AC2-888D-ADCB549ECF0F}" srcOrd="7" destOrd="0" presId="urn:microsoft.com/office/officeart/2005/8/layout/hierarchy2"/>
    <dgm:cxn modelId="{39BD0077-2A77-4535-B2A5-0B04097F6D62}" type="presParOf" srcId="{CE86C3E1-EC38-4AC2-888D-ADCB549ECF0F}" destId="{3B27167C-631F-4752-9F18-C2DC8FA7A6EA}" srcOrd="0" destOrd="0" presId="urn:microsoft.com/office/officeart/2005/8/layout/hierarchy2"/>
    <dgm:cxn modelId="{34B7E524-1D04-4811-A148-688FC713D90E}" type="presParOf" srcId="{CE86C3E1-EC38-4AC2-888D-ADCB549ECF0F}" destId="{245A1CD9-4794-41B7-80C3-6A3346099501}" srcOrd="1" destOrd="0" presId="urn:microsoft.com/office/officeart/2005/8/layout/hierarchy2"/>
    <dgm:cxn modelId="{D8F9CB9E-1E15-49FA-B73E-9FAFE21CDC2F}" type="presParOf" srcId="{833BA033-6FFC-4F82-AC48-9BC26AE80A67}" destId="{D239B1CE-8AB5-447E-A71B-FE122BA79AEE}" srcOrd="2" destOrd="0" presId="urn:microsoft.com/office/officeart/2005/8/layout/hierarchy2"/>
    <dgm:cxn modelId="{0765F650-02AA-4518-B24C-E6F1835CED27}" type="presParOf" srcId="{D239B1CE-8AB5-447E-A71B-FE122BA79AEE}" destId="{D29FB52A-8777-4DDF-AF76-F7AF7C068055}" srcOrd="0" destOrd="0" presId="urn:microsoft.com/office/officeart/2005/8/layout/hierarchy2"/>
    <dgm:cxn modelId="{D5F8A99C-3F43-4483-B978-199DDFE27C4D}" type="presParOf" srcId="{833BA033-6FFC-4F82-AC48-9BC26AE80A67}" destId="{453ECF9A-3451-4FB2-950E-019583B80735}" srcOrd="3" destOrd="0" presId="urn:microsoft.com/office/officeart/2005/8/layout/hierarchy2"/>
    <dgm:cxn modelId="{A64F9C9F-F2B1-4C2F-8D6A-239D97098A24}" type="presParOf" srcId="{453ECF9A-3451-4FB2-950E-019583B80735}" destId="{1DD310A9-F31F-461C-B091-DF01477302EC}" srcOrd="0" destOrd="0" presId="urn:microsoft.com/office/officeart/2005/8/layout/hierarchy2"/>
    <dgm:cxn modelId="{C587BB60-A803-40AF-B5E6-9E6529211622}" type="presParOf" srcId="{453ECF9A-3451-4FB2-950E-019583B80735}" destId="{75779A69-E5ED-4EEA-933B-EA6F4FB652BD}" srcOrd="1" destOrd="0" presId="urn:microsoft.com/office/officeart/2005/8/layout/hierarchy2"/>
    <dgm:cxn modelId="{6EC6E335-B872-46EC-A111-798114D8C6A0}" type="presParOf" srcId="{75779A69-E5ED-4EEA-933B-EA6F4FB652BD}" destId="{69F19488-A6B3-4204-8874-AA364D3C9922}" srcOrd="0" destOrd="0" presId="urn:microsoft.com/office/officeart/2005/8/layout/hierarchy2"/>
    <dgm:cxn modelId="{7B690CD2-8729-4C0F-8A4F-CD80A11216F0}" type="presParOf" srcId="{69F19488-A6B3-4204-8874-AA364D3C9922}" destId="{2A1527AA-1732-4A89-8B20-E013B0648CA3}" srcOrd="0" destOrd="0" presId="urn:microsoft.com/office/officeart/2005/8/layout/hierarchy2"/>
    <dgm:cxn modelId="{703FA242-110B-4375-AE86-46A1A3FA71C0}" type="presParOf" srcId="{75779A69-E5ED-4EEA-933B-EA6F4FB652BD}" destId="{6D07B72A-D979-4C2F-8159-744753BBE88E}" srcOrd="1" destOrd="0" presId="urn:microsoft.com/office/officeart/2005/8/layout/hierarchy2"/>
    <dgm:cxn modelId="{78099603-927D-4380-AE71-DF1C1A7CA8AA}" type="presParOf" srcId="{6D07B72A-D979-4C2F-8159-744753BBE88E}" destId="{81271713-8388-40B8-9532-71916E9A25A7}" srcOrd="0" destOrd="0" presId="urn:microsoft.com/office/officeart/2005/8/layout/hierarchy2"/>
    <dgm:cxn modelId="{9E6A8A1A-DB37-4782-8202-63E54D2ECCEA}" type="presParOf" srcId="{6D07B72A-D979-4C2F-8159-744753BBE88E}" destId="{D203F2AE-0BBD-4565-8F24-2941B5A985BC}" srcOrd="1" destOrd="0" presId="urn:microsoft.com/office/officeart/2005/8/layout/hierarchy2"/>
    <dgm:cxn modelId="{D21CEF53-2DCF-46D5-8F65-0837371D11FF}" type="presParOf" srcId="{75779A69-E5ED-4EEA-933B-EA6F4FB652BD}" destId="{B96C8A20-F648-4E4D-8A0B-89C7E68DD657}" srcOrd="2" destOrd="0" presId="urn:microsoft.com/office/officeart/2005/8/layout/hierarchy2"/>
    <dgm:cxn modelId="{90819E4F-494B-49D9-B289-B6FE393BB73E}" type="presParOf" srcId="{B96C8A20-F648-4E4D-8A0B-89C7E68DD657}" destId="{BE5D48F8-CF86-4719-A25E-5994C5147072}" srcOrd="0" destOrd="0" presId="urn:microsoft.com/office/officeart/2005/8/layout/hierarchy2"/>
    <dgm:cxn modelId="{5C997939-D872-4C3A-99F7-1D0F21FD3430}" type="presParOf" srcId="{75779A69-E5ED-4EEA-933B-EA6F4FB652BD}" destId="{13D2FC26-4FF0-44F1-B231-260C28FA9E86}" srcOrd="3" destOrd="0" presId="urn:microsoft.com/office/officeart/2005/8/layout/hierarchy2"/>
    <dgm:cxn modelId="{55BF45B2-F2CA-491E-A11A-AAC7488F130B}" type="presParOf" srcId="{13D2FC26-4FF0-44F1-B231-260C28FA9E86}" destId="{2D22E6EE-16F3-4280-97C2-A895CCBAC2A6}" srcOrd="0" destOrd="0" presId="urn:microsoft.com/office/officeart/2005/8/layout/hierarchy2"/>
    <dgm:cxn modelId="{1F4FCAA6-330A-4BF7-899C-9A5486DA95FE}" type="presParOf" srcId="{13D2FC26-4FF0-44F1-B231-260C28FA9E86}" destId="{C2AE8C14-27AC-4E2B-BF11-8D81118D3FF8}" srcOrd="1" destOrd="0" presId="urn:microsoft.com/office/officeart/2005/8/layout/hierarchy2"/>
    <dgm:cxn modelId="{1FEFA273-66F7-4865-8835-308ADF6DEAE1}" type="presParOf" srcId="{75779A69-E5ED-4EEA-933B-EA6F4FB652BD}" destId="{EE1FC6B4-1B65-49A0-B484-5A7C705445F0}" srcOrd="4" destOrd="0" presId="urn:microsoft.com/office/officeart/2005/8/layout/hierarchy2"/>
    <dgm:cxn modelId="{DB8B72B8-E331-424F-8DA5-2AFFCFE1E079}" type="presParOf" srcId="{EE1FC6B4-1B65-49A0-B484-5A7C705445F0}" destId="{953423B3-B75C-4647-B185-DD57C696352A}" srcOrd="0" destOrd="0" presId="urn:microsoft.com/office/officeart/2005/8/layout/hierarchy2"/>
    <dgm:cxn modelId="{284E29C8-6302-4D22-B735-6156B47F90E5}" type="presParOf" srcId="{75779A69-E5ED-4EEA-933B-EA6F4FB652BD}" destId="{7C138CAD-0A41-48F7-810F-75FE881B3FC7}" srcOrd="5" destOrd="0" presId="urn:microsoft.com/office/officeart/2005/8/layout/hierarchy2"/>
    <dgm:cxn modelId="{FC658CBC-EDA4-491B-8590-6D29369E1E77}" type="presParOf" srcId="{7C138CAD-0A41-48F7-810F-75FE881B3FC7}" destId="{0773AEBF-6C5B-4AE9-9D7F-E0EED8F85BB7}" srcOrd="0" destOrd="0" presId="urn:microsoft.com/office/officeart/2005/8/layout/hierarchy2"/>
    <dgm:cxn modelId="{EE44D64D-F769-483B-A8FF-7ADE7151E248}" type="presParOf" srcId="{7C138CAD-0A41-48F7-810F-75FE881B3FC7}" destId="{D9FA1B56-43CB-474C-BAD8-FC2D681F73BE}" srcOrd="1" destOrd="0" presId="urn:microsoft.com/office/officeart/2005/8/layout/hierarchy2"/>
    <dgm:cxn modelId="{EE75009B-8E17-42F7-A5E4-D7235BEDD503}" type="presParOf" srcId="{75779A69-E5ED-4EEA-933B-EA6F4FB652BD}" destId="{1E8FB7A3-CC39-496A-AD58-210D3EF91416}" srcOrd="6" destOrd="0" presId="urn:microsoft.com/office/officeart/2005/8/layout/hierarchy2"/>
    <dgm:cxn modelId="{2E46E47E-CCE5-45CD-8DE4-7BA6EA1F7CEA}" type="presParOf" srcId="{1E8FB7A3-CC39-496A-AD58-210D3EF91416}" destId="{CE86F030-F7CB-4B6F-BD98-73A6436B53FC}" srcOrd="0" destOrd="0" presId="urn:microsoft.com/office/officeart/2005/8/layout/hierarchy2"/>
    <dgm:cxn modelId="{212F4A12-49E5-44DF-A442-51450D7FD5EC}" type="presParOf" srcId="{75779A69-E5ED-4EEA-933B-EA6F4FB652BD}" destId="{B7F48B9F-7557-4E99-AFC3-6EB0222327F6}" srcOrd="7" destOrd="0" presId="urn:microsoft.com/office/officeart/2005/8/layout/hierarchy2"/>
    <dgm:cxn modelId="{F0318151-79A8-4041-9810-07E47352359B}" type="presParOf" srcId="{B7F48B9F-7557-4E99-AFC3-6EB0222327F6}" destId="{248E83EC-F5AA-46D7-932E-BB91643C5044}" srcOrd="0" destOrd="0" presId="urn:microsoft.com/office/officeart/2005/8/layout/hierarchy2"/>
    <dgm:cxn modelId="{431F8987-B72A-4EDB-81BB-3A272D2EE1D8}" type="presParOf" srcId="{B7F48B9F-7557-4E99-AFC3-6EB0222327F6}" destId="{D4F28A8D-FB05-49B0-B24D-9232C38F2B99}" srcOrd="1" destOrd="0" presId="urn:microsoft.com/office/officeart/2005/8/layout/hierarchy2"/>
    <dgm:cxn modelId="{A6AA664F-BA30-40E7-B73B-8B994C777373}" type="presParOf" srcId="{833BA033-6FFC-4F82-AC48-9BC26AE80A67}" destId="{409DA923-6B42-4539-A6A3-ED14DD732A50}" srcOrd="4" destOrd="0" presId="urn:microsoft.com/office/officeart/2005/8/layout/hierarchy2"/>
    <dgm:cxn modelId="{46E75731-A265-4599-9237-847E5FC4E2FE}" type="presParOf" srcId="{409DA923-6B42-4539-A6A3-ED14DD732A50}" destId="{6C2F1D11-5EED-4E5B-BDE0-E71AC26DFAF6}" srcOrd="0" destOrd="0" presId="urn:microsoft.com/office/officeart/2005/8/layout/hierarchy2"/>
    <dgm:cxn modelId="{BB4774F2-19D6-463F-BB7D-AE7394097E54}" type="presParOf" srcId="{833BA033-6FFC-4F82-AC48-9BC26AE80A67}" destId="{F5166A5A-8C21-4A1D-BFBC-2A67B3F2186F}" srcOrd="5" destOrd="0" presId="urn:microsoft.com/office/officeart/2005/8/layout/hierarchy2"/>
    <dgm:cxn modelId="{3A520200-D4E1-44DC-BEA9-F1A8B16760AA}" type="presParOf" srcId="{F5166A5A-8C21-4A1D-BFBC-2A67B3F2186F}" destId="{B2093866-38B5-483D-8596-7D2EBBC06489}" srcOrd="0" destOrd="0" presId="urn:microsoft.com/office/officeart/2005/8/layout/hierarchy2"/>
    <dgm:cxn modelId="{86EA2FC4-9FAA-4B44-A616-AD167E90DEB2}" type="presParOf" srcId="{F5166A5A-8C21-4A1D-BFBC-2A67B3F2186F}" destId="{75CB617C-E067-4F0C-869E-FE3876A4D3E8}" srcOrd="1" destOrd="0" presId="urn:microsoft.com/office/officeart/2005/8/layout/hierarchy2"/>
    <dgm:cxn modelId="{64E2B74A-4D2B-4B27-B9FB-CF7C2E31842D}" type="presParOf" srcId="{75CB617C-E067-4F0C-869E-FE3876A4D3E8}" destId="{52247CB2-F911-4F2D-BDB8-BA3704386144}" srcOrd="0" destOrd="0" presId="urn:microsoft.com/office/officeart/2005/8/layout/hierarchy2"/>
    <dgm:cxn modelId="{493157BA-3AD1-411F-9983-93581A6BE5F2}" type="presParOf" srcId="{52247CB2-F911-4F2D-BDB8-BA3704386144}" destId="{01A5E54B-C3C6-4568-A2C0-D2D695C42A00}" srcOrd="0" destOrd="0" presId="urn:microsoft.com/office/officeart/2005/8/layout/hierarchy2"/>
    <dgm:cxn modelId="{F60C301B-E418-4B3A-9204-7B5B52C5C568}" type="presParOf" srcId="{75CB617C-E067-4F0C-869E-FE3876A4D3E8}" destId="{85E1CD6C-6031-489A-88C7-2B1B047B5C69}" srcOrd="1" destOrd="0" presId="urn:microsoft.com/office/officeart/2005/8/layout/hierarchy2"/>
    <dgm:cxn modelId="{BD71025C-F886-4130-8E09-861C2FC61F94}" type="presParOf" srcId="{85E1CD6C-6031-489A-88C7-2B1B047B5C69}" destId="{D1B3DC1B-E88F-4621-851F-F7592E5B6FA2}" srcOrd="0" destOrd="0" presId="urn:microsoft.com/office/officeart/2005/8/layout/hierarchy2"/>
    <dgm:cxn modelId="{65AC2638-86D9-480E-931A-398FB143FD8C}" type="presParOf" srcId="{85E1CD6C-6031-489A-88C7-2B1B047B5C69}" destId="{EEE65909-D818-4972-B988-884F6D7F720B}" srcOrd="1" destOrd="0" presId="urn:microsoft.com/office/officeart/2005/8/layout/hierarchy2"/>
    <dgm:cxn modelId="{11039897-0059-424A-904D-CF8B2A93AAC8}" type="presParOf" srcId="{75CB617C-E067-4F0C-869E-FE3876A4D3E8}" destId="{78D35CDF-63F8-4603-B16B-9D6EA2549A85}" srcOrd="2" destOrd="0" presId="urn:microsoft.com/office/officeart/2005/8/layout/hierarchy2"/>
    <dgm:cxn modelId="{758C3E6B-808D-42F6-9CDA-CF62B11BC5DF}" type="presParOf" srcId="{78D35CDF-63F8-4603-B16B-9D6EA2549A85}" destId="{6177D7CC-DA23-4E7A-BEC6-3474B6D301F7}" srcOrd="0" destOrd="0" presId="urn:microsoft.com/office/officeart/2005/8/layout/hierarchy2"/>
    <dgm:cxn modelId="{A6FF6E25-0E8D-4788-8BEF-113926B71E74}" type="presParOf" srcId="{75CB617C-E067-4F0C-869E-FE3876A4D3E8}" destId="{44B8C2D3-CDC0-4FFF-A096-BDCB5F0444E9}" srcOrd="3" destOrd="0" presId="urn:microsoft.com/office/officeart/2005/8/layout/hierarchy2"/>
    <dgm:cxn modelId="{4202E61F-3D37-45E0-AA03-0A31E0698037}" type="presParOf" srcId="{44B8C2D3-CDC0-4FFF-A096-BDCB5F0444E9}" destId="{DDE021E1-B59A-46D9-93BD-FEFCF471CBAF}" srcOrd="0" destOrd="0" presId="urn:microsoft.com/office/officeart/2005/8/layout/hierarchy2"/>
    <dgm:cxn modelId="{82BC8968-3DB9-49A4-8CB0-B1C7F6ADC88E}" type="presParOf" srcId="{44B8C2D3-CDC0-4FFF-A096-BDCB5F0444E9}" destId="{28BC5CE3-EB3D-40C3-AD73-B5A7E5940417}" srcOrd="1" destOrd="0" presId="urn:microsoft.com/office/officeart/2005/8/layout/hierarchy2"/>
    <dgm:cxn modelId="{BE363A7B-1F92-44B2-BBCC-B75BF82BDA51}" type="presParOf" srcId="{75CB617C-E067-4F0C-869E-FE3876A4D3E8}" destId="{B56F263E-C308-43FF-99E9-D7C2C471A3D3}" srcOrd="4" destOrd="0" presId="urn:microsoft.com/office/officeart/2005/8/layout/hierarchy2"/>
    <dgm:cxn modelId="{B0A65ECF-B7B5-455B-9909-5F2173FB2988}" type="presParOf" srcId="{B56F263E-C308-43FF-99E9-D7C2C471A3D3}" destId="{A52517B0-ACDA-45B8-ACAB-078B743AF8F0}" srcOrd="0" destOrd="0" presId="urn:microsoft.com/office/officeart/2005/8/layout/hierarchy2"/>
    <dgm:cxn modelId="{02DFD5A9-FDB8-4565-8B79-3338040265EF}" type="presParOf" srcId="{75CB617C-E067-4F0C-869E-FE3876A4D3E8}" destId="{675417A0-1B5E-41D6-9D79-D000E80286FE}" srcOrd="5" destOrd="0" presId="urn:microsoft.com/office/officeart/2005/8/layout/hierarchy2"/>
    <dgm:cxn modelId="{8EB1736E-76D9-488A-861D-C8014C79DD54}" type="presParOf" srcId="{675417A0-1B5E-41D6-9D79-D000E80286FE}" destId="{980FC90C-CA93-4F90-B497-6C31BC41B0BB}" srcOrd="0" destOrd="0" presId="urn:microsoft.com/office/officeart/2005/8/layout/hierarchy2"/>
    <dgm:cxn modelId="{7575492E-34FA-4760-A358-917B05334D16}" type="presParOf" srcId="{675417A0-1B5E-41D6-9D79-D000E80286FE}" destId="{AB84999E-9CAC-4C43-97F2-96BEB5B5FCA4}"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07D9E2-D5E7-4023-AE92-E23E70BCEC7E}" type="doc">
      <dgm:prSet loTypeId="urn:microsoft.com/office/officeart/2005/8/layout/radial3" loCatId="relationship" qsTypeId="urn:microsoft.com/office/officeart/2005/8/quickstyle/simple1" qsCatId="simple" csTypeId="urn:microsoft.com/office/officeart/2005/8/colors/colorful2" csCatId="colorful" phldr="1"/>
      <dgm:spPr/>
      <dgm:t>
        <a:bodyPr/>
        <a:lstStyle/>
        <a:p>
          <a:endParaRPr lang="en-US"/>
        </a:p>
      </dgm:t>
    </dgm:pt>
    <dgm:pt modelId="{B49E19BB-F519-4BBE-B193-D688C2731801}">
      <dgm:prSet phldrT="[Text]"/>
      <dgm:spPr/>
      <dgm:t>
        <a:bodyPr/>
        <a:lstStyle/>
        <a:p>
          <a:r>
            <a:rPr lang="en-US" dirty="0"/>
            <a:t>Psychologically Safe Culture</a:t>
          </a:r>
        </a:p>
      </dgm:t>
    </dgm:pt>
    <dgm:pt modelId="{E4096E52-1E01-4DEA-8A10-A7640234E704}" type="parTrans" cxnId="{D4352808-9D4C-4A2D-AE52-00E7C015B422}">
      <dgm:prSet/>
      <dgm:spPr/>
      <dgm:t>
        <a:bodyPr/>
        <a:lstStyle/>
        <a:p>
          <a:endParaRPr lang="en-US"/>
        </a:p>
      </dgm:t>
    </dgm:pt>
    <dgm:pt modelId="{21E6BEF0-E8EA-4038-8C0D-D1A08BCAF46B}" type="sibTrans" cxnId="{D4352808-9D4C-4A2D-AE52-00E7C015B422}">
      <dgm:prSet/>
      <dgm:spPr/>
      <dgm:t>
        <a:bodyPr/>
        <a:lstStyle/>
        <a:p>
          <a:endParaRPr lang="en-US"/>
        </a:p>
      </dgm:t>
    </dgm:pt>
    <dgm:pt modelId="{E53A9076-3648-4A72-993F-C8AE44446CCA}">
      <dgm:prSet phldrT="[Text]"/>
      <dgm:spPr/>
      <dgm:t>
        <a:bodyPr/>
        <a:lstStyle/>
        <a:p>
          <a:r>
            <a:rPr lang="en-US" dirty="0"/>
            <a:t>Individual Communication Style, Work Preferences, and Expectations</a:t>
          </a:r>
        </a:p>
      </dgm:t>
    </dgm:pt>
    <dgm:pt modelId="{0F6C34EA-8786-4DB5-B08B-0DB8A11656DF}" type="parTrans" cxnId="{9B06968C-9382-455C-9A89-FE3A7D580D90}">
      <dgm:prSet/>
      <dgm:spPr/>
      <dgm:t>
        <a:bodyPr/>
        <a:lstStyle/>
        <a:p>
          <a:endParaRPr lang="en-US"/>
        </a:p>
      </dgm:t>
    </dgm:pt>
    <dgm:pt modelId="{55A56703-33D2-48D3-A7C4-89B75A752F82}" type="sibTrans" cxnId="{9B06968C-9382-455C-9A89-FE3A7D580D90}">
      <dgm:prSet/>
      <dgm:spPr/>
      <dgm:t>
        <a:bodyPr/>
        <a:lstStyle/>
        <a:p>
          <a:endParaRPr lang="en-US"/>
        </a:p>
      </dgm:t>
    </dgm:pt>
    <dgm:pt modelId="{5E27B1A8-C7B8-4FD3-8A27-C081676F879A}">
      <dgm:prSet phldrT="[Text]"/>
      <dgm:spPr/>
      <dgm:t>
        <a:bodyPr/>
        <a:lstStyle/>
        <a:p>
          <a:r>
            <a:rPr lang="en-US" dirty="0"/>
            <a:t>Individual Communication Style, Work Preferences, and Expectations</a:t>
          </a:r>
        </a:p>
      </dgm:t>
    </dgm:pt>
    <dgm:pt modelId="{D1E73CFB-0F0D-49E2-85D1-A20E2FF54C04}" type="parTrans" cxnId="{2FD7319C-54FE-41E3-922A-30DEFAE30688}">
      <dgm:prSet/>
      <dgm:spPr/>
      <dgm:t>
        <a:bodyPr/>
        <a:lstStyle/>
        <a:p>
          <a:endParaRPr lang="en-US"/>
        </a:p>
      </dgm:t>
    </dgm:pt>
    <dgm:pt modelId="{25C56D11-610D-469B-A688-1D74AC104861}" type="sibTrans" cxnId="{2FD7319C-54FE-41E3-922A-30DEFAE30688}">
      <dgm:prSet/>
      <dgm:spPr/>
      <dgm:t>
        <a:bodyPr/>
        <a:lstStyle/>
        <a:p>
          <a:endParaRPr lang="en-US"/>
        </a:p>
      </dgm:t>
    </dgm:pt>
    <dgm:pt modelId="{52C48654-53E5-4627-9590-D5EBE8CE4331}">
      <dgm:prSet phldrT="[Text]"/>
      <dgm:spPr/>
      <dgm:t>
        <a:bodyPr/>
        <a:lstStyle/>
        <a:p>
          <a:r>
            <a:rPr lang="en-US" dirty="0"/>
            <a:t>Individual Communication Style, Work Preferences, and Expectations</a:t>
          </a:r>
        </a:p>
      </dgm:t>
    </dgm:pt>
    <dgm:pt modelId="{B9A15E59-01C9-4EDA-9475-D69714BEEA3F}" type="parTrans" cxnId="{6E4DDC01-6467-4AF2-ADB4-E6E20D6417E2}">
      <dgm:prSet/>
      <dgm:spPr/>
      <dgm:t>
        <a:bodyPr/>
        <a:lstStyle/>
        <a:p>
          <a:endParaRPr lang="en-US"/>
        </a:p>
      </dgm:t>
    </dgm:pt>
    <dgm:pt modelId="{3AAD639D-147F-458B-BCAF-0513A2893351}" type="sibTrans" cxnId="{6E4DDC01-6467-4AF2-ADB4-E6E20D6417E2}">
      <dgm:prSet/>
      <dgm:spPr/>
      <dgm:t>
        <a:bodyPr/>
        <a:lstStyle/>
        <a:p>
          <a:endParaRPr lang="en-US"/>
        </a:p>
      </dgm:t>
    </dgm:pt>
    <dgm:pt modelId="{5926CEDC-9DCB-4D3A-BFA8-2DEC05DD064D}">
      <dgm:prSet phldrT="[Text]"/>
      <dgm:spPr/>
      <dgm:t>
        <a:bodyPr/>
        <a:lstStyle/>
        <a:p>
          <a:r>
            <a:rPr lang="en-US" dirty="0"/>
            <a:t>Individual Communication Style, Work Preferences, and Expectations</a:t>
          </a:r>
        </a:p>
      </dgm:t>
    </dgm:pt>
    <dgm:pt modelId="{B1B54CFE-4BC6-4BD3-B49F-6A98B7F7110C}" type="parTrans" cxnId="{4DE0557B-F056-4406-99DD-55ABF316503E}">
      <dgm:prSet/>
      <dgm:spPr/>
      <dgm:t>
        <a:bodyPr/>
        <a:lstStyle/>
        <a:p>
          <a:endParaRPr lang="en-US"/>
        </a:p>
      </dgm:t>
    </dgm:pt>
    <dgm:pt modelId="{C4E212FD-6E1E-49F1-A588-875CFCFF62A2}" type="sibTrans" cxnId="{4DE0557B-F056-4406-99DD-55ABF316503E}">
      <dgm:prSet/>
      <dgm:spPr/>
      <dgm:t>
        <a:bodyPr/>
        <a:lstStyle/>
        <a:p>
          <a:endParaRPr lang="en-US"/>
        </a:p>
      </dgm:t>
    </dgm:pt>
    <dgm:pt modelId="{40D4719B-22DE-4D24-92A8-C2A831C05685}">
      <dgm:prSet phldrT="[Text]"/>
      <dgm:spPr/>
      <dgm:t>
        <a:bodyPr/>
        <a:lstStyle/>
        <a:p>
          <a:r>
            <a:rPr lang="en-US" dirty="0"/>
            <a:t>Individual Communication Style, Work Preferences, and Expectations</a:t>
          </a:r>
        </a:p>
      </dgm:t>
    </dgm:pt>
    <dgm:pt modelId="{57867AC9-D640-49C3-B138-478C4487DF7A}" type="parTrans" cxnId="{55802903-E127-4F47-A7B9-D938C33F5D15}">
      <dgm:prSet/>
      <dgm:spPr/>
      <dgm:t>
        <a:bodyPr/>
        <a:lstStyle/>
        <a:p>
          <a:endParaRPr lang="en-US"/>
        </a:p>
      </dgm:t>
    </dgm:pt>
    <dgm:pt modelId="{CD60C10B-1C2D-44B6-9FCB-2796B4F4726E}" type="sibTrans" cxnId="{55802903-E127-4F47-A7B9-D938C33F5D15}">
      <dgm:prSet/>
      <dgm:spPr/>
      <dgm:t>
        <a:bodyPr/>
        <a:lstStyle/>
        <a:p>
          <a:endParaRPr lang="en-US"/>
        </a:p>
      </dgm:t>
    </dgm:pt>
    <dgm:pt modelId="{A67F19A7-D97E-434F-8AC2-D830B3CBD16C}">
      <dgm:prSet phldrT="[Text]"/>
      <dgm:spPr/>
      <dgm:t>
        <a:bodyPr/>
        <a:lstStyle/>
        <a:p>
          <a:r>
            <a:rPr lang="en-US" dirty="0"/>
            <a:t>Individual Communication Style, Work Preferences, and Expectations</a:t>
          </a:r>
        </a:p>
      </dgm:t>
    </dgm:pt>
    <dgm:pt modelId="{5D299A96-DE02-457B-980D-AAA17C4C6724}" type="parTrans" cxnId="{856E2262-9121-4141-B730-63FA177E2144}">
      <dgm:prSet/>
      <dgm:spPr/>
      <dgm:t>
        <a:bodyPr/>
        <a:lstStyle/>
        <a:p>
          <a:endParaRPr lang="en-US"/>
        </a:p>
      </dgm:t>
    </dgm:pt>
    <dgm:pt modelId="{AA816A17-BEC6-48DA-8E8F-148174FF416B}" type="sibTrans" cxnId="{856E2262-9121-4141-B730-63FA177E2144}">
      <dgm:prSet/>
      <dgm:spPr/>
      <dgm:t>
        <a:bodyPr/>
        <a:lstStyle/>
        <a:p>
          <a:endParaRPr lang="en-US"/>
        </a:p>
      </dgm:t>
    </dgm:pt>
    <dgm:pt modelId="{4FE67964-3A47-4A21-BF90-B0AB8CF86026}" type="pres">
      <dgm:prSet presAssocID="{6907D9E2-D5E7-4023-AE92-E23E70BCEC7E}" presName="composite" presStyleCnt="0">
        <dgm:presLayoutVars>
          <dgm:chMax val="1"/>
          <dgm:dir/>
          <dgm:resizeHandles val="exact"/>
        </dgm:presLayoutVars>
      </dgm:prSet>
      <dgm:spPr/>
    </dgm:pt>
    <dgm:pt modelId="{F84E636C-09B4-4B3B-A0E8-E1E635AD26DC}" type="pres">
      <dgm:prSet presAssocID="{6907D9E2-D5E7-4023-AE92-E23E70BCEC7E}" presName="radial" presStyleCnt="0">
        <dgm:presLayoutVars>
          <dgm:animLvl val="ctr"/>
        </dgm:presLayoutVars>
      </dgm:prSet>
      <dgm:spPr/>
    </dgm:pt>
    <dgm:pt modelId="{5DDAFFDF-1216-4F4B-9A7C-CCF6BF170184}" type="pres">
      <dgm:prSet presAssocID="{B49E19BB-F519-4BBE-B193-D688C2731801}" presName="centerShape" presStyleLbl="vennNode1" presStyleIdx="0" presStyleCnt="7"/>
      <dgm:spPr/>
    </dgm:pt>
    <dgm:pt modelId="{F2C3CDB5-2DB8-47F9-8B53-A5D393B09DFA}" type="pres">
      <dgm:prSet presAssocID="{E53A9076-3648-4A72-993F-C8AE44446CCA}" presName="node" presStyleLbl="vennNode1" presStyleIdx="1" presStyleCnt="7">
        <dgm:presLayoutVars>
          <dgm:bulletEnabled val="1"/>
        </dgm:presLayoutVars>
      </dgm:prSet>
      <dgm:spPr/>
    </dgm:pt>
    <dgm:pt modelId="{C4A22AB0-9D1C-4CAF-91DA-230B9B0026B4}" type="pres">
      <dgm:prSet presAssocID="{5E27B1A8-C7B8-4FD3-8A27-C081676F879A}" presName="node" presStyleLbl="vennNode1" presStyleIdx="2" presStyleCnt="7">
        <dgm:presLayoutVars>
          <dgm:bulletEnabled val="1"/>
        </dgm:presLayoutVars>
      </dgm:prSet>
      <dgm:spPr/>
    </dgm:pt>
    <dgm:pt modelId="{9A8A77B7-1C75-4CA2-BF0E-77DBD21B9F94}" type="pres">
      <dgm:prSet presAssocID="{52C48654-53E5-4627-9590-D5EBE8CE4331}" presName="node" presStyleLbl="vennNode1" presStyleIdx="3" presStyleCnt="7">
        <dgm:presLayoutVars>
          <dgm:bulletEnabled val="1"/>
        </dgm:presLayoutVars>
      </dgm:prSet>
      <dgm:spPr/>
    </dgm:pt>
    <dgm:pt modelId="{6D5C1BDC-2B3E-4542-9D35-C7EBEA1D1AD9}" type="pres">
      <dgm:prSet presAssocID="{5926CEDC-9DCB-4D3A-BFA8-2DEC05DD064D}" presName="node" presStyleLbl="vennNode1" presStyleIdx="4" presStyleCnt="7">
        <dgm:presLayoutVars>
          <dgm:bulletEnabled val="1"/>
        </dgm:presLayoutVars>
      </dgm:prSet>
      <dgm:spPr/>
    </dgm:pt>
    <dgm:pt modelId="{034A7661-2739-4DF8-BC81-741C0EE83DCD}" type="pres">
      <dgm:prSet presAssocID="{40D4719B-22DE-4D24-92A8-C2A831C05685}" presName="node" presStyleLbl="vennNode1" presStyleIdx="5" presStyleCnt="7">
        <dgm:presLayoutVars>
          <dgm:bulletEnabled val="1"/>
        </dgm:presLayoutVars>
      </dgm:prSet>
      <dgm:spPr/>
    </dgm:pt>
    <dgm:pt modelId="{F51D6277-4FD7-41A9-A7EF-E92C30E0CFC1}" type="pres">
      <dgm:prSet presAssocID="{A67F19A7-D97E-434F-8AC2-D830B3CBD16C}" presName="node" presStyleLbl="vennNode1" presStyleIdx="6" presStyleCnt="7">
        <dgm:presLayoutVars>
          <dgm:bulletEnabled val="1"/>
        </dgm:presLayoutVars>
      </dgm:prSet>
      <dgm:spPr/>
    </dgm:pt>
  </dgm:ptLst>
  <dgm:cxnLst>
    <dgm:cxn modelId="{6E4DDC01-6467-4AF2-ADB4-E6E20D6417E2}" srcId="{B49E19BB-F519-4BBE-B193-D688C2731801}" destId="{52C48654-53E5-4627-9590-D5EBE8CE4331}" srcOrd="2" destOrd="0" parTransId="{B9A15E59-01C9-4EDA-9475-D69714BEEA3F}" sibTransId="{3AAD639D-147F-458B-BCAF-0513A2893351}"/>
    <dgm:cxn modelId="{55802903-E127-4F47-A7B9-D938C33F5D15}" srcId="{B49E19BB-F519-4BBE-B193-D688C2731801}" destId="{40D4719B-22DE-4D24-92A8-C2A831C05685}" srcOrd="4" destOrd="0" parTransId="{57867AC9-D640-49C3-B138-478C4487DF7A}" sibTransId="{CD60C10B-1C2D-44B6-9FCB-2796B4F4726E}"/>
    <dgm:cxn modelId="{D4352808-9D4C-4A2D-AE52-00E7C015B422}" srcId="{6907D9E2-D5E7-4023-AE92-E23E70BCEC7E}" destId="{B49E19BB-F519-4BBE-B193-D688C2731801}" srcOrd="0" destOrd="0" parTransId="{E4096E52-1E01-4DEA-8A10-A7640234E704}" sibTransId="{21E6BEF0-E8EA-4038-8C0D-D1A08BCAF46B}"/>
    <dgm:cxn modelId="{61C78335-1A9E-49CE-AA57-910A1E235717}" type="presOf" srcId="{40D4719B-22DE-4D24-92A8-C2A831C05685}" destId="{034A7661-2739-4DF8-BC81-741C0EE83DCD}" srcOrd="0" destOrd="0" presId="urn:microsoft.com/office/officeart/2005/8/layout/radial3"/>
    <dgm:cxn modelId="{856E2262-9121-4141-B730-63FA177E2144}" srcId="{B49E19BB-F519-4BBE-B193-D688C2731801}" destId="{A67F19A7-D97E-434F-8AC2-D830B3CBD16C}" srcOrd="5" destOrd="0" parTransId="{5D299A96-DE02-457B-980D-AAA17C4C6724}" sibTransId="{AA816A17-BEC6-48DA-8E8F-148174FF416B}"/>
    <dgm:cxn modelId="{25F1F56D-B859-4771-B2AD-96F73DF19051}" type="presOf" srcId="{6907D9E2-D5E7-4023-AE92-E23E70BCEC7E}" destId="{4FE67964-3A47-4A21-BF90-B0AB8CF86026}" srcOrd="0" destOrd="0" presId="urn:microsoft.com/office/officeart/2005/8/layout/radial3"/>
    <dgm:cxn modelId="{C1531075-83EF-4365-A02E-71735CBE5D8D}" type="presOf" srcId="{52C48654-53E5-4627-9590-D5EBE8CE4331}" destId="{9A8A77B7-1C75-4CA2-BF0E-77DBD21B9F94}" srcOrd="0" destOrd="0" presId="urn:microsoft.com/office/officeart/2005/8/layout/radial3"/>
    <dgm:cxn modelId="{4DE0557B-F056-4406-99DD-55ABF316503E}" srcId="{B49E19BB-F519-4BBE-B193-D688C2731801}" destId="{5926CEDC-9DCB-4D3A-BFA8-2DEC05DD064D}" srcOrd="3" destOrd="0" parTransId="{B1B54CFE-4BC6-4BD3-B49F-6A98B7F7110C}" sibTransId="{C4E212FD-6E1E-49F1-A588-875CFCFF62A2}"/>
    <dgm:cxn modelId="{9B06968C-9382-455C-9A89-FE3A7D580D90}" srcId="{B49E19BB-F519-4BBE-B193-D688C2731801}" destId="{E53A9076-3648-4A72-993F-C8AE44446CCA}" srcOrd="0" destOrd="0" parTransId="{0F6C34EA-8786-4DB5-B08B-0DB8A11656DF}" sibTransId="{55A56703-33D2-48D3-A7C4-89B75A752F82}"/>
    <dgm:cxn modelId="{3109D090-FF03-4927-B637-70EAED16C42E}" type="presOf" srcId="{5E27B1A8-C7B8-4FD3-8A27-C081676F879A}" destId="{C4A22AB0-9D1C-4CAF-91DA-230B9B0026B4}" srcOrd="0" destOrd="0" presId="urn:microsoft.com/office/officeart/2005/8/layout/radial3"/>
    <dgm:cxn modelId="{E375B094-B4F3-4687-A632-CC9ED9C84FEC}" type="presOf" srcId="{E53A9076-3648-4A72-993F-C8AE44446CCA}" destId="{F2C3CDB5-2DB8-47F9-8B53-A5D393B09DFA}" srcOrd="0" destOrd="0" presId="urn:microsoft.com/office/officeart/2005/8/layout/radial3"/>
    <dgm:cxn modelId="{2FD7319C-54FE-41E3-922A-30DEFAE30688}" srcId="{B49E19BB-F519-4BBE-B193-D688C2731801}" destId="{5E27B1A8-C7B8-4FD3-8A27-C081676F879A}" srcOrd="1" destOrd="0" parTransId="{D1E73CFB-0F0D-49E2-85D1-A20E2FF54C04}" sibTransId="{25C56D11-610D-469B-A688-1D74AC104861}"/>
    <dgm:cxn modelId="{F8F479B0-04DA-4BBB-B7E1-BA57C5CE20AA}" type="presOf" srcId="{B49E19BB-F519-4BBE-B193-D688C2731801}" destId="{5DDAFFDF-1216-4F4B-9A7C-CCF6BF170184}" srcOrd="0" destOrd="0" presId="urn:microsoft.com/office/officeart/2005/8/layout/radial3"/>
    <dgm:cxn modelId="{1D6B69E0-CFD5-4D41-A01F-2BB423526C20}" type="presOf" srcId="{5926CEDC-9DCB-4D3A-BFA8-2DEC05DD064D}" destId="{6D5C1BDC-2B3E-4542-9D35-C7EBEA1D1AD9}" srcOrd="0" destOrd="0" presId="urn:microsoft.com/office/officeart/2005/8/layout/radial3"/>
    <dgm:cxn modelId="{76C7FDE1-E735-42A1-8067-C27C5A1E1118}" type="presOf" srcId="{A67F19A7-D97E-434F-8AC2-D830B3CBD16C}" destId="{F51D6277-4FD7-41A9-A7EF-E92C30E0CFC1}" srcOrd="0" destOrd="0" presId="urn:microsoft.com/office/officeart/2005/8/layout/radial3"/>
    <dgm:cxn modelId="{2495A9DD-80B3-4877-B969-CC49D4706475}" type="presParOf" srcId="{4FE67964-3A47-4A21-BF90-B0AB8CF86026}" destId="{F84E636C-09B4-4B3B-A0E8-E1E635AD26DC}" srcOrd="0" destOrd="0" presId="urn:microsoft.com/office/officeart/2005/8/layout/radial3"/>
    <dgm:cxn modelId="{72F1C8E9-B5E6-4468-9F4F-8AEBB0D23CC5}" type="presParOf" srcId="{F84E636C-09B4-4B3B-A0E8-E1E635AD26DC}" destId="{5DDAFFDF-1216-4F4B-9A7C-CCF6BF170184}" srcOrd="0" destOrd="0" presId="urn:microsoft.com/office/officeart/2005/8/layout/radial3"/>
    <dgm:cxn modelId="{025FCE4F-3737-40C3-AFE6-09448B0E3DB9}" type="presParOf" srcId="{F84E636C-09B4-4B3B-A0E8-E1E635AD26DC}" destId="{F2C3CDB5-2DB8-47F9-8B53-A5D393B09DFA}" srcOrd="1" destOrd="0" presId="urn:microsoft.com/office/officeart/2005/8/layout/radial3"/>
    <dgm:cxn modelId="{9133E626-1CE3-4BE7-B765-D3850388A042}" type="presParOf" srcId="{F84E636C-09B4-4B3B-A0E8-E1E635AD26DC}" destId="{C4A22AB0-9D1C-4CAF-91DA-230B9B0026B4}" srcOrd="2" destOrd="0" presId="urn:microsoft.com/office/officeart/2005/8/layout/radial3"/>
    <dgm:cxn modelId="{933ED1C8-3702-4450-AE13-8A093488FB21}" type="presParOf" srcId="{F84E636C-09B4-4B3B-A0E8-E1E635AD26DC}" destId="{9A8A77B7-1C75-4CA2-BF0E-77DBD21B9F94}" srcOrd="3" destOrd="0" presId="urn:microsoft.com/office/officeart/2005/8/layout/radial3"/>
    <dgm:cxn modelId="{9BD3BB05-F15C-4970-84A5-FD5964BE124F}" type="presParOf" srcId="{F84E636C-09B4-4B3B-A0E8-E1E635AD26DC}" destId="{6D5C1BDC-2B3E-4542-9D35-C7EBEA1D1AD9}" srcOrd="4" destOrd="0" presId="urn:microsoft.com/office/officeart/2005/8/layout/radial3"/>
    <dgm:cxn modelId="{4B4C433C-9BC4-475A-A545-2D001C702949}" type="presParOf" srcId="{F84E636C-09B4-4B3B-A0E8-E1E635AD26DC}" destId="{034A7661-2739-4DF8-BC81-741C0EE83DCD}" srcOrd="5" destOrd="0" presId="urn:microsoft.com/office/officeart/2005/8/layout/radial3"/>
    <dgm:cxn modelId="{A62C4BA3-976A-4485-86BC-97E89811C6F5}" type="presParOf" srcId="{F84E636C-09B4-4B3B-A0E8-E1E635AD26DC}" destId="{F51D6277-4FD7-41A9-A7EF-E92C30E0CFC1}" srcOrd="6"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2D13A6-A6AE-48EB-B55A-D0F568D70EBC}" type="doc">
      <dgm:prSet loTypeId="urn:microsoft.com/office/officeart/2005/8/layout/hProcess7" loCatId="process" qsTypeId="urn:microsoft.com/office/officeart/2005/8/quickstyle/simple1" qsCatId="simple" csTypeId="urn:microsoft.com/office/officeart/2005/8/colors/colorful2" csCatId="colorful" phldr="1"/>
      <dgm:spPr/>
      <dgm:t>
        <a:bodyPr/>
        <a:lstStyle/>
        <a:p>
          <a:endParaRPr lang="en-US"/>
        </a:p>
      </dgm:t>
    </dgm:pt>
    <dgm:pt modelId="{821FE63E-5F86-41DE-A80D-3D8B3116A9F8}">
      <dgm:prSet phldrT="[Text]"/>
      <dgm:spPr/>
      <dgm:t>
        <a:bodyPr/>
        <a:lstStyle/>
        <a:p>
          <a:r>
            <a:rPr lang="en-US" b="1" i="1" dirty="0"/>
            <a:t>Procedures</a:t>
          </a:r>
          <a:endParaRPr lang="en-US" dirty="0"/>
        </a:p>
      </dgm:t>
    </dgm:pt>
    <dgm:pt modelId="{1191D7BA-2CAF-4F90-9483-8BB776F03F17}" type="parTrans" cxnId="{524FEA1C-8FBB-46E6-A814-58B56A392278}">
      <dgm:prSet/>
      <dgm:spPr/>
      <dgm:t>
        <a:bodyPr/>
        <a:lstStyle/>
        <a:p>
          <a:endParaRPr lang="en-US"/>
        </a:p>
      </dgm:t>
    </dgm:pt>
    <dgm:pt modelId="{52A578E8-BF2A-4A81-ADF1-9A871978C47E}" type="sibTrans" cxnId="{524FEA1C-8FBB-46E6-A814-58B56A392278}">
      <dgm:prSet/>
      <dgm:spPr/>
      <dgm:t>
        <a:bodyPr/>
        <a:lstStyle/>
        <a:p>
          <a:endParaRPr lang="en-US"/>
        </a:p>
      </dgm:t>
    </dgm:pt>
    <dgm:pt modelId="{B94CB193-506E-4170-99D1-010FF1C3E690}">
      <dgm:prSet custT="1"/>
      <dgm:spPr/>
      <dgm:t>
        <a:bodyPr/>
        <a:lstStyle/>
        <a:p>
          <a:r>
            <a:rPr lang="en-US" sz="1600" dirty="0"/>
            <a:t>How will the team communicate with each other?</a:t>
          </a:r>
        </a:p>
      </dgm:t>
    </dgm:pt>
    <dgm:pt modelId="{FF853E54-8AA8-4934-B773-D9C0FC3B60D4}" type="parTrans" cxnId="{BCAAEE81-04C9-49BE-9553-D532CC71D754}">
      <dgm:prSet/>
      <dgm:spPr/>
      <dgm:t>
        <a:bodyPr/>
        <a:lstStyle/>
        <a:p>
          <a:endParaRPr lang="en-US"/>
        </a:p>
      </dgm:t>
    </dgm:pt>
    <dgm:pt modelId="{61DAF4BE-1373-4A14-9635-C3ED089B36EB}" type="sibTrans" cxnId="{BCAAEE81-04C9-49BE-9553-D532CC71D754}">
      <dgm:prSet/>
      <dgm:spPr/>
      <dgm:t>
        <a:bodyPr/>
        <a:lstStyle/>
        <a:p>
          <a:endParaRPr lang="en-US"/>
        </a:p>
      </dgm:t>
    </dgm:pt>
    <dgm:pt modelId="{0C69E04D-CC5C-4D3E-AE56-2D87EF1CC2F8}">
      <dgm:prSet custT="1"/>
      <dgm:spPr/>
      <dgm:t>
        <a:bodyPr/>
        <a:lstStyle/>
        <a:p>
          <a:r>
            <a:rPr lang="en-US" sz="1600" dirty="0"/>
            <a:t>How will you set and follow a </a:t>
          </a:r>
          <a:r>
            <a:rPr lang="en-US" sz="1600" b="1" dirty="0"/>
            <a:t>meeting process?</a:t>
          </a:r>
          <a:endParaRPr lang="en-US" sz="1600" dirty="0"/>
        </a:p>
      </dgm:t>
    </dgm:pt>
    <dgm:pt modelId="{EA7B0B0F-8931-4893-B5FE-EF31D9DEBF2C}" type="parTrans" cxnId="{B255AF57-A541-4BC7-A76C-50985EE5D420}">
      <dgm:prSet/>
      <dgm:spPr/>
      <dgm:t>
        <a:bodyPr/>
        <a:lstStyle/>
        <a:p>
          <a:endParaRPr lang="en-US"/>
        </a:p>
      </dgm:t>
    </dgm:pt>
    <dgm:pt modelId="{E3701CBF-B1E4-42BA-A23A-8529A394B4D1}" type="sibTrans" cxnId="{B255AF57-A541-4BC7-A76C-50985EE5D420}">
      <dgm:prSet/>
      <dgm:spPr/>
      <dgm:t>
        <a:bodyPr/>
        <a:lstStyle/>
        <a:p>
          <a:endParaRPr lang="en-US"/>
        </a:p>
      </dgm:t>
    </dgm:pt>
    <dgm:pt modelId="{FFEFE91D-0577-459B-8061-06ECBB24CD1E}">
      <dgm:prSet custT="1"/>
      <dgm:spPr/>
      <dgm:t>
        <a:bodyPr/>
        <a:lstStyle/>
        <a:p>
          <a:r>
            <a:rPr lang="en-US" sz="1600" dirty="0"/>
            <a:t>What kinds of decisions will be </a:t>
          </a:r>
          <a:r>
            <a:rPr lang="en-US" sz="1600" b="1" dirty="0"/>
            <a:t>recorded </a:t>
          </a:r>
          <a:r>
            <a:rPr lang="en-US" sz="1600" dirty="0"/>
            <a:t>and who will be responsible?</a:t>
          </a:r>
        </a:p>
      </dgm:t>
    </dgm:pt>
    <dgm:pt modelId="{B30B44EA-F4ED-4CE5-8F7E-71C960A1EC1C}" type="parTrans" cxnId="{AC4B9D7D-433C-4A6E-8F5C-F9FE4993B439}">
      <dgm:prSet/>
      <dgm:spPr/>
      <dgm:t>
        <a:bodyPr/>
        <a:lstStyle/>
        <a:p>
          <a:endParaRPr lang="en-US"/>
        </a:p>
      </dgm:t>
    </dgm:pt>
    <dgm:pt modelId="{3DF0D06C-2DDE-469E-B527-AD7573EA74D3}" type="sibTrans" cxnId="{AC4B9D7D-433C-4A6E-8F5C-F9FE4993B439}">
      <dgm:prSet/>
      <dgm:spPr/>
      <dgm:t>
        <a:bodyPr/>
        <a:lstStyle/>
        <a:p>
          <a:endParaRPr lang="en-US"/>
        </a:p>
      </dgm:t>
    </dgm:pt>
    <dgm:pt modelId="{F9818A97-EABF-4BED-AF28-781F613CF5AD}">
      <dgm:prSet custT="1"/>
      <dgm:spPr/>
      <dgm:t>
        <a:bodyPr/>
        <a:lstStyle/>
        <a:p>
          <a:r>
            <a:rPr lang="en-US" sz="1600" b="1" dirty="0"/>
            <a:t>Will the team s</a:t>
          </a:r>
          <a:r>
            <a:rPr lang="en-US" sz="1600" dirty="0"/>
            <a:t>trictly adhere to meeting times, and deadlines, or is the team flexible?</a:t>
          </a:r>
        </a:p>
      </dgm:t>
    </dgm:pt>
    <dgm:pt modelId="{A2B67F4F-9A70-45AE-B18E-D9B7CB4284F2}" type="parTrans" cxnId="{595E469F-CD3C-403F-8F71-080A8410AB08}">
      <dgm:prSet/>
      <dgm:spPr/>
      <dgm:t>
        <a:bodyPr/>
        <a:lstStyle/>
        <a:p>
          <a:endParaRPr lang="en-US"/>
        </a:p>
      </dgm:t>
    </dgm:pt>
    <dgm:pt modelId="{3E0B0694-B6F2-455C-9C4C-A8B609FB05A3}" type="sibTrans" cxnId="{595E469F-CD3C-403F-8F71-080A8410AB08}">
      <dgm:prSet/>
      <dgm:spPr/>
      <dgm:t>
        <a:bodyPr/>
        <a:lstStyle/>
        <a:p>
          <a:endParaRPr lang="en-US"/>
        </a:p>
      </dgm:t>
    </dgm:pt>
    <dgm:pt modelId="{054326B0-1D2D-44A5-9F9E-26054C5450DF}">
      <dgm:prSet/>
      <dgm:spPr/>
      <dgm:t>
        <a:bodyPr/>
        <a:lstStyle/>
        <a:p>
          <a:r>
            <a:rPr lang="en-US" b="1" i="1" dirty="0"/>
            <a:t>Expectations</a:t>
          </a:r>
          <a:endParaRPr lang="en-US" dirty="0"/>
        </a:p>
      </dgm:t>
    </dgm:pt>
    <dgm:pt modelId="{167DA392-294E-4779-B5BE-0B8770A3E645}" type="parTrans" cxnId="{3C5E5760-92CE-4E0A-A81A-24EB1F301354}">
      <dgm:prSet/>
      <dgm:spPr/>
      <dgm:t>
        <a:bodyPr/>
        <a:lstStyle/>
        <a:p>
          <a:endParaRPr lang="en-US"/>
        </a:p>
      </dgm:t>
    </dgm:pt>
    <dgm:pt modelId="{3833CA15-CEF1-483C-9C9A-5E846C30C41D}" type="sibTrans" cxnId="{3C5E5760-92CE-4E0A-A81A-24EB1F301354}">
      <dgm:prSet/>
      <dgm:spPr/>
      <dgm:t>
        <a:bodyPr/>
        <a:lstStyle/>
        <a:p>
          <a:endParaRPr lang="en-US"/>
        </a:p>
      </dgm:t>
    </dgm:pt>
    <dgm:pt modelId="{E1AD45AA-72FC-4E59-B25B-528FCE91312C}">
      <dgm:prSet custT="1"/>
      <dgm:spPr/>
      <dgm:t>
        <a:bodyPr/>
        <a:lstStyle/>
        <a:p>
          <a:pPr>
            <a:lnSpc>
              <a:spcPct val="109000"/>
            </a:lnSpc>
            <a:spcAft>
              <a:spcPts val="0"/>
            </a:spcAft>
          </a:pPr>
          <a:r>
            <a:rPr lang="en-US" sz="1100" b="1" dirty="0"/>
            <a:t>What are the team members’ expectations for </a:t>
          </a:r>
          <a:r>
            <a:rPr lang="en-US" sz="1100" b="0" dirty="0"/>
            <a:t>quality of work</a:t>
          </a:r>
          <a:r>
            <a:rPr lang="en-US" sz="1100" b="1" dirty="0"/>
            <a:t>?</a:t>
          </a:r>
          <a:endParaRPr lang="en-US" sz="1100" dirty="0"/>
        </a:p>
      </dgm:t>
    </dgm:pt>
    <dgm:pt modelId="{1C184F39-2E64-41CC-9177-A7CE6B572101}" type="parTrans" cxnId="{0EDD9A20-8BA3-4CBE-95FB-D921F0C12A39}">
      <dgm:prSet/>
      <dgm:spPr/>
      <dgm:t>
        <a:bodyPr/>
        <a:lstStyle/>
        <a:p>
          <a:endParaRPr lang="en-US"/>
        </a:p>
      </dgm:t>
    </dgm:pt>
    <dgm:pt modelId="{253DA567-F157-430D-9AF6-A97E0A15C59B}" type="sibTrans" cxnId="{0EDD9A20-8BA3-4CBE-95FB-D921F0C12A39}">
      <dgm:prSet/>
      <dgm:spPr/>
      <dgm:t>
        <a:bodyPr/>
        <a:lstStyle/>
        <a:p>
          <a:endParaRPr lang="en-US"/>
        </a:p>
      </dgm:t>
    </dgm:pt>
    <dgm:pt modelId="{9F4BFD63-88C2-4B93-9B52-E5C14CFFB7B4}">
      <dgm:prSet custT="1"/>
      <dgm:spPr/>
      <dgm:t>
        <a:bodyPr/>
        <a:lstStyle/>
        <a:p>
          <a:pPr>
            <a:lnSpc>
              <a:spcPct val="109000"/>
            </a:lnSpc>
            <a:spcAft>
              <a:spcPts val="0"/>
            </a:spcAft>
          </a:pPr>
          <a:r>
            <a:rPr lang="en-US" sz="1100" b="1" dirty="0"/>
            <a:t>What are your s</a:t>
          </a:r>
          <a:r>
            <a:rPr lang="en-US" sz="1100" dirty="0"/>
            <a:t>trategies for </a:t>
          </a:r>
        </a:p>
      </dgm:t>
    </dgm:pt>
    <dgm:pt modelId="{9FAD1C85-68EA-4D45-A22F-DE484B846EE7}" type="parTrans" cxnId="{A9406633-6230-493D-B248-2DF831EA04F1}">
      <dgm:prSet/>
      <dgm:spPr/>
      <dgm:t>
        <a:bodyPr/>
        <a:lstStyle/>
        <a:p>
          <a:endParaRPr lang="en-US"/>
        </a:p>
      </dgm:t>
    </dgm:pt>
    <dgm:pt modelId="{C4A1A6D0-3299-42BB-82C1-9F9AE7526234}" type="sibTrans" cxnId="{A9406633-6230-493D-B248-2DF831EA04F1}">
      <dgm:prSet/>
      <dgm:spPr/>
      <dgm:t>
        <a:bodyPr/>
        <a:lstStyle/>
        <a:p>
          <a:endParaRPr lang="en-US"/>
        </a:p>
      </dgm:t>
    </dgm:pt>
    <dgm:pt modelId="{CE95AC20-7393-435F-AC39-828C47E9A4E4}">
      <dgm:prSet custT="1"/>
      <dgm:spPr/>
      <dgm:t>
        <a:bodyPr/>
        <a:lstStyle/>
        <a:p>
          <a:pPr>
            <a:lnSpc>
              <a:spcPct val="109000"/>
            </a:lnSpc>
            <a:spcAft>
              <a:spcPts val="0"/>
            </a:spcAft>
          </a:pPr>
          <a:r>
            <a:rPr lang="en-US" sz="1100" b="1" dirty="0"/>
            <a:t>Ensuring cooperation</a:t>
          </a:r>
          <a:r>
            <a:rPr lang="en-US" sz="1100" dirty="0"/>
            <a:t> and equal distribution of tasks?</a:t>
          </a:r>
        </a:p>
      </dgm:t>
    </dgm:pt>
    <dgm:pt modelId="{6B903DD4-D3DF-4A86-8AF2-D5FF9E48B586}" type="parTrans" cxnId="{D2409578-F8B9-40D9-BEBA-F6B7A13E306B}">
      <dgm:prSet/>
      <dgm:spPr/>
      <dgm:t>
        <a:bodyPr/>
        <a:lstStyle/>
        <a:p>
          <a:endParaRPr lang="en-US"/>
        </a:p>
      </dgm:t>
    </dgm:pt>
    <dgm:pt modelId="{2F534566-6B80-4F2E-8FA0-0F5240554793}" type="sibTrans" cxnId="{D2409578-F8B9-40D9-BEBA-F6B7A13E306B}">
      <dgm:prSet/>
      <dgm:spPr/>
      <dgm:t>
        <a:bodyPr/>
        <a:lstStyle/>
        <a:p>
          <a:endParaRPr lang="en-US"/>
        </a:p>
      </dgm:t>
    </dgm:pt>
    <dgm:pt modelId="{921B2B16-8978-4C4A-B550-D48135130DAA}">
      <dgm:prSet custT="1"/>
      <dgm:spPr/>
      <dgm:t>
        <a:bodyPr/>
        <a:lstStyle/>
        <a:p>
          <a:pPr>
            <a:lnSpc>
              <a:spcPct val="109000"/>
            </a:lnSpc>
            <a:spcAft>
              <a:spcPts val="0"/>
            </a:spcAft>
          </a:pPr>
          <a:r>
            <a:rPr lang="en-US" sz="1100" b="1" dirty="0"/>
            <a:t>Encouraging/Including</a:t>
          </a:r>
          <a:r>
            <a:rPr lang="en-US" sz="1100" dirty="0"/>
            <a:t> ideas from all team members?</a:t>
          </a:r>
        </a:p>
      </dgm:t>
    </dgm:pt>
    <dgm:pt modelId="{A1B3F5DE-81D4-489D-8173-7D6571A4114B}" type="parTrans" cxnId="{F7DF1568-7BAB-4E7B-B381-E0D6927D14AF}">
      <dgm:prSet/>
      <dgm:spPr/>
      <dgm:t>
        <a:bodyPr/>
        <a:lstStyle/>
        <a:p>
          <a:endParaRPr lang="en-US"/>
        </a:p>
      </dgm:t>
    </dgm:pt>
    <dgm:pt modelId="{9BC8401C-3D15-4251-ADB5-EF92E0003748}" type="sibTrans" cxnId="{F7DF1568-7BAB-4E7B-B381-E0D6927D14AF}">
      <dgm:prSet/>
      <dgm:spPr/>
      <dgm:t>
        <a:bodyPr/>
        <a:lstStyle/>
        <a:p>
          <a:endParaRPr lang="en-US"/>
        </a:p>
      </dgm:t>
    </dgm:pt>
    <dgm:pt modelId="{6ED8FA59-A360-4650-A445-487F41818D6B}">
      <dgm:prSet custT="1"/>
      <dgm:spPr/>
      <dgm:t>
        <a:bodyPr/>
        <a:lstStyle/>
        <a:p>
          <a:pPr>
            <a:lnSpc>
              <a:spcPct val="109000"/>
            </a:lnSpc>
            <a:spcAft>
              <a:spcPts val="0"/>
            </a:spcAft>
          </a:pPr>
          <a:r>
            <a:rPr lang="en-US" sz="1100" b="1" dirty="0"/>
            <a:t>What are your collective Culture Map preferences for:</a:t>
          </a:r>
          <a:endParaRPr lang="en-US" sz="1100" dirty="0"/>
        </a:p>
      </dgm:t>
    </dgm:pt>
    <dgm:pt modelId="{82A40926-FE8A-4A66-8135-D9705E93DD59}" type="parTrans" cxnId="{7A920DE5-5E3D-498E-88EF-898207A35018}">
      <dgm:prSet/>
      <dgm:spPr/>
      <dgm:t>
        <a:bodyPr/>
        <a:lstStyle/>
        <a:p>
          <a:endParaRPr lang="en-US"/>
        </a:p>
      </dgm:t>
    </dgm:pt>
    <dgm:pt modelId="{DE327B22-504F-4F6A-9C9D-D3780B58CF6F}" type="sibTrans" cxnId="{7A920DE5-5E3D-498E-88EF-898207A35018}">
      <dgm:prSet/>
      <dgm:spPr/>
      <dgm:t>
        <a:bodyPr/>
        <a:lstStyle/>
        <a:p>
          <a:endParaRPr lang="en-US"/>
        </a:p>
      </dgm:t>
    </dgm:pt>
    <dgm:pt modelId="{C00EF7E2-E890-42D1-AA86-49482C11E2C6}">
      <dgm:prSet custT="1"/>
      <dgm:spPr/>
      <dgm:t>
        <a:bodyPr/>
        <a:lstStyle/>
        <a:p>
          <a:pPr>
            <a:lnSpc>
              <a:spcPct val="109000"/>
            </a:lnSpc>
            <a:spcAft>
              <a:spcPts val="0"/>
            </a:spcAft>
          </a:pPr>
          <a:r>
            <a:rPr lang="en-US" sz="1100" b="1" dirty="0"/>
            <a:t>Context/Evaluating.</a:t>
          </a:r>
          <a:r>
            <a:rPr lang="en-US" sz="1100" dirty="0"/>
            <a:t>  Low-context/direct or high-context/nuanced messaging? </a:t>
          </a:r>
        </a:p>
      </dgm:t>
    </dgm:pt>
    <dgm:pt modelId="{49941D1C-2FA4-46BC-BD36-87367A52BE25}" type="parTrans" cxnId="{1DAB7006-938D-48C0-B270-F4083BCE32A0}">
      <dgm:prSet/>
      <dgm:spPr/>
      <dgm:t>
        <a:bodyPr/>
        <a:lstStyle/>
        <a:p>
          <a:endParaRPr lang="en-US"/>
        </a:p>
      </dgm:t>
    </dgm:pt>
    <dgm:pt modelId="{20566275-ADD3-4176-B9B6-3815840E1E3F}" type="sibTrans" cxnId="{1DAB7006-938D-48C0-B270-F4083BCE32A0}">
      <dgm:prSet/>
      <dgm:spPr/>
      <dgm:t>
        <a:bodyPr/>
        <a:lstStyle/>
        <a:p>
          <a:endParaRPr lang="en-US"/>
        </a:p>
      </dgm:t>
    </dgm:pt>
    <dgm:pt modelId="{7EAA9440-BEC4-4EC8-84D0-69C64944B5E5}">
      <dgm:prSet custT="1"/>
      <dgm:spPr/>
      <dgm:t>
        <a:bodyPr/>
        <a:lstStyle/>
        <a:p>
          <a:pPr>
            <a:lnSpc>
              <a:spcPct val="109000"/>
            </a:lnSpc>
            <a:spcAft>
              <a:spcPts val="0"/>
            </a:spcAft>
          </a:pPr>
          <a:r>
            <a:rPr lang="en-US" sz="1100" b="1" dirty="0"/>
            <a:t>Persuading</a:t>
          </a:r>
          <a:r>
            <a:rPr lang="en-US" sz="1100" dirty="0"/>
            <a:t>. Principles- or applications-first?</a:t>
          </a:r>
        </a:p>
      </dgm:t>
    </dgm:pt>
    <dgm:pt modelId="{EF51B102-196F-4E2C-A7A8-CE1A402F2977}" type="parTrans" cxnId="{0BB0A15C-72A2-46D3-9CAD-7964273E754F}">
      <dgm:prSet/>
      <dgm:spPr/>
      <dgm:t>
        <a:bodyPr/>
        <a:lstStyle/>
        <a:p>
          <a:endParaRPr lang="en-US"/>
        </a:p>
      </dgm:t>
    </dgm:pt>
    <dgm:pt modelId="{0AAF5681-08FB-4AAA-930F-0AE2F267025B}" type="sibTrans" cxnId="{0BB0A15C-72A2-46D3-9CAD-7964273E754F}">
      <dgm:prSet/>
      <dgm:spPr/>
      <dgm:t>
        <a:bodyPr/>
        <a:lstStyle/>
        <a:p>
          <a:endParaRPr lang="en-US"/>
        </a:p>
      </dgm:t>
    </dgm:pt>
    <dgm:pt modelId="{D1F33044-2FDC-457F-8126-11C6E2EE9CFD}">
      <dgm:prSet custT="1"/>
      <dgm:spPr/>
      <dgm:t>
        <a:bodyPr/>
        <a:lstStyle/>
        <a:p>
          <a:pPr>
            <a:lnSpc>
              <a:spcPct val="109000"/>
            </a:lnSpc>
            <a:spcAft>
              <a:spcPts val="0"/>
            </a:spcAft>
          </a:pPr>
          <a:r>
            <a:rPr lang="en-US" sz="1100" b="1" dirty="0"/>
            <a:t>Leading. </a:t>
          </a:r>
          <a:r>
            <a:rPr lang="en-US" sz="1100" dirty="0"/>
            <a:t>Egalitarian or hierarchical?</a:t>
          </a:r>
        </a:p>
      </dgm:t>
    </dgm:pt>
    <dgm:pt modelId="{25A22932-6C0A-42ED-BA89-F3C7866A5602}" type="parTrans" cxnId="{F02B0368-FFFF-457F-BB4C-87D5E2BFC80A}">
      <dgm:prSet/>
      <dgm:spPr/>
      <dgm:t>
        <a:bodyPr/>
        <a:lstStyle/>
        <a:p>
          <a:endParaRPr lang="en-US"/>
        </a:p>
      </dgm:t>
    </dgm:pt>
    <dgm:pt modelId="{A30A7D6E-6DA5-4988-8A82-C20A2BDB19B3}" type="sibTrans" cxnId="{F02B0368-FFFF-457F-BB4C-87D5E2BFC80A}">
      <dgm:prSet/>
      <dgm:spPr/>
      <dgm:t>
        <a:bodyPr/>
        <a:lstStyle/>
        <a:p>
          <a:endParaRPr lang="en-US"/>
        </a:p>
      </dgm:t>
    </dgm:pt>
    <dgm:pt modelId="{1302777F-A342-4F1D-AABC-6DD025B5F4B3}">
      <dgm:prSet custT="1"/>
      <dgm:spPr/>
      <dgm:t>
        <a:bodyPr/>
        <a:lstStyle/>
        <a:p>
          <a:pPr>
            <a:lnSpc>
              <a:spcPct val="109000"/>
            </a:lnSpc>
            <a:spcAft>
              <a:spcPts val="0"/>
            </a:spcAft>
          </a:pPr>
          <a:r>
            <a:rPr lang="en-US" sz="1100" b="1" dirty="0"/>
            <a:t>Deciding.</a:t>
          </a:r>
          <a:r>
            <a:rPr lang="en-US" sz="1100" dirty="0"/>
            <a:t> Consensus, majority vote, or top down decision making on team?</a:t>
          </a:r>
        </a:p>
      </dgm:t>
    </dgm:pt>
    <dgm:pt modelId="{CF3B9C7D-05D3-47C5-AF46-5D8D8B803C7E}" type="parTrans" cxnId="{B893874B-B338-4B4A-B25E-C109B75E7535}">
      <dgm:prSet/>
      <dgm:spPr/>
      <dgm:t>
        <a:bodyPr/>
        <a:lstStyle/>
        <a:p>
          <a:endParaRPr lang="en-US"/>
        </a:p>
      </dgm:t>
    </dgm:pt>
    <dgm:pt modelId="{44789902-920A-4076-90FF-0B844287F412}" type="sibTrans" cxnId="{B893874B-B338-4B4A-B25E-C109B75E7535}">
      <dgm:prSet/>
      <dgm:spPr/>
      <dgm:t>
        <a:bodyPr/>
        <a:lstStyle/>
        <a:p>
          <a:endParaRPr lang="en-US"/>
        </a:p>
      </dgm:t>
    </dgm:pt>
    <dgm:pt modelId="{71DD48B5-4D6C-49C8-82AE-27FF03C03CEC}">
      <dgm:prSet custT="1"/>
      <dgm:spPr/>
      <dgm:t>
        <a:bodyPr/>
        <a:lstStyle/>
        <a:p>
          <a:pPr>
            <a:lnSpc>
              <a:spcPct val="109000"/>
            </a:lnSpc>
            <a:spcAft>
              <a:spcPts val="0"/>
            </a:spcAft>
          </a:pPr>
          <a:r>
            <a:rPr lang="en-US" sz="1100" dirty="0"/>
            <a:t>What builds</a:t>
          </a:r>
          <a:r>
            <a:rPr lang="en-US" sz="1100" b="1" dirty="0"/>
            <a:t> team trust</a:t>
          </a:r>
          <a:r>
            <a:rPr lang="en-US" sz="1100" dirty="0"/>
            <a:t>?</a:t>
          </a:r>
          <a:r>
            <a:rPr lang="en-US" sz="1100" b="1" dirty="0"/>
            <a:t> </a:t>
          </a:r>
          <a:r>
            <a:rPr lang="en-US" sz="1100" dirty="0"/>
            <a:t>Tasks or relationships?</a:t>
          </a:r>
        </a:p>
      </dgm:t>
    </dgm:pt>
    <dgm:pt modelId="{67BBB7AC-8F20-4E36-9705-49CFB8CDC46F}" type="parTrans" cxnId="{D731A3D5-5CCE-4E20-B10A-25900622165B}">
      <dgm:prSet/>
      <dgm:spPr/>
      <dgm:t>
        <a:bodyPr/>
        <a:lstStyle/>
        <a:p>
          <a:endParaRPr lang="en-US"/>
        </a:p>
      </dgm:t>
    </dgm:pt>
    <dgm:pt modelId="{2DA820B7-1078-45E1-9803-0A0FAAA494B4}" type="sibTrans" cxnId="{D731A3D5-5CCE-4E20-B10A-25900622165B}">
      <dgm:prSet/>
      <dgm:spPr/>
      <dgm:t>
        <a:bodyPr/>
        <a:lstStyle/>
        <a:p>
          <a:endParaRPr lang="en-US"/>
        </a:p>
      </dgm:t>
    </dgm:pt>
    <dgm:pt modelId="{9FAB51BC-ADAD-4A86-9507-C8D3291AA737}">
      <dgm:prSet custT="1"/>
      <dgm:spPr/>
      <dgm:t>
        <a:bodyPr/>
        <a:lstStyle/>
        <a:p>
          <a:pPr>
            <a:lnSpc>
              <a:spcPct val="109000"/>
            </a:lnSpc>
            <a:spcAft>
              <a:spcPts val="0"/>
            </a:spcAft>
          </a:pPr>
          <a:r>
            <a:rPr lang="en-US" sz="1100" dirty="0"/>
            <a:t>Whether </a:t>
          </a:r>
          <a:r>
            <a:rPr lang="en-US" sz="1100" b="1" dirty="0"/>
            <a:t>disagreements</a:t>
          </a:r>
          <a:r>
            <a:rPr lang="en-US" sz="1100" dirty="0"/>
            <a:t> confrontational or private?</a:t>
          </a:r>
        </a:p>
      </dgm:t>
    </dgm:pt>
    <dgm:pt modelId="{FADA6BE1-745C-472C-ABE7-263ACBB871A2}" type="parTrans" cxnId="{A3403AC8-F3E0-473B-A395-C18F08A78821}">
      <dgm:prSet/>
      <dgm:spPr/>
      <dgm:t>
        <a:bodyPr/>
        <a:lstStyle/>
        <a:p>
          <a:endParaRPr lang="en-US"/>
        </a:p>
      </dgm:t>
    </dgm:pt>
    <dgm:pt modelId="{554EDBF5-AC17-4B2E-AB12-61358BFC7118}" type="sibTrans" cxnId="{A3403AC8-F3E0-473B-A395-C18F08A78821}">
      <dgm:prSet/>
      <dgm:spPr/>
      <dgm:t>
        <a:bodyPr/>
        <a:lstStyle/>
        <a:p>
          <a:endParaRPr lang="en-US"/>
        </a:p>
      </dgm:t>
    </dgm:pt>
    <dgm:pt modelId="{646C0788-A227-4A2D-BD1A-14F5255BF1DF}">
      <dgm:prSet custT="1"/>
      <dgm:spPr/>
      <dgm:t>
        <a:bodyPr/>
        <a:lstStyle/>
        <a:p>
          <a:pPr>
            <a:lnSpc>
              <a:spcPct val="109000"/>
            </a:lnSpc>
            <a:spcAft>
              <a:spcPts val="0"/>
            </a:spcAft>
          </a:pPr>
          <a:r>
            <a:rPr lang="en-US" sz="1100" b="1" dirty="0"/>
            <a:t>Personal Accountability.</a:t>
          </a:r>
          <a:r>
            <a:rPr lang="en-US" sz="1100" dirty="0"/>
            <a:t>  What are your expectations for</a:t>
          </a:r>
        </a:p>
      </dgm:t>
    </dgm:pt>
    <dgm:pt modelId="{58BFDB52-7F12-4C14-85F9-DE203B24B409}" type="parTrans" cxnId="{EE8BC3B5-B533-4462-8290-4F5349660781}">
      <dgm:prSet/>
      <dgm:spPr/>
      <dgm:t>
        <a:bodyPr/>
        <a:lstStyle/>
        <a:p>
          <a:endParaRPr lang="en-US"/>
        </a:p>
      </dgm:t>
    </dgm:pt>
    <dgm:pt modelId="{B70888DD-5457-4FAD-8DD2-274285513D04}" type="sibTrans" cxnId="{EE8BC3B5-B533-4462-8290-4F5349660781}">
      <dgm:prSet/>
      <dgm:spPr/>
      <dgm:t>
        <a:bodyPr/>
        <a:lstStyle/>
        <a:p>
          <a:endParaRPr lang="en-US"/>
        </a:p>
      </dgm:t>
    </dgm:pt>
    <dgm:pt modelId="{20D97405-7B11-4DD4-B046-AB616A44F028}">
      <dgm:prSet custT="1"/>
      <dgm:spPr/>
      <dgm:t>
        <a:bodyPr/>
        <a:lstStyle/>
        <a:p>
          <a:pPr>
            <a:lnSpc>
              <a:spcPct val="109000"/>
            </a:lnSpc>
            <a:spcAft>
              <a:spcPts val="0"/>
            </a:spcAft>
          </a:pPr>
          <a:r>
            <a:rPr lang="en-US" sz="1100" b="1" dirty="0"/>
            <a:t>Attendance</a:t>
          </a:r>
          <a:r>
            <a:rPr lang="en-US" sz="1100" dirty="0"/>
            <a:t>, punctuality, and participation?</a:t>
          </a:r>
        </a:p>
      </dgm:t>
    </dgm:pt>
    <dgm:pt modelId="{261354CA-3D4B-415B-A3E6-EB7668AA06D6}" type="parTrans" cxnId="{00035992-470D-4493-9118-C5193ED9445C}">
      <dgm:prSet/>
      <dgm:spPr/>
      <dgm:t>
        <a:bodyPr/>
        <a:lstStyle/>
        <a:p>
          <a:endParaRPr lang="en-US"/>
        </a:p>
      </dgm:t>
    </dgm:pt>
    <dgm:pt modelId="{A55E0FC3-A105-45A4-818F-1A99EA25FFF8}" type="sibTrans" cxnId="{00035992-470D-4493-9118-C5193ED9445C}">
      <dgm:prSet/>
      <dgm:spPr/>
      <dgm:t>
        <a:bodyPr/>
        <a:lstStyle/>
        <a:p>
          <a:endParaRPr lang="en-US"/>
        </a:p>
      </dgm:t>
    </dgm:pt>
    <dgm:pt modelId="{C87607CD-2333-43C6-A690-B5970566C867}">
      <dgm:prSet custT="1"/>
      <dgm:spPr/>
      <dgm:t>
        <a:bodyPr/>
        <a:lstStyle/>
        <a:p>
          <a:pPr>
            <a:lnSpc>
              <a:spcPct val="109000"/>
            </a:lnSpc>
            <a:spcAft>
              <a:spcPts val="0"/>
            </a:spcAft>
          </a:pPr>
          <a:r>
            <a:rPr lang="en-US" sz="1100" b="1" dirty="0"/>
            <a:t>Responsibility</a:t>
          </a:r>
          <a:r>
            <a:rPr lang="en-US" sz="1100" dirty="0"/>
            <a:t> for completing work and meeting deadlines?</a:t>
          </a:r>
        </a:p>
      </dgm:t>
    </dgm:pt>
    <dgm:pt modelId="{74E5EEF2-25D9-4194-A1EA-C2C23CF8DD70}" type="parTrans" cxnId="{BAE59522-64CD-4A47-BBAF-626ACB5C9F2D}">
      <dgm:prSet/>
      <dgm:spPr/>
      <dgm:t>
        <a:bodyPr/>
        <a:lstStyle/>
        <a:p>
          <a:endParaRPr lang="en-US"/>
        </a:p>
      </dgm:t>
    </dgm:pt>
    <dgm:pt modelId="{DF7C12EB-5560-4FB8-A97E-D08898EDD774}" type="sibTrans" cxnId="{BAE59522-64CD-4A47-BBAF-626ACB5C9F2D}">
      <dgm:prSet/>
      <dgm:spPr/>
      <dgm:t>
        <a:bodyPr/>
        <a:lstStyle/>
        <a:p>
          <a:endParaRPr lang="en-US"/>
        </a:p>
      </dgm:t>
    </dgm:pt>
    <dgm:pt modelId="{05B3EE46-0F2E-4104-83A2-DA308C6C5403}">
      <dgm:prSet custT="1"/>
      <dgm:spPr/>
      <dgm:t>
        <a:bodyPr/>
        <a:lstStyle/>
        <a:p>
          <a:pPr>
            <a:lnSpc>
              <a:spcPct val="109000"/>
            </a:lnSpc>
            <a:spcAft>
              <a:spcPts val="0"/>
            </a:spcAft>
          </a:pPr>
          <a:r>
            <a:rPr lang="en-US" sz="1100" b="1" dirty="0"/>
            <a:t>Following through on </a:t>
          </a:r>
          <a:r>
            <a:rPr lang="en-US" sz="1100" dirty="0"/>
            <a:t>team decisions and tasks?</a:t>
          </a:r>
        </a:p>
      </dgm:t>
    </dgm:pt>
    <dgm:pt modelId="{DFF6A8B4-D78B-4EDF-BDEA-DF99A133DEC6}" type="parTrans" cxnId="{B27ADE9C-0DDE-46AE-86E3-B3DB82BDD64C}">
      <dgm:prSet/>
      <dgm:spPr/>
      <dgm:t>
        <a:bodyPr/>
        <a:lstStyle/>
        <a:p>
          <a:endParaRPr lang="en-US"/>
        </a:p>
      </dgm:t>
    </dgm:pt>
    <dgm:pt modelId="{A0205C64-32C5-4D9F-B924-EF847E10C73C}" type="sibTrans" cxnId="{B27ADE9C-0DDE-46AE-86E3-B3DB82BDD64C}">
      <dgm:prSet/>
      <dgm:spPr/>
      <dgm:t>
        <a:bodyPr/>
        <a:lstStyle/>
        <a:p>
          <a:endParaRPr lang="en-US"/>
        </a:p>
      </dgm:t>
    </dgm:pt>
    <dgm:pt modelId="{366F5629-1896-4559-9961-8B9A63B6B3FF}">
      <dgm:prSet/>
      <dgm:spPr/>
      <dgm:t>
        <a:bodyPr/>
        <a:lstStyle/>
        <a:p>
          <a:r>
            <a:rPr lang="en-US" b="1" i="1" dirty="0"/>
            <a:t>Consequences</a:t>
          </a:r>
          <a:endParaRPr lang="en-US" dirty="0"/>
        </a:p>
      </dgm:t>
    </dgm:pt>
    <dgm:pt modelId="{4F934C04-8073-4AA7-8455-FCA7B40F6526}" type="parTrans" cxnId="{BF6E8139-E651-4296-B6BC-BC4BD94517C3}">
      <dgm:prSet/>
      <dgm:spPr/>
      <dgm:t>
        <a:bodyPr/>
        <a:lstStyle/>
        <a:p>
          <a:endParaRPr lang="en-US"/>
        </a:p>
      </dgm:t>
    </dgm:pt>
    <dgm:pt modelId="{429A2E20-C2F4-49E0-A72E-FA80BAF4BE32}" type="sibTrans" cxnId="{BF6E8139-E651-4296-B6BC-BC4BD94517C3}">
      <dgm:prSet/>
      <dgm:spPr/>
      <dgm:t>
        <a:bodyPr/>
        <a:lstStyle/>
        <a:p>
          <a:endParaRPr lang="en-US"/>
        </a:p>
      </dgm:t>
    </dgm:pt>
    <dgm:pt modelId="{5D6D565C-DFCB-4D53-87AD-8741A67EAD0A}">
      <dgm:prSet custT="1"/>
      <dgm:spPr/>
      <dgm:t>
        <a:bodyPr/>
        <a:lstStyle/>
        <a:p>
          <a:r>
            <a:rPr lang="en-US" sz="1600" dirty="0"/>
            <a:t>What will your team do if the </a:t>
          </a:r>
          <a:r>
            <a:rPr lang="en-US" sz="1600" b="1" dirty="0"/>
            <a:t>infractions continue?</a:t>
          </a:r>
          <a:br>
            <a:rPr lang="en-US" sz="1600" b="1" dirty="0"/>
          </a:br>
          <a:br>
            <a:rPr lang="en-US" sz="1600" b="1" dirty="0"/>
          </a:br>
          <a:r>
            <a:rPr lang="en-US" sz="1600" dirty="0"/>
            <a:t>Your team will turn to this section during difficult times.  Create </a:t>
          </a:r>
          <a:r>
            <a:rPr lang="en-US" sz="1600" b="1" dirty="0"/>
            <a:t>detailed and clear</a:t>
          </a:r>
          <a:r>
            <a:rPr lang="en-US" sz="1600" dirty="0"/>
            <a:t> processes.</a:t>
          </a:r>
        </a:p>
      </dgm:t>
    </dgm:pt>
    <dgm:pt modelId="{6FC12324-F093-429B-9CFF-CBF05653C347}" type="parTrans" cxnId="{CA3CF163-504D-4E18-9DFF-406D27198180}">
      <dgm:prSet/>
      <dgm:spPr/>
      <dgm:t>
        <a:bodyPr/>
        <a:lstStyle/>
        <a:p>
          <a:endParaRPr lang="en-US"/>
        </a:p>
      </dgm:t>
    </dgm:pt>
    <dgm:pt modelId="{6EAB236F-CEB1-4B84-A593-795206BCE217}" type="sibTrans" cxnId="{CA3CF163-504D-4E18-9DFF-406D27198180}">
      <dgm:prSet/>
      <dgm:spPr/>
      <dgm:t>
        <a:bodyPr/>
        <a:lstStyle/>
        <a:p>
          <a:endParaRPr lang="en-US"/>
        </a:p>
      </dgm:t>
    </dgm:pt>
    <dgm:pt modelId="{E077D607-D649-4393-9F21-E02168878200}">
      <dgm:prSet custT="1"/>
      <dgm:spPr/>
      <dgm:t>
        <a:bodyPr/>
        <a:lstStyle/>
        <a:p>
          <a:r>
            <a:rPr lang="en-US" sz="1600" dirty="0"/>
            <a:t>Who will lead each meeting?</a:t>
          </a:r>
        </a:p>
      </dgm:t>
    </dgm:pt>
    <dgm:pt modelId="{9825E73E-2502-443B-92E4-1E80123E87FC}" type="parTrans" cxnId="{CC54AA00-C6E5-461C-A35D-CAA67860E4B1}">
      <dgm:prSet/>
      <dgm:spPr/>
      <dgm:t>
        <a:bodyPr/>
        <a:lstStyle/>
        <a:p>
          <a:endParaRPr lang="en-US"/>
        </a:p>
      </dgm:t>
    </dgm:pt>
    <dgm:pt modelId="{0E2018AB-D890-4324-8C22-FE8AAC8CC9E1}" type="sibTrans" cxnId="{CC54AA00-C6E5-461C-A35D-CAA67860E4B1}">
      <dgm:prSet/>
      <dgm:spPr/>
      <dgm:t>
        <a:bodyPr/>
        <a:lstStyle/>
        <a:p>
          <a:endParaRPr lang="en-US"/>
        </a:p>
      </dgm:t>
    </dgm:pt>
    <dgm:pt modelId="{7F15A414-F1B0-4222-AE0A-F058FE2B02A6}">
      <dgm:prSet custT="1"/>
      <dgm:spPr/>
      <dgm:t>
        <a:bodyPr/>
        <a:lstStyle/>
        <a:p>
          <a:r>
            <a:rPr lang="en-US" sz="1600" dirty="0"/>
            <a:t>How will team members be notified/reminded?</a:t>
          </a:r>
        </a:p>
      </dgm:t>
    </dgm:pt>
    <dgm:pt modelId="{CA772DD5-E250-4962-B6A8-65DD7365BD30}" type="parTrans" cxnId="{D93806C9-8F12-44B2-BBB5-0B32AC67FCBC}">
      <dgm:prSet/>
      <dgm:spPr/>
      <dgm:t>
        <a:bodyPr/>
        <a:lstStyle/>
        <a:p>
          <a:endParaRPr lang="en-US"/>
        </a:p>
      </dgm:t>
    </dgm:pt>
    <dgm:pt modelId="{FC0B1B67-60CE-4DC0-AC41-028DD49CFE0C}" type="sibTrans" cxnId="{D93806C9-8F12-44B2-BBB5-0B32AC67FCBC}">
      <dgm:prSet/>
      <dgm:spPr/>
      <dgm:t>
        <a:bodyPr/>
        <a:lstStyle/>
        <a:p>
          <a:endParaRPr lang="en-US"/>
        </a:p>
      </dgm:t>
    </dgm:pt>
    <dgm:pt modelId="{33607056-4354-4417-A039-7BB4AE608C2E}">
      <dgm:prSet custT="1"/>
      <dgm:spPr/>
      <dgm:t>
        <a:bodyPr/>
        <a:lstStyle/>
        <a:p>
          <a:r>
            <a:rPr lang="en-US" sz="1600" dirty="0"/>
            <a:t>Who will be responsible for the keeping the team on track during a meeting?</a:t>
          </a:r>
        </a:p>
      </dgm:t>
    </dgm:pt>
    <dgm:pt modelId="{5D6D3A0E-B770-416E-9055-82E7C3B52D49}" type="parTrans" cxnId="{432BB74A-D918-4A08-89EB-3E32E2873D22}">
      <dgm:prSet/>
      <dgm:spPr/>
      <dgm:t>
        <a:bodyPr/>
        <a:lstStyle/>
        <a:p>
          <a:endParaRPr lang="en-US"/>
        </a:p>
      </dgm:t>
    </dgm:pt>
    <dgm:pt modelId="{188F62A6-5301-40F5-9BF0-2AF823592552}" type="sibTrans" cxnId="{432BB74A-D918-4A08-89EB-3E32E2873D22}">
      <dgm:prSet/>
      <dgm:spPr/>
      <dgm:t>
        <a:bodyPr/>
        <a:lstStyle/>
        <a:p>
          <a:endParaRPr lang="en-US"/>
        </a:p>
      </dgm:t>
    </dgm:pt>
    <dgm:pt modelId="{C48C7240-E0D0-4057-81E6-5D7E1EBE08FB}">
      <dgm:prSet custT="1"/>
      <dgm:spPr/>
      <dgm:t>
        <a:bodyPr/>
        <a:lstStyle/>
        <a:p>
          <a:r>
            <a:rPr lang="en-US" sz="1600" dirty="0"/>
            <a:t>How would you </a:t>
          </a:r>
          <a:r>
            <a:rPr lang="en-US" sz="1600" b="1" dirty="0"/>
            <a:t>handle infractions</a:t>
          </a:r>
          <a:r>
            <a:rPr lang="en-US" sz="1600" dirty="0"/>
            <a:t> of any of the agreements made in this charter?</a:t>
          </a:r>
        </a:p>
      </dgm:t>
    </dgm:pt>
    <dgm:pt modelId="{38F89097-3701-4475-B6BF-D10A8B3A6FF7}" type="parTrans" cxnId="{01FB0ED0-A996-45F2-9D67-F6429DE8FDF6}">
      <dgm:prSet/>
      <dgm:spPr/>
      <dgm:t>
        <a:bodyPr/>
        <a:lstStyle/>
        <a:p>
          <a:endParaRPr lang="en-US"/>
        </a:p>
      </dgm:t>
    </dgm:pt>
    <dgm:pt modelId="{B7B48C6A-93C6-4127-9BBF-0398E21F2A69}" type="sibTrans" cxnId="{01FB0ED0-A996-45F2-9D67-F6429DE8FDF6}">
      <dgm:prSet/>
      <dgm:spPr/>
      <dgm:t>
        <a:bodyPr/>
        <a:lstStyle/>
        <a:p>
          <a:endParaRPr lang="en-US"/>
        </a:p>
      </dgm:t>
    </dgm:pt>
    <dgm:pt modelId="{EF6ABD56-C902-4CED-A050-76F6B53CBAF9}">
      <dgm:prSet custT="1"/>
      <dgm:spPr/>
      <dgm:t>
        <a:bodyPr/>
        <a:lstStyle/>
        <a:p>
          <a:pPr>
            <a:lnSpc>
              <a:spcPct val="109000"/>
            </a:lnSpc>
            <a:spcAft>
              <a:spcPts val="0"/>
            </a:spcAft>
          </a:pPr>
          <a:r>
            <a:rPr lang="en-US" sz="1100" b="1" dirty="0"/>
            <a:t>Communicating</a:t>
          </a:r>
          <a:r>
            <a:rPr lang="en-US" sz="1100" dirty="0"/>
            <a:t> with each other?</a:t>
          </a:r>
        </a:p>
      </dgm:t>
    </dgm:pt>
    <dgm:pt modelId="{AE528BE3-B8C9-40A6-9FEE-F9AE74295C3A}" type="sibTrans" cxnId="{1C936B79-AD6D-4186-9B8B-D2871915E9E6}">
      <dgm:prSet/>
      <dgm:spPr/>
      <dgm:t>
        <a:bodyPr/>
        <a:lstStyle/>
        <a:p>
          <a:endParaRPr lang="en-US"/>
        </a:p>
      </dgm:t>
    </dgm:pt>
    <dgm:pt modelId="{8733F337-1C91-4309-84C2-0C5419A63F2F}" type="parTrans" cxnId="{1C936B79-AD6D-4186-9B8B-D2871915E9E6}">
      <dgm:prSet/>
      <dgm:spPr/>
      <dgm:t>
        <a:bodyPr/>
        <a:lstStyle/>
        <a:p>
          <a:endParaRPr lang="en-US"/>
        </a:p>
      </dgm:t>
    </dgm:pt>
    <dgm:pt modelId="{12C0D9B6-6C88-44A0-960E-B16A9099A812}" type="pres">
      <dgm:prSet presAssocID="{562D13A6-A6AE-48EB-B55A-D0F568D70EBC}" presName="Name0" presStyleCnt="0">
        <dgm:presLayoutVars>
          <dgm:dir/>
          <dgm:animLvl val="lvl"/>
          <dgm:resizeHandles val="exact"/>
        </dgm:presLayoutVars>
      </dgm:prSet>
      <dgm:spPr/>
    </dgm:pt>
    <dgm:pt modelId="{6E321EC9-860E-48EB-84F7-28D91C22402D}" type="pres">
      <dgm:prSet presAssocID="{821FE63E-5F86-41DE-A80D-3D8B3116A9F8}" presName="compositeNode" presStyleCnt="0">
        <dgm:presLayoutVars>
          <dgm:bulletEnabled val="1"/>
        </dgm:presLayoutVars>
      </dgm:prSet>
      <dgm:spPr/>
    </dgm:pt>
    <dgm:pt modelId="{B94F47D2-0870-42AA-A7F9-71EC8324CF31}" type="pres">
      <dgm:prSet presAssocID="{821FE63E-5F86-41DE-A80D-3D8B3116A9F8}" presName="bgRect" presStyleLbl="node1" presStyleIdx="0" presStyleCnt="3"/>
      <dgm:spPr/>
    </dgm:pt>
    <dgm:pt modelId="{2D140D28-3C68-4004-B978-311B333EEAF2}" type="pres">
      <dgm:prSet presAssocID="{821FE63E-5F86-41DE-A80D-3D8B3116A9F8}" presName="parentNode" presStyleLbl="node1" presStyleIdx="0" presStyleCnt="3">
        <dgm:presLayoutVars>
          <dgm:chMax val="0"/>
          <dgm:bulletEnabled val="1"/>
        </dgm:presLayoutVars>
      </dgm:prSet>
      <dgm:spPr/>
    </dgm:pt>
    <dgm:pt modelId="{67F797DF-3C9D-470A-B8D5-CEC1759D5461}" type="pres">
      <dgm:prSet presAssocID="{821FE63E-5F86-41DE-A80D-3D8B3116A9F8}" presName="childNode" presStyleLbl="node1" presStyleIdx="0" presStyleCnt="3">
        <dgm:presLayoutVars>
          <dgm:bulletEnabled val="1"/>
        </dgm:presLayoutVars>
      </dgm:prSet>
      <dgm:spPr/>
    </dgm:pt>
    <dgm:pt modelId="{94DA3B7D-D554-423F-B8C0-09A50B76F9F6}" type="pres">
      <dgm:prSet presAssocID="{52A578E8-BF2A-4A81-ADF1-9A871978C47E}" presName="hSp" presStyleCnt="0"/>
      <dgm:spPr/>
    </dgm:pt>
    <dgm:pt modelId="{E29A2717-FEE8-467A-B66B-81BA16A609F0}" type="pres">
      <dgm:prSet presAssocID="{52A578E8-BF2A-4A81-ADF1-9A871978C47E}" presName="vProcSp" presStyleCnt="0"/>
      <dgm:spPr/>
    </dgm:pt>
    <dgm:pt modelId="{D0312F76-E41E-466D-85E0-A5FCC55D3EC0}" type="pres">
      <dgm:prSet presAssocID="{52A578E8-BF2A-4A81-ADF1-9A871978C47E}" presName="vSp1" presStyleCnt="0"/>
      <dgm:spPr/>
    </dgm:pt>
    <dgm:pt modelId="{C152EB39-515F-4685-BDBA-A73C5767B0B3}" type="pres">
      <dgm:prSet presAssocID="{52A578E8-BF2A-4A81-ADF1-9A871978C47E}" presName="simulatedConn" presStyleLbl="solidFgAcc1" presStyleIdx="0" presStyleCnt="2"/>
      <dgm:spPr/>
    </dgm:pt>
    <dgm:pt modelId="{C140FE7D-62C8-4B45-B2AB-2714891B3157}" type="pres">
      <dgm:prSet presAssocID="{52A578E8-BF2A-4A81-ADF1-9A871978C47E}" presName="vSp2" presStyleCnt="0"/>
      <dgm:spPr/>
    </dgm:pt>
    <dgm:pt modelId="{19F718D5-6948-4FEB-A730-2FAE40BCC158}" type="pres">
      <dgm:prSet presAssocID="{52A578E8-BF2A-4A81-ADF1-9A871978C47E}" presName="sibTrans" presStyleCnt="0"/>
      <dgm:spPr/>
    </dgm:pt>
    <dgm:pt modelId="{208CE662-6A6A-498B-BDB4-75ED002511DA}" type="pres">
      <dgm:prSet presAssocID="{054326B0-1D2D-44A5-9F9E-26054C5450DF}" presName="compositeNode" presStyleCnt="0">
        <dgm:presLayoutVars>
          <dgm:bulletEnabled val="1"/>
        </dgm:presLayoutVars>
      </dgm:prSet>
      <dgm:spPr/>
    </dgm:pt>
    <dgm:pt modelId="{ACE73E4F-D5E4-4233-9609-6C771EC729E4}" type="pres">
      <dgm:prSet presAssocID="{054326B0-1D2D-44A5-9F9E-26054C5450DF}" presName="bgRect" presStyleLbl="node1" presStyleIdx="1" presStyleCnt="3" custLinFactNeighborX="0"/>
      <dgm:spPr/>
    </dgm:pt>
    <dgm:pt modelId="{93392B21-64E3-4B5B-B371-35EF9D565EC0}" type="pres">
      <dgm:prSet presAssocID="{054326B0-1D2D-44A5-9F9E-26054C5450DF}" presName="parentNode" presStyleLbl="node1" presStyleIdx="1" presStyleCnt="3">
        <dgm:presLayoutVars>
          <dgm:chMax val="0"/>
          <dgm:bulletEnabled val="1"/>
        </dgm:presLayoutVars>
      </dgm:prSet>
      <dgm:spPr/>
    </dgm:pt>
    <dgm:pt modelId="{41467CB2-E5F3-46FB-9198-96E2244E8CB1}" type="pres">
      <dgm:prSet presAssocID="{054326B0-1D2D-44A5-9F9E-26054C5450DF}" presName="childNode" presStyleLbl="node1" presStyleIdx="1" presStyleCnt="3">
        <dgm:presLayoutVars>
          <dgm:bulletEnabled val="1"/>
        </dgm:presLayoutVars>
      </dgm:prSet>
      <dgm:spPr/>
    </dgm:pt>
    <dgm:pt modelId="{CAFE1A99-5CF4-4307-8240-370540D932CF}" type="pres">
      <dgm:prSet presAssocID="{3833CA15-CEF1-483C-9C9A-5E846C30C41D}" presName="hSp" presStyleCnt="0"/>
      <dgm:spPr/>
    </dgm:pt>
    <dgm:pt modelId="{4156A4FA-B43F-4003-958F-3B735750B0C8}" type="pres">
      <dgm:prSet presAssocID="{3833CA15-CEF1-483C-9C9A-5E846C30C41D}" presName="vProcSp" presStyleCnt="0"/>
      <dgm:spPr/>
    </dgm:pt>
    <dgm:pt modelId="{E57BF4B4-666B-4016-B664-F5527AE63119}" type="pres">
      <dgm:prSet presAssocID="{3833CA15-CEF1-483C-9C9A-5E846C30C41D}" presName="vSp1" presStyleCnt="0"/>
      <dgm:spPr/>
    </dgm:pt>
    <dgm:pt modelId="{DD0A9859-7DBA-426B-A0D8-563B69488159}" type="pres">
      <dgm:prSet presAssocID="{3833CA15-CEF1-483C-9C9A-5E846C30C41D}" presName="simulatedConn" presStyleLbl="solidFgAcc1" presStyleIdx="1" presStyleCnt="2"/>
      <dgm:spPr/>
    </dgm:pt>
    <dgm:pt modelId="{8988861F-2F13-408B-8407-0FD0AAAA95CD}" type="pres">
      <dgm:prSet presAssocID="{3833CA15-CEF1-483C-9C9A-5E846C30C41D}" presName="vSp2" presStyleCnt="0"/>
      <dgm:spPr/>
    </dgm:pt>
    <dgm:pt modelId="{89559727-08CA-4533-9AC6-186102D7833C}" type="pres">
      <dgm:prSet presAssocID="{3833CA15-CEF1-483C-9C9A-5E846C30C41D}" presName="sibTrans" presStyleCnt="0"/>
      <dgm:spPr/>
    </dgm:pt>
    <dgm:pt modelId="{E28524F8-6A97-415D-8DF4-530B389F2D1F}" type="pres">
      <dgm:prSet presAssocID="{366F5629-1896-4559-9961-8B9A63B6B3FF}" presName="compositeNode" presStyleCnt="0">
        <dgm:presLayoutVars>
          <dgm:bulletEnabled val="1"/>
        </dgm:presLayoutVars>
      </dgm:prSet>
      <dgm:spPr/>
    </dgm:pt>
    <dgm:pt modelId="{F39301BC-ED12-4610-99DF-1F52DAE76626}" type="pres">
      <dgm:prSet presAssocID="{366F5629-1896-4559-9961-8B9A63B6B3FF}" presName="bgRect" presStyleLbl="node1" presStyleIdx="2" presStyleCnt="3"/>
      <dgm:spPr/>
    </dgm:pt>
    <dgm:pt modelId="{62702D5C-36F1-444B-9BBA-501E843EF8EF}" type="pres">
      <dgm:prSet presAssocID="{366F5629-1896-4559-9961-8B9A63B6B3FF}" presName="parentNode" presStyleLbl="node1" presStyleIdx="2" presStyleCnt="3">
        <dgm:presLayoutVars>
          <dgm:chMax val="0"/>
          <dgm:bulletEnabled val="1"/>
        </dgm:presLayoutVars>
      </dgm:prSet>
      <dgm:spPr/>
    </dgm:pt>
    <dgm:pt modelId="{7FC4C760-A21E-47E8-A997-F708ECB29975}" type="pres">
      <dgm:prSet presAssocID="{366F5629-1896-4559-9961-8B9A63B6B3FF}" presName="childNode" presStyleLbl="node1" presStyleIdx="2" presStyleCnt="3">
        <dgm:presLayoutVars>
          <dgm:bulletEnabled val="1"/>
        </dgm:presLayoutVars>
      </dgm:prSet>
      <dgm:spPr/>
    </dgm:pt>
  </dgm:ptLst>
  <dgm:cxnLst>
    <dgm:cxn modelId="{CC54AA00-C6E5-461C-A35D-CAA67860E4B1}" srcId="{0C69E04D-CC5C-4D3E-AE56-2D87EF1CC2F8}" destId="{E077D607-D649-4393-9F21-E02168878200}" srcOrd="0" destOrd="0" parTransId="{9825E73E-2502-443B-92E4-1E80123E87FC}" sibTransId="{0E2018AB-D890-4324-8C22-FE8AAC8CC9E1}"/>
    <dgm:cxn modelId="{1DAB7006-938D-48C0-B270-F4083BCE32A0}" srcId="{6ED8FA59-A360-4650-A445-487F41818D6B}" destId="{C00EF7E2-E890-42D1-AA86-49482C11E2C6}" srcOrd="0" destOrd="0" parTransId="{49941D1C-2FA4-46BC-BD36-87367A52BE25}" sibTransId="{20566275-ADD3-4176-B9B6-3815840E1E3F}"/>
    <dgm:cxn modelId="{F5E61C0E-E8CD-47FC-A30D-374E48D1ECFA}" type="presOf" srcId="{D1F33044-2FDC-457F-8126-11C6E2EE9CFD}" destId="{41467CB2-E5F3-46FB-9198-96E2244E8CB1}" srcOrd="0" destOrd="7" presId="urn:microsoft.com/office/officeart/2005/8/layout/hProcess7"/>
    <dgm:cxn modelId="{DE2A6A11-9B90-45F9-A926-5E7BD157B931}" type="presOf" srcId="{054326B0-1D2D-44A5-9F9E-26054C5450DF}" destId="{93392B21-64E3-4B5B-B371-35EF9D565EC0}" srcOrd="1" destOrd="0" presId="urn:microsoft.com/office/officeart/2005/8/layout/hProcess7"/>
    <dgm:cxn modelId="{FB36251C-694D-4366-8D9D-0E3C7721F0A7}" type="presOf" srcId="{C00EF7E2-E890-42D1-AA86-49482C11E2C6}" destId="{41467CB2-E5F3-46FB-9198-96E2244E8CB1}" srcOrd="0" destOrd="5" presId="urn:microsoft.com/office/officeart/2005/8/layout/hProcess7"/>
    <dgm:cxn modelId="{524FEA1C-8FBB-46E6-A814-58B56A392278}" srcId="{562D13A6-A6AE-48EB-B55A-D0F568D70EBC}" destId="{821FE63E-5F86-41DE-A80D-3D8B3116A9F8}" srcOrd="0" destOrd="0" parTransId="{1191D7BA-2CAF-4F90-9483-8BB776F03F17}" sibTransId="{52A578E8-BF2A-4A81-ADF1-9A871978C47E}"/>
    <dgm:cxn modelId="{0EDD9A20-8BA3-4CBE-95FB-D921F0C12A39}" srcId="{054326B0-1D2D-44A5-9F9E-26054C5450DF}" destId="{E1AD45AA-72FC-4E59-B25B-528FCE91312C}" srcOrd="0" destOrd="0" parTransId="{1C184F39-2E64-41CC-9177-A7CE6B572101}" sibTransId="{253DA567-F157-430D-9AF6-A97E0A15C59B}"/>
    <dgm:cxn modelId="{BAE59522-64CD-4A47-BBAF-626ACB5C9F2D}" srcId="{646C0788-A227-4A2D-BD1A-14F5255BF1DF}" destId="{C87607CD-2333-43C6-A690-B5970566C867}" srcOrd="1" destOrd="0" parTransId="{74E5EEF2-25D9-4194-A1EA-C2C23CF8DD70}" sibTransId="{DF7C12EB-5560-4FB8-A97E-D08898EDD774}"/>
    <dgm:cxn modelId="{CEEF342D-88BB-4B51-A692-D42DA9A8F914}" type="presOf" srcId="{C87607CD-2333-43C6-A690-B5970566C867}" destId="{41467CB2-E5F3-46FB-9198-96E2244E8CB1}" srcOrd="0" destOrd="13" presId="urn:microsoft.com/office/officeart/2005/8/layout/hProcess7"/>
    <dgm:cxn modelId="{A9406633-6230-493D-B248-2DF831EA04F1}" srcId="{054326B0-1D2D-44A5-9F9E-26054C5450DF}" destId="{9F4BFD63-88C2-4B93-9B52-E5C14CFFB7B4}" srcOrd="1" destOrd="0" parTransId="{9FAD1C85-68EA-4D45-A22F-DE484B846EE7}" sibTransId="{C4A1A6D0-3299-42BB-82C1-9F9AE7526234}"/>
    <dgm:cxn modelId="{BF6E8139-E651-4296-B6BC-BC4BD94517C3}" srcId="{562D13A6-A6AE-48EB-B55A-D0F568D70EBC}" destId="{366F5629-1896-4559-9961-8B9A63B6B3FF}" srcOrd="2" destOrd="0" parTransId="{4F934C04-8073-4AA7-8455-FCA7B40F6526}" sibTransId="{429A2E20-C2F4-49E0-A72E-FA80BAF4BE32}"/>
    <dgm:cxn modelId="{68053A3C-8B83-495D-BA13-457B79AA177A}" type="presOf" srcId="{6ED8FA59-A360-4650-A445-487F41818D6B}" destId="{41467CB2-E5F3-46FB-9198-96E2244E8CB1}" srcOrd="0" destOrd="4" presId="urn:microsoft.com/office/officeart/2005/8/layout/hProcess7"/>
    <dgm:cxn modelId="{0BB0A15C-72A2-46D3-9CAD-7964273E754F}" srcId="{6ED8FA59-A360-4650-A445-487F41818D6B}" destId="{7EAA9440-BEC4-4EC8-84D0-69C64944B5E5}" srcOrd="1" destOrd="0" parTransId="{EF51B102-196F-4E2C-A7A8-CE1A402F2977}" sibTransId="{0AAF5681-08FB-4AAA-930F-0AE2F267025B}"/>
    <dgm:cxn modelId="{3C5E5760-92CE-4E0A-A81A-24EB1F301354}" srcId="{562D13A6-A6AE-48EB-B55A-D0F568D70EBC}" destId="{054326B0-1D2D-44A5-9F9E-26054C5450DF}" srcOrd="1" destOrd="0" parTransId="{167DA392-294E-4779-B5BE-0B8770A3E645}" sibTransId="{3833CA15-CEF1-483C-9C9A-5E846C30C41D}"/>
    <dgm:cxn modelId="{CA3CF163-504D-4E18-9DFF-406D27198180}" srcId="{366F5629-1896-4559-9961-8B9A63B6B3FF}" destId="{5D6D565C-DFCB-4D53-87AD-8741A67EAD0A}" srcOrd="1" destOrd="0" parTransId="{6FC12324-F093-429B-9CFF-CBF05653C347}" sibTransId="{6EAB236F-CEB1-4B84-A593-795206BCE217}"/>
    <dgm:cxn modelId="{9023D464-AE16-4CAF-98E8-36B21AA443F7}" type="presOf" srcId="{E1AD45AA-72FC-4E59-B25B-528FCE91312C}" destId="{41467CB2-E5F3-46FB-9198-96E2244E8CB1}" srcOrd="0" destOrd="0" presId="urn:microsoft.com/office/officeart/2005/8/layout/hProcess7"/>
    <dgm:cxn modelId="{24050D67-CD28-49DC-BEB3-1D3E5E760EE4}" type="presOf" srcId="{C48C7240-E0D0-4057-81E6-5D7E1EBE08FB}" destId="{7FC4C760-A21E-47E8-A997-F708ECB29975}" srcOrd="0" destOrd="0" presId="urn:microsoft.com/office/officeart/2005/8/layout/hProcess7"/>
    <dgm:cxn modelId="{3603D247-E5C1-4535-A19F-EE5FD8718DBC}" type="presOf" srcId="{20D97405-7B11-4DD4-B046-AB616A44F028}" destId="{41467CB2-E5F3-46FB-9198-96E2244E8CB1}" srcOrd="0" destOrd="12" presId="urn:microsoft.com/office/officeart/2005/8/layout/hProcess7"/>
    <dgm:cxn modelId="{F02B0368-FFFF-457F-BB4C-87D5E2BFC80A}" srcId="{6ED8FA59-A360-4650-A445-487F41818D6B}" destId="{D1F33044-2FDC-457F-8126-11C6E2EE9CFD}" srcOrd="2" destOrd="0" parTransId="{25A22932-6C0A-42ED-BA89-F3C7866A5602}" sibTransId="{A30A7D6E-6DA5-4988-8A82-C20A2BDB19B3}"/>
    <dgm:cxn modelId="{F7DF1568-7BAB-4E7B-B381-E0D6927D14AF}" srcId="{9F4BFD63-88C2-4B93-9B52-E5C14CFFB7B4}" destId="{921B2B16-8978-4C4A-B550-D48135130DAA}" srcOrd="1" destOrd="0" parTransId="{A1B3F5DE-81D4-489D-8173-7D6571A4114B}" sibTransId="{9BC8401C-3D15-4251-ADB5-EF92E0003748}"/>
    <dgm:cxn modelId="{432BB74A-D918-4A08-89EB-3E32E2873D22}" srcId="{0C69E04D-CC5C-4D3E-AE56-2D87EF1CC2F8}" destId="{33607056-4354-4417-A039-7BB4AE608C2E}" srcOrd="2" destOrd="0" parTransId="{5D6D3A0E-B770-416E-9055-82E7C3B52D49}" sibTransId="{188F62A6-5301-40F5-9BF0-2AF823592552}"/>
    <dgm:cxn modelId="{B893874B-B338-4B4A-B25E-C109B75E7535}" srcId="{6ED8FA59-A360-4650-A445-487F41818D6B}" destId="{1302777F-A342-4F1D-AABC-6DD025B5F4B3}" srcOrd="3" destOrd="0" parTransId="{CF3B9C7D-05D3-47C5-AF46-5D8D8B803C7E}" sibTransId="{44789902-920A-4076-90FF-0B844287F412}"/>
    <dgm:cxn modelId="{80BBEC74-D0F4-4370-9C84-02D1EE91DFB6}" type="presOf" srcId="{0C69E04D-CC5C-4D3E-AE56-2D87EF1CC2F8}" destId="{67F797DF-3C9D-470A-B8D5-CEC1759D5461}" srcOrd="0" destOrd="1" presId="urn:microsoft.com/office/officeart/2005/8/layout/hProcess7"/>
    <dgm:cxn modelId="{E385C976-0F74-46D2-AD3E-C4344DB4ACA7}" type="presOf" srcId="{821FE63E-5F86-41DE-A80D-3D8B3116A9F8}" destId="{2D140D28-3C68-4004-B978-311B333EEAF2}" srcOrd="1" destOrd="0" presId="urn:microsoft.com/office/officeart/2005/8/layout/hProcess7"/>
    <dgm:cxn modelId="{B255AF57-A541-4BC7-A76C-50985EE5D420}" srcId="{821FE63E-5F86-41DE-A80D-3D8B3116A9F8}" destId="{0C69E04D-CC5C-4D3E-AE56-2D87EF1CC2F8}" srcOrd="1" destOrd="0" parTransId="{EA7B0B0F-8931-4893-B5FE-EF31D9DEBF2C}" sibTransId="{E3701CBF-B1E4-42BA-A23A-8529A394B4D1}"/>
    <dgm:cxn modelId="{D2409578-F8B9-40D9-BEBA-F6B7A13E306B}" srcId="{9F4BFD63-88C2-4B93-9B52-E5C14CFFB7B4}" destId="{CE95AC20-7393-435F-AC39-828C47E9A4E4}" srcOrd="0" destOrd="0" parTransId="{6B903DD4-D3DF-4A86-8AF2-D5FF9E48B586}" sibTransId="{2F534566-6B80-4F2E-8FA0-0F5240554793}"/>
    <dgm:cxn modelId="{1C936B79-AD6D-4186-9B8B-D2871915E9E6}" srcId="{646C0788-A227-4A2D-BD1A-14F5255BF1DF}" destId="{EF6ABD56-C902-4CED-A050-76F6B53CBAF9}" srcOrd="2" destOrd="0" parTransId="{8733F337-1C91-4309-84C2-0C5419A63F2F}" sibTransId="{AE528BE3-B8C9-40A6-9FEE-F9AE74295C3A}"/>
    <dgm:cxn modelId="{0F37CB59-7679-4F4B-8D30-2CF064271F33}" type="presOf" srcId="{1302777F-A342-4F1D-AABC-6DD025B5F4B3}" destId="{41467CB2-E5F3-46FB-9198-96E2244E8CB1}" srcOrd="0" destOrd="8" presId="urn:microsoft.com/office/officeart/2005/8/layout/hProcess7"/>
    <dgm:cxn modelId="{0C3BDD7B-261B-4057-9D3B-5F5FE01259A3}" type="presOf" srcId="{9F4BFD63-88C2-4B93-9B52-E5C14CFFB7B4}" destId="{41467CB2-E5F3-46FB-9198-96E2244E8CB1}" srcOrd="0" destOrd="1" presId="urn:microsoft.com/office/officeart/2005/8/layout/hProcess7"/>
    <dgm:cxn modelId="{AC4B9D7D-433C-4A6E-8F5C-F9FE4993B439}" srcId="{821FE63E-5F86-41DE-A80D-3D8B3116A9F8}" destId="{FFEFE91D-0577-459B-8061-06ECBB24CD1E}" srcOrd="2" destOrd="0" parTransId="{B30B44EA-F4ED-4CE5-8F7E-71C960A1EC1C}" sibTransId="{3DF0D06C-2DDE-469E-B527-AD7573EA74D3}"/>
    <dgm:cxn modelId="{BCAAEE81-04C9-49BE-9553-D532CC71D754}" srcId="{821FE63E-5F86-41DE-A80D-3D8B3116A9F8}" destId="{B94CB193-506E-4170-99D1-010FF1C3E690}" srcOrd="0" destOrd="0" parTransId="{FF853E54-8AA8-4934-B773-D9C0FC3B60D4}" sibTransId="{61DAF4BE-1373-4A14-9635-C3ED089B36EB}"/>
    <dgm:cxn modelId="{B7BE3985-39A4-4D5C-AF2E-8503119F14C0}" type="presOf" srcId="{9FAB51BC-ADAD-4A86-9507-C8D3291AA737}" destId="{41467CB2-E5F3-46FB-9198-96E2244E8CB1}" srcOrd="0" destOrd="10" presId="urn:microsoft.com/office/officeart/2005/8/layout/hProcess7"/>
    <dgm:cxn modelId="{D0299D88-36D1-4207-B103-3AC0D97CE028}" type="presOf" srcId="{646C0788-A227-4A2D-BD1A-14F5255BF1DF}" destId="{41467CB2-E5F3-46FB-9198-96E2244E8CB1}" srcOrd="0" destOrd="11" presId="urn:microsoft.com/office/officeart/2005/8/layout/hProcess7"/>
    <dgm:cxn modelId="{F359CF8F-79BF-4624-944E-2942E5A145F1}" type="presOf" srcId="{562D13A6-A6AE-48EB-B55A-D0F568D70EBC}" destId="{12C0D9B6-6C88-44A0-960E-B16A9099A812}" srcOrd="0" destOrd="0" presId="urn:microsoft.com/office/officeart/2005/8/layout/hProcess7"/>
    <dgm:cxn modelId="{B4CAF291-1E75-4782-ABCE-E2FC37CC4141}" type="presOf" srcId="{366F5629-1896-4559-9961-8B9A63B6B3FF}" destId="{F39301BC-ED12-4610-99DF-1F52DAE76626}" srcOrd="0" destOrd="0" presId="urn:microsoft.com/office/officeart/2005/8/layout/hProcess7"/>
    <dgm:cxn modelId="{00035992-470D-4493-9118-C5193ED9445C}" srcId="{646C0788-A227-4A2D-BD1A-14F5255BF1DF}" destId="{20D97405-7B11-4DD4-B046-AB616A44F028}" srcOrd="0" destOrd="0" parTransId="{261354CA-3D4B-415B-A3E6-EB7668AA06D6}" sibTransId="{A55E0FC3-A105-45A4-818F-1A99EA25FFF8}"/>
    <dgm:cxn modelId="{B5512C93-D6D1-4D1A-9B4F-8C7E4A943730}" type="presOf" srcId="{05B3EE46-0F2E-4104-83A2-DA308C6C5403}" destId="{41467CB2-E5F3-46FB-9198-96E2244E8CB1}" srcOrd="0" destOrd="15" presId="urn:microsoft.com/office/officeart/2005/8/layout/hProcess7"/>
    <dgm:cxn modelId="{D41EDC98-726D-4B50-95AC-05957A7E4F1B}" type="presOf" srcId="{EF6ABD56-C902-4CED-A050-76F6B53CBAF9}" destId="{41467CB2-E5F3-46FB-9198-96E2244E8CB1}" srcOrd="0" destOrd="14" presId="urn:microsoft.com/office/officeart/2005/8/layout/hProcess7"/>
    <dgm:cxn modelId="{B27ADE9C-0DDE-46AE-86E3-B3DB82BDD64C}" srcId="{646C0788-A227-4A2D-BD1A-14F5255BF1DF}" destId="{05B3EE46-0F2E-4104-83A2-DA308C6C5403}" srcOrd="3" destOrd="0" parTransId="{DFF6A8B4-D78B-4EDF-BDEA-DF99A133DEC6}" sibTransId="{A0205C64-32C5-4D9F-B924-EF847E10C73C}"/>
    <dgm:cxn modelId="{595E469F-CD3C-403F-8F71-080A8410AB08}" srcId="{821FE63E-5F86-41DE-A80D-3D8B3116A9F8}" destId="{F9818A97-EABF-4BED-AF28-781F613CF5AD}" srcOrd="3" destOrd="0" parTransId="{A2B67F4F-9A70-45AE-B18E-D9B7CB4284F2}" sibTransId="{3E0B0694-B6F2-455C-9C4C-A8B609FB05A3}"/>
    <dgm:cxn modelId="{88CD99A6-AA33-4ED3-B630-429CD1271390}" type="presOf" srcId="{33607056-4354-4417-A039-7BB4AE608C2E}" destId="{67F797DF-3C9D-470A-B8D5-CEC1759D5461}" srcOrd="0" destOrd="4" presId="urn:microsoft.com/office/officeart/2005/8/layout/hProcess7"/>
    <dgm:cxn modelId="{A8931DAC-9E9D-4129-9E97-D14827CF09CE}" type="presOf" srcId="{7F15A414-F1B0-4222-AE0A-F058FE2B02A6}" destId="{67F797DF-3C9D-470A-B8D5-CEC1759D5461}" srcOrd="0" destOrd="3" presId="urn:microsoft.com/office/officeart/2005/8/layout/hProcess7"/>
    <dgm:cxn modelId="{A7CF4AB1-5669-4A76-9513-1EE982F96A64}" type="presOf" srcId="{E077D607-D649-4393-9F21-E02168878200}" destId="{67F797DF-3C9D-470A-B8D5-CEC1759D5461}" srcOrd="0" destOrd="2" presId="urn:microsoft.com/office/officeart/2005/8/layout/hProcess7"/>
    <dgm:cxn modelId="{3AA5EEB2-4796-48D6-8F7D-77D568AAF9FC}" type="presOf" srcId="{5D6D565C-DFCB-4D53-87AD-8741A67EAD0A}" destId="{7FC4C760-A21E-47E8-A997-F708ECB29975}" srcOrd="0" destOrd="1" presId="urn:microsoft.com/office/officeart/2005/8/layout/hProcess7"/>
    <dgm:cxn modelId="{EE8BC3B5-B533-4462-8290-4F5349660781}" srcId="{054326B0-1D2D-44A5-9F9E-26054C5450DF}" destId="{646C0788-A227-4A2D-BD1A-14F5255BF1DF}" srcOrd="3" destOrd="0" parTransId="{58BFDB52-7F12-4C14-85F9-DE203B24B409}" sibTransId="{B70888DD-5457-4FAD-8DD2-274285513D04}"/>
    <dgm:cxn modelId="{A3403AC8-F3E0-473B-A395-C18F08A78821}" srcId="{6ED8FA59-A360-4650-A445-487F41818D6B}" destId="{9FAB51BC-ADAD-4A86-9507-C8D3291AA737}" srcOrd="5" destOrd="0" parTransId="{FADA6BE1-745C-472C-ABE7-263ACBB871A2}" sibTransId="{554EDBF5-AC17-4B2E-AB12-61358BFC7118}"/>
    <dgm:cxn modelId="{D93806C9-8F12-44B2-BBB5-0B32AC67FCBC}" srcId="{0C69E04D-CC5C-4D3E-AE56-2D87EF1CC2F8}" destId="{7F15A414-F1B0-4222-AE0A-F058FE2B02A6}" srcOrd="1" destOrd="0" parTransId="{CA772DD5-E250-4962-B6A8-65DD7365BD30}" sibTransId="{FC0B1B67-60CE-4DC0-AC41-028DD49CFE0C}"/>
    <dgm:cxn modelId="{E7EE67CB-AFF0-4165-986B-AF7B3378AEDA}" type="presOf" srcId="{7EAA9440-BEC4-4EC8-84D0-69C64944B5E5}" destId="{41467CB2-E5F3-46FB-9198-96E2244E8CB1}" srcOrd="0" destOrd="6" presId="urn:microsoft.com/office/officeart/2005/8/layout/hProcess7"/>
    <dgm:cxn modelId="{C52F56CD-7797-4E22-AF5A-0050CEF17F36}" type="presOf" srcId="{B94CB193-506E-4170-99D1-010FF1C3E690}" destId="{67F797DF-3C9D-470A-B8D5-CEC1759D5461}" srcOrd="0" destOrd="0" presId="urn:microsoft.com/office/officeart/2005/8/layout/hProcess7"/>
    <dgm:cxn modelId="{EDBF92CD-ACC6-4F05-A482-A471E5C0359F}" type="presOf" srcId="{FFEFE91D-0577-459B-8061-06ECBB24CD1E}" destId="{67F797DF-3C9D-470A-B8D5-CEC1759D5461}" srcOrd="0" destOrd="5" presId="urn:microsoft.com/office/officeart/2005/8/layout/hProcess7"/>
    <dgm:cxn modelId="{01FB0ED0-A996-45F2-9D67-F6429DE8FDF6}" srcId="{366F5629-1896-4559-9961-8B9A63B6B3FF}" destId="{C48C7240-E0D0-4057-81E6-5D7E1EBE08FB}" srcOrd="0" destOrd="0" parTransId="{38F89097-3701-4475-B6BF-D10A8B3A6FF7}" sibTransId="{B7B48C6A-93C6-4127-9BBF-0398E21F2A69}"/>
    <dgm:cxn modelId="{29EC30D2-EA62-46DA-A92E-0940A955AB00}" type="presOf" srcId="{F9818A97-EABF-4BED-AF28-781F613CF5AD}" destId="{67F797DF-3C9D-470A-B8D5-CEC1759D5461}" srcOrd="0" destOrd="6" presId="urn:microsoft.com/office/officeart/2005/8/layout/hProcess7"/>
    <dgm:cxn modelId="{D731A3D5-5CCE-4E20-B10A-25900622165B}" srcId="{6ED8FA59-A360-4650-A445-487F41818D6B}" destId="{71DD48B5-4D6C-49C8-82AE-27FF03C03CEC}" srcOrd="4" destOrd="0" parTransId="{67BBB7AC-8F20-4E36-9705-49CFB8CDC46F}" sibTransId="{2DA820B7-1078-45E1-9803-0A0FAAA494B4}"/>
    <dgm:cxn modelId="{B396CCD7-E16E-4E4A-9778-F9D07233C3E2}" type="presOf" srcId="{366F5629-1896-4559-9961-8B9A63B6B3FF}" destId="{62702D5C-36F1-444B-9BBA-501E843EF8EF}" srcOrd="1" destOrd="0" presId="urn:microsoft.com/office/officeart/2005/8/layout/hProcess7"/>
    <dgm:cxn modelId="{41A90CE5-C1CE-4413-8911-9019669DA480}" type="presOf" srcId="{054326B0-1D2D-44A5-9F9E-26054C5450DF}" destId="{ACE73E4F-D5E4-4233-9609-6C771EC729E4}" srcOrd="0" destOrd="0" presId="urn:microsoft.com/office/officeart/2005/8/layout/hProcess7"/>
    <dgm:cxn modelId="{7A920DE5-5E3D-498E-88EF-898207A35018}" srcId="{054326B0-1D2D-44A5-9F9E-26054C5450DF}" destId="{6ED8FA59-A360-4650-A445-487F41818D6B}" srcOrd="2" destOrd="0" parTransId="{82A40926-FE8A-4A66-8135-D9705E93DD59}" sibTransId="{DE327B22-504F-4F6A-9C9D-D3780B58CF6F}"/>
    <dgm:cxn modelId="{EE01C5E9-4941-442B-A322-069E1538928C}" type="presOf" srcId="{CE95AC20-7393-435F-AC39-828C47E9A4E4}" destId="{41467CB2-E5F3-46FB-9198-96E2244E8CB1}" srcOrd="0" destOrd="2" presId="urn:microsoft.com/office/officeart/2005/8/layout/hProcess7"/>
    <dgm:cxn modelId="{6E67B2ED-6D60-450F-93B6-A27793692FF0}" type="presOf" srcId="{71DD48B5-4D6C-49C8-82AE-27FF03C03CEC}" destId="{41467CB2-E5F3-46FB-9198-96E2244E8CB1}" srcOrd="0" destOrd="9" presId="urn:microsoft.com/office/officeart/2005/8/layout/hProcess7"/>
    <dgm:cxn modelId="{987C6DEF-75D1-41B5-B61A-A81F1876BA4D}" type="presOf" srcId="{921B2B16-8978-4C4A-B550-D48135130DAA}" destId="{41467CB2-E5F3-46FB-9198-96E2244E8CB1}" srcOrd="0" destOrd="3" presId="urn:microsoft.com/office/officeart/2005/8/layout/hProcess7"/>
    <dgm:cxn modelId="{C9758DF2-7166-4090-BB3E-083E8D772D41}" type="presOf" srcId="{821FE63E-5F86-41DE-A80D-3D8B3116A9F8}" destId="{B94F47D2-0870-42AA-A7F9-71EC8324CF31}" srcOrd="0" destOrd="0" presId="urn:microsoft.com/office/officeart/2005/8/layout/hProcess7"/>
    <dgm:cxn modelId="{F121603C-9EC1-4027-8153-69C9D5BBD0B2}" type="presParOf" srcId="{12C0D9B6-6C88-44A0-960E-B16A9099A812}" destId="{6E321EC9-860E-48EB-84F7-28D91C22402D}" srcOrd="0" destOrd="0" presId="urn:microsoft.com/office/officeart/2005/8/layout/hProcess7"/>
    <dgm:cxn modelId="{541D45CB-9CA2-42AB-8107-B0CFC0513AFD}" type="presParOf" srcId="{6E321EC9-860E-48EB-84F7-28D91C22402D}" destId="{B94F47D2-0870-42AA-A7F9-71EC8324CF31}" srcOrd="0" destOrd="0" presId="urn:microsoft.com/office/officeart/2005/8/layout/hProcess7"/>
    <dgm:cxn modelId="{6A985E3C-D7EA-4620-B0BA-36EAB48669DC}" type="presParOf" srcId="{6E321EC9-860E-48EB-84F7-28D91C22402D}" destId="{2D140D28-3C68-4004-B978-311B333EEAF2}" srcOrd="1" destOrd="0" presId="urn:microsoft.com/office/officeart/2005/8/layout/hProcess7"/>
    <dgm:cxn modelId="{DAFE00E9-9177-422C-ABFF-D931E69F377C}" type="presParOf" srcId="{6E321EC9-860E-48EB-84F7-28D91C22402D}" destId="{67F797DF-3C9D-470A-B8D5-CEC1759D5461}" srcOrd="2" destOrd="0" presId="urn:microsoft.com/office/officeart/2005/8/layout/hProcess7"/>
    <dgm:cxn modelId="{76FD795B-1D9D-40F0-A655-AB0ADF8CEE8F}" type="presParOf" srcId="{12C0D9B6-6C88-44A0-960E-B16A9099A812}" destId="{94DA3B7D-D554-423F-B8C0-09A50B76F9F6}" srcOrd="1" destOrd="0" presId="urn:microsoft.com/office/officeart/2005/8/layout/hProcess7"/>
    <dgm:cxn modelId="{BE797D06-827B-41E2-89DC-D20D2FA33C9E}" type="presParOf" srcId="{12C0D9B6-6C88-44A0-960E-B16A9099A812}" destId="{E29A2717-FEE8-467A-B66B-81BA16A609F0}" srcOrd="2" destOrd="0" presId="urn:microsoft.com/office/officeart/2005/8/layout/hProcess7"/>
    <dgm:cxn modelId="{DA1417D0-745A-4FFB-9D6E-8EE8C3FC4B60}" type="presParOf" srcId="{E29A2717-FEE8-467A-B66B-81BA16A609F0}" destId="{D0312F76-E41E-466D-85E0-A5FCC55D3EC0}" srcOrd="0" destOrd="0" presId="urn:microsoft.com/office/officeart/2005/8/layout/hProcess7"/>
    <dgm:cxn modelId="{3B243FFE-848B-4CFF-9CC1-99324FDA3A46}" type="presParOf" srcId="{E29A2717-FEE8-467A-B66B-81BA16A609F0}" destId="{C152EB39-515F-4685-BDBA-A73C5767B0B3}" srcOrd="1" destOrd="0" presId="urn:microsoft.com/office/officeart/2005/8/layout/hProcess7"/>
    <dgm:cxn modelId="{A37D4039-0E34-4A09-A609-8281D82D1B37}" type="presParOf" srcId="{E29A2717-FEE8-467A-B66B-81BA16A609F0}" destId="{C140FE7D-62C8-4B45-B2AB-2714891B3157}" srcOrd="2" destOrd="0" presId="urn:microsoft.com/office/officeart/2005/8/layout/hProcess7"/>
    <dgm:cxn modelId="{07695BF8-2EA0-408E-80BA-DBB263EBD1C3}" type="presParOf" srcId="{12C0D9B6-6C88-44A0-960E-B16A9099A812}" destId="{19F718D5-6948-4FEB-A730-2FAE40BCC158}" srcOrd="3" destOrd="0" presId="urn:microsoft.com/office/officeart/2005/8/layout/hProcess7"/>
    <dgm:cxn modelId="{DBC31FED-AED7-4CEE-87B1-242118D6D38C}" type="presParOf" srcId="{12C0D9B6-6C88-44A0-960E-B16A9099A812}" destId="{208CE662-6A6A-498B-BDB4-75ED002511DA}" srcOrd="4" destOrd="0" presId="urn:microsoft.com/office/officeart/2005/8/layout/hProcess7"/>
    <dgm:cxn modelId="{69C81FAF-C131-466F-911D-0E1B41C9FCF7}" type="presParOf" srcId="{208CE662-6A6A-498B-BDB4-75ED002511DA}" destId="{ACE73E4F-D5E4-4233-9609-6C771EC729E4}" srcOrd="0" destOrd="0" presId="urn:microsoft.com/office/officeart/2005/8/layout/hProcess7"/>
    <dgm:cxn modelId="{6CCEFAC3-4C9D-4848-A9B8-3EA24C7D324B}" type="presParOf" srcId="{208CE662-6A6A-498B-BDB4-75ED002511DA}" destId="{93392B21-64E3-4B5B-B371-35EF9D565EC0}" srcOrd="1" destOrd="0" presId="urn:microsoft.com/office/officeart/2005/8/layout/hProcess7"/>
    <dgm:cxn modelId="{7F5B7C3A-0E9B-4BAB-9128-0A8C59411B3A}" type="presParOf" srcId="{208CE662-6A6A-498B-BDB4-75ED002511DA}" destId="{41467CB2-E5F3-46FB-9198-96E2244E8CB1}" srcOrd="2" destOrd="0" presId="urn:microsoft.com/office/officeart/2005/8/layout/hProcess7"/>
    <dgm:cxn modelId="{D579013D-F3D4-487A-B294-C901C042023F}" type="presParOf" srcId="{12C0D9B6-6C88-44A0-960E-B16A9099A812}" destId="{CAFE1A99-5CF4-4307-8240-370540D932CF}" srcOrd="5" destOrd="0" presId="urn:microsoft.com/office/officeart/2005/8/layout/hProcess7"/>
    <dgm:cxn modelId="{57B247F3-A40A-4A10-A42A-676487F24C98}" type="presParOf" srcId="{12C0D9B6-6C88-44A0-960E-B16A9099A812}" destId="{4156A4FA-B43F-4003-958F-3B735750B0C8}" srcOrd="6" destOrd="0" presId="urn:microsoft.com/office/officeart/2005/8/layout/hProcess7"/>
    <dgm:cxn modelId="{7A3C30B4-C82A-4A07-BAC0-0FE151FC96AA}" type="presParOf" srcId="{4156A4FA-B43F-4003-958F-3B735750B0C8}" destId="{E57BF4B4-666B-4016-B664-F5527AE63119}" srcOrd="0" destOrd="0" presId="urn:microsoft.com/office/officeart/2005/8/layout/hProcess7"/>
    <dgm:cxn modelId="{84A6AB29-15C3-4608-A4A2-DF9C064486BD}" type="presParOf" srcId="{4156A4FA-B43F-4003-958F-3B735750B0C8}" destId="{DD0A9859-7DBA-426B-A0D8-563B69488159}" srcOrd="1" destOrd="0" presId="urn:microsoft.com/office/officeart/2005/8/layout/hProcess7"/>
    <dgm:cxn modelId="{D2C401F6-147A-49C1-B5D9-41B927B91F01}" type="presParOf" srcId="{4156A4FA-B43F-4003-958F-3B735750B0C8}" destId="{8988861F-2F13-408B-8407-0FD0AAAA95CD}" srcOrd="2" destOrd="0" presId="urn:microsoft.com/office/officeart/2005/8/layout/hProcess7"/>
    <dgm:cxn modelId="{61B5345B-C212-4F88-8497-285EE8D9517D}" type="presParOf" srcId="{12C0D9B6-6C88-44A0-960E-B16A9099A812}" destId="{89559727-08CA-4533-9AC6-186102D7833C}" srcOrd="7" destOrd="0" presId="urn:microsoft.com/office/officeart/2005/8/layout/hProcess7"/>
    <dgm:cxn modelId="{9CB63334-05F4-45AA-8EC8-E6BD407BD514}" type="presParOf" srcId="{12C0D9B6-6C88-44A0-960E-B16A9099A812}" destId="{E28524F8-6A97-415D-8DF4-530B389F2D1F}" srcOrd="8" destOrd="0" presId="urn:microsoft.com/office/officeart/2005/8/layout/hProcess7"/>
    <dgm:cxn modelId="{16BAA799-6047-4088-B31F-C4A77C9307C5}" type="presParOf" srcId="{E28524F8-6A97-415D-8DF4-530B389F2D1F}" destId="{F39301BC-ED12-4610-99DF-1F52DAE76626}" srcOrd="0" destOrd="0" presId="urn:microsoft.com/office/officeart/2005/8/layout/hProcess7"/>
    <dgm:cxn modelId="{D6A57528-253D-4452-90B3-7826D81C8453}" type="presParOf" srcId="{E28524F8-6A97-415D-8DF4-530B389F2D1F}" destId="{62702D5C-36F1-444B-9BBA-501E843EF8EF}" srcOrd="1" destOrd="0" presId="urn:microsoft.com/office/officeart/2005/8/layout/hProcess7"/>
    <dgm:cxn modelId="{079BA142-702E-4BA7-89FC-CA0625F974D0}" type="presParOf" srcId="{E28524F8-6A97-415D-8DF4-530B389F2D1F}" destId="{7FC4C760-A21E-47E8-A997-F708ECB29975}"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998C41-34D0-4CE3-9A1E-14C5ACADBFB0}" type="doc">
      <dgm:prSet loTypeId="urn:microsoft.com/office/officeart/2005/8/layout/cycle4" loCatId="matrix" qsTypeId="urn:microsoft.com/office/officeart/2005/8/quickstyle/simple1" qsCatId="simple" csTypeId="urn:microsoft.com/office/officeart/2005/8/colors/colorful2" csCatId="colorful" phldr="1"/>
      <dgm:spPr/>
      <dgm:t>
        <a:bodyPr/>
        <a:lstStyle/>
        <a:p>
          <a:endParaRPr lang="en-US"/>
        </a:p>
      </dgm:t>
    </dgm:pt>
    <dgm:pt modelId="{50EE041F-334E-4986-BF28-9ED7243A32B9}">
      <dgm:prSet phldrT="[Text]"/>
      <dgm:spPr/>
      <dgm:t>
        <a:bodyPr/>
        <a:lstStyle/>
        <a:p>
          <a:pPr algn="r"/>
          <a:r>
            <a:rPr lang="en-US" dirty="0"/>
            <a:t>Individual factor: Better task performance</a:t>
          </a:r>
        </a:p>
      </dgm:t>
    </dgm:pt>
    <dgm:pt modelId="{B25CA4E5-36D1-41B0-BE23-14F8ADF649B3}" type="parTrans" cxnId="{59270CAA-3322-4736-B4CA-4F27CF779CBB}">
      <dgm:prSet/>
      <dgm:spPr/>
      <dgm:t>
        <a:bodyPr/>
        <a:lstStyle/>
        <a:p>
          <a:endParaRPr lang="en-US"/>
        </a:p>
      </dgm:t>
    </dgm:pt>
    <dgm:pt modelId="{835FBFA5-ECA1-4E56-ADCE-A51D06AD12AB}" type="sibTrans" cxnId="{59270CAA-3322-4736-B4CA-4F27CF779CBB}">
      <dgm:prSet/>
      <dgm:spPr/>
      <dgm:t>
        <a:bodyPr/>
        <a:lstStyle/>
        <a:p>
          <a:endParaRPr lang="en-US"/>
        </a:p>
      </dgm:t>
    </dgm:pt>
    <dgm:pt modelId="{FD1315C2-ADB6-4FAB-9CAB-A744DADC725B}">
      <dgm:prSet phldrT="[Text]"/>
      <dgm:spPr/>
      <dgm:t>
        <a:bodyPr/>
        <a:lstStyle/>
        <a:p>
          <a:pPr algn="l"/>
          <a:r>
            <a:rPr lang="en-US" dirty="0"/>
            <a:t>Functional factor: More work engagement</a:t>
          </a:r>
        </a:p>
      </dgm:t>
    </dgm:pt>
    <dgm:pt modelId="{107ABCAF-1BA1-4C97-8CB9-EA4F44D94091}" type="parTrans" cxnId="{35CB0A81-F81F-4725-A6E6-034212386974}">
      <dgm:prSet/>
      <dgm:spPr/>
      <dgm:t>
        <a:bodyPr/>
        <a:lstStyle/>
        <a:p>
          <a:endParaRPr lang="en-US"/>
        </a:p>
      </dgm:t>
    </dgm:pt>
    <dgm:pt modelId="{097EB46D-2F82-4922-907A-FF518DB31856}" type="sibTrans" cxnId="{35CB0A81-F81F-4725-A6E6-034212386974}">
      <dgm:prSet/>
      <dgm:spPr/>
      <dgm:t>
        <a:bodyPr/>
        <a:lstStyle/>
        <a:p>
          <a:endParaRPr lang="en-US"/>
        </a:p>
      </dgm:t>
    </dgm:pt>
    <dgm:pt modelId="{7F045CC5-664A-4D3A-9BFC-BEAEEEBA63D1}">
      <dgm:prSet phldrT="[Text]"/>
      <dgm:spPr/>
      <dgm:t>
        <a:bodyPr/>
        <a:lstStyle/>
        <a:p>
          <a:pPr algn="l"/>
          <a:r>
            <a:rPr lang="en-US" dirty="0"/>
            <a:t>Interpersonal factors</a:t>
          </a:r>
        </a:p>
      </dgm:t>
    </dgm:pt>
    <dgm:pt modelId="{52C36104-C2E5-48B3-969A-FE71EF4A9D67}" type="parTrans" cxnId="{13E8374F-C979-4C43-8D78-EB9816AD9476}">
      <dgm:prSet/>
      <dgm:spPr/>
      <dgm:t>
        <a:bodyPr/>
        <a:lstStyle/>
        <a:p>
          <a:endParaRPr lang="en-US"/>
        </a:p>
      </dgm:t>
    </dgm:pt>
    <dgm:pt modelId="{B8F32F4F-EEC9-421E-82ED-F68BD55ECD0D}" type="sibTrans" cxnId="{13E8374F-C979-4C43-8D78-EB9816AD9476}">
      <dgm:prSet/>
      <dgm:spPr/>
      <dgm:t>
        <a:bodyPr/>
        <a:lstStyle/>
        <a:p>
          <a:endParaRPr lang="en-US"/>
        </a:p>
      </dgm:t>
    </dgm:pt>
    <dgm:pt modelId="{86BCAC42-9C3E-415F-827F-9C9CABCC4508}">
      <dgm:prSet phldrT="[Text]"/>
      <dgm:spPr/>
      <dgm:t>
        <a:bodyPr/>
        <a:lstStyle/>
        <a:p>
          <a:pPr marL="801688" indent="-171450"/>
          <a:r>
            <a:rPr lang="en-US" dirty="0"/>
            <a:t>More information sharing</a:t>
          </a:r>
        </a:p>
      </dgm:t>
    </dgm:pt>
    <dgm:pt modelId="{6FC05161-4327-4906-AFAD-2591BB578467}" type="parTrans" cxnId="{99AFC71D-05F2-467A-B9BD-DFFDE46638EB}">
      <dgm:prSet/>
      <dgm:spPr/>
      <dgm:t>
        <a:bodyPr/>
        <a:lstStyle/>
        <a:p>
          <a:endParaRPr lang="en-US"/>
        </a:p>
      </dgm:t>
    </dgm:pt>
    <dgm:pt modelId="{688063C4-E272-488D-8378-B5E919AC68FF}" type="sibTrans" cxnId="{99AFC71D-05F2-467A-B9BD-DFFDE46638EB}">
      <dgm:prSet/>
      <dgm:spPr/>
      <dgm:t>
        <a:bodyPr/>
        <a:lstStyle/>
        <a:p>
          <a:endParaRPr lang="en-US"/>
        </a:p>
      </dgm:t>
    </dgm:pt>
    <dgm:pt modelId="{C4B423C9-10D0-4001-A8F6-98FCC0CFB93D}">
      <dgm:prSet phldrT="[Text]"/>
      <dgm:spPr/>
      <dgm:t>
        <a:bodyPr/>
        <a:lstStyle/>
        <a:p>
          <a:pPr algn="r"/>
          <a:r>
            <a:rPr lang="en-US" dirty="0"/>
            <a:t>Organizational factors</a:t>
          </a:r>
        </a:p>
      </dgm:t>
    </dgm:pt>
    <dgm:pt modelId="{7371EB20-6C42-4BB4-B636-69C99F918A4A}" type="parTrans" cxnId="{C06A3FF6-1318-437B-9D4C-F07EE7708931}">
      <dgm:prSet/>
      <dgm:spPr/>
      <dgm:t>
        <a:bodyPr/>
        <a:lstStyle/>
        <a:p>
          <a:endParaRPr lang="en-US"/>
        </a:p>
      </dgm:t>
    </dgm:pt>
    <dgm:pt modelId="{392B847F-F0C6-4013-A88F-4FFCBD22F6CA}" type="sibTrans" cxnId="{C06A3FF6-1318-437B-9D4C-F07EE7708931}">
      <dgm:prSet/>
      <dgm:spPr/>
      <dgm:t>
        <a:bodyPr/>
        <a:lstStyle/>
        <a:p>
          <a:endParaRPr lang="en-US"/>
        </a:p>
      </dgm:t>
    </dgm:pt>
    <dgm:pt modelId="{AFF6768D-333F-4530-A72B-479E9D8A4ABF}">
      <dgm:prSet phldrT="[Text]"/>
      <dgm:spPr>
        <a:ln>
          <a:solidFill>
            <a:schemeClr val="accent2"/>
          </a:solidFill>
        </a:ln>
      </dgm:spPr>
      <dgm:t>
        <a:bodyPr/>
        <a:lstStyle/>
        <a:p>
          <a:r>
            <a:rPr lang="en-US" dirty="0"/>
            <a:t>Increased commitment</a:t>
          </a:r>
        </a:p>
      </dgm:t>
    </dgm:pt>
    <dgm:pt modelId="{D0418E3C-2CE6-4195-B6DB-6EB9E224BE7E}" type="parTrans" cxnId="{C8713601-A440-4B2C-92B0-0931D636DEBC}">
      <dgm:prSet/>
      <dgm:spPr/>
      <dgm:t>
        <a:bodyPr/>
        <a:lstStyle/>
        <a:p>
          <a:endParaRPr lang="en-US"/>
        </a:p>
      </dgm:t>
    </dgm:pt>
    <dgm:pt modelId="{E5F62EFD-911D-4DBB-A3F6-E11AD0B198F0}" type="sibTrans" cxnId="{C8713601-A440-4B2C-92B0-0931D636DEBC}">
      <dgm:prSet/>
      <dgm:spPr/>
      <dgm:t>
        <a:bodyPr/>
        <a:lstStyle/>
        <a:p>
          <a:endParaRPr lang="en-US"/>
        </a:p>
      </dgm:t>
    </dgm:pt>
    <dgm:pt modelId="{3563720D-6241-4C26-9339-2CE3B825F425}">
      <dgm:prSet phldrT="[Text]"/>
      <dgm:spPr/>
      <dgm:t>
        <a:bodyPr/>
        <a:lstStyle/>
        <a:p>
          <a:pPr marL="801688" indent="-171450"/>
          <a:r>
            <a:rPr lang="en-US" dirty="0"/>
            <a:t>More citizenship behaviors</a:t>
          </a:r>
        </a:p>
      </dgm:t>
    </dgm:pt>
    <dgm:pt modelId="{A25C120B-B4F9-453E-9163-72452488A135}" type="parTrans" cxnId="{CBC2D79F-24C2-436D-B890-E1C4225A50B5}">
      <dgm:prSet/>
      <dgm:spPr/>
      <dgm:t>
        <a:bodyPr/>
        <a:lstStyle/>
        <a:p>
          <a:endParaRPr lang="en-US"/>
        </a:p>
      </dgm:t>
    </dgm:pt>
    <dgm:pt modelId="{26295BD4-9192-4AB5-BD21-131A3B1819A9}" type="sibTrans" cxnId="{CBC2D79F-24C2-436D-B890-E1C4225A50B5}">
      <dgm:prSet/>
      <dgm:spPr/>
      <dgm:t>
        <a:bodyPr/>
        <a:lstStyle/>
        <a:p>
          <a:endParaRPr lang="en-US"/>
        </a:p>
      </dgm:t>
    </dgm:pt>
    <dgm:pt modelId="{475CF770-BBBB-406D-8CBB-D89322A17ED4}">
      <dgm:prSet phldrT="[Text]"/>
      <dgm:spPr/>
      <dgm:t>
        <a:bodyPr/>
        <a:lstStyle/>
        <a:p>
          <a:pPr marL="801688" indent="-171450"/>
          <a:r>
            <a:rPr lang="en-US" dirty="0"/>
            <a:t>More creativity</a:t>
          </a:r>
        </a:p>
      </dgm:t>
    </dgm:pt>
    <dgm:pt modelId="{866DA1FC-C39E-40C3-9AF4-A2E908DB16EC}" type="parTrans" cxnId="{4F213E4B-2C56-419B-97F4-B52596D0C1B9}">
      <dgm:prSet/>
      <dgm:spPr/>
      <dgm:t>
        <a:bodyPr/>
        <a:lstStyle/>
        <a:p>
          <a:endParaRPr lang="en-US"/>
        </a:p>
      </dgm:t>
    </dgm:pt>
    <dgm:pt modelId="{8D5F303D-B425-4BBD-B4DD-8335D2411EC4}" type="sibTrans" cxnId="{4F213E4B-2C56-419B-97F4-B52596D0C1B9}">
      <dgm:prSet/>
      <dgm:spPr/>
      <dgm:t>
        <a:bodyPr/>
        <a:lstStyle/>
        <a:p>
          <a:endParaRPr lang="en-US"/>
        </a:p>
      </dgm:t>
    </dgm:pt>
    <dgm:pt modelId="{78963CE8-ADEF-456C-B5CF-734499A3CEC9}">
      <dgm:prSet phldrT="[Text]"/>
      <dgm:spPr/>
      <dgm:t>
        <a:bodyPr/>
        <a:lstStyle/>
        <a:p>
          <a:pPr marL="801688" indent="-171450"/>
          <a:r>
            <a:rPr lang="en-US" dirty="0"/>
            <a:t>More learning behaviors</a:t>
          </a:r>
        </a:p>
      </dgm:t>
    </dgm:pt>
    <dgm:pt modelId="{C89E3AD3-C511-4287-98CC-FA59066DE199}" type="parTrans" cxnId="{06CD9495-0D19-425A-AC31-D80B870DEA39}">
      <dgm:prSet/>
      <dgm:spPr/>
      <dgm:t>
        <a:bodyPr/>
        <a:lstStyle/>
        <a:p>
          <a:endParaRPr lang="en-US"/>
        </a:p>
      </dgm:t>
    </dgm:pt>
    <dgm:pt modelId="{F89DA2B7-2966-4852-9E40-BD0A7C9F8158}" type="sibTrans" cxnId="{06CD9495-0D19-425A-AC31-D80B870DEA39}">
      <dgm:prSet/>
      <dgm:spPr/>
      <dgm:t>
        <a:bodyPr/>
        <a:lstStyle/>
        <a:p>
          <a:endParaRPr lang="en-US"/>
        </a:p>
      </dgm:t>
    </dgm:pt>
    <dgm:pt modelId="{215B0175-295F-485B-89BA-198A58D7508C}">
      <dgm:prSet phldrT="[Text]"/>
      <dgm:spPr>
        <a:ln>
          <a:solidFill>
            <a:schemeClr val="accent2"/>
          </a:solidFill>
        </a:ln>
      </dgm:spPr>
      <dgm:t>
        <a:bodyPr/>
        <a:lstStyle/>
        <a:p>
          <a:r>
            <a:rPr lang="en-US" dirty="0"/>
            <a:t>Overall satisfaction</a:t>
          </a:r>
        </a:p>
      </dgm:t>
    </dgm:pt>
    <dgm:pt modelId="{E4010B47-8C66-4EBE-A7A5-1F7A294CD1A6}" type="parTrans" cxnId="{65A75339-3E6B-4755-BE1C-059CC8B0C049}">
      <dgm:prSet/>
      <dgm:spPr/>
      <dgm:t>
        <a:bodyPr/>
        <a:lstStyle/>
        <a:p>
          <a:endParaRPr lang="en-US"/>
        </a:p>
      </dgm:t>
    </dgm:pt>
    <dgm:pt modelId="{AB71F718-DD25-48B0-9386-AD102332F4ED}" type="sibTrans" cxnId="{65A75339-3E6B-4755-BE1C-059CC8B0C049}">
      <dgm:prSet/>
      <dgm:spPr/>
      <dgm:t>
        <a:bodyPr/>
        <a:lstStyle/>
        <a:p>
          <a:endParaRPr lang="en-US"/>
        </a:p>
      </dgm:t>
    </dgm:pt>
    <dgm:pt modelId="{BA0E8775-E916-48D1-834A-4850468269D6}" type="pres">
      <dgm:prSet presAssocID="{04998C41-34D0-4CE3-9A1E-14C5ACADBFB0}" presName="cycleMatrixDiagram" presStyleCnt="0">
        <dgm:presLayoutVars>
          <dgm:chMax val="1"/>
          <dgm:dir/>
          <dgm:animLvl val="lvl"/>
          <dgm:resizeHandles val="exact"/>
        </dgm:presLayoutVars>
      </dgm:prSet>
      <dgm:spPr/>
    </dgm:pt>
    <dgm:pt modelId="{1C170202-FE14-47BE-81EF-622894DB080F}" type="pres">
      <dgm:prSet presAssocID="{04998C41-34D0-4CE3-9A1E-14C5ACADBFB0}" presName="children" presStyleCnt="0"/>
      <dgm:spPr/>
    </dgm:pt>
    <dgm:pt modelId="{6D3364EC-A54B-4678-8A97-2F6064BA7E91}" type="pres">
      <dgm:prSet presAssocID="{04998C41-34D0-4CE3-9A1E-14C5ACADBFB0}" presName="child3group" presStyleCnt="0"/>
      <dgm:spPr/>
    </dgm:pt>
    <dgm:pt modelId="{D8EB9B14-273E-413B-8F38-AE6B53639FA6}" type="pres">
      <dgm:prSet presAssocID="{04998C41-34D0-4CE3-9A1E-14C5ACADBFB0}" presName="child3" presStyleLbl="bgAcc1" presStyleIdx="0" presStyleCnt="2" custScaleX="187310" custLinFactNeighborX="28217" custLinFactNeighborY="-27314"/>
      <dgm:spPr/>
    </dgm:pt>
    <dgm:pt modelId="{E1075AAE-CFCF-4DB1-95F3-D90614A1ABC5}" type="pres">
      <dgm:prSet presAssocID="{04998C41-34D0-4CE3-9A1E-14C5ACADBFB0}" presName="child3Text" presStyleLbl="bgAcc1" presStyleIdx="0" presStyleCnt="2">
        <dgm:presLayoutVars>
          <dgm:bulletEnabled val="1"/>
        </dgm:presLayoutVars>
      </dgm:prSet>
      <dgm:spPr/>
    </dgm:pt>
    <dgm:pt modelId="{4EA9A365-EFAA-488C-841D-5589D1EC2163}" type="pres">
      <dgm:prSet presAssocID="{04998C41-34D0-4CE3-9A1E-14C5ACADBFB0}" presName="child4group" presStyleCnt="0"/>
      <dgm:spPr/>
    </dgm:pt>
    <dgm:pt modelId="{C74326BC-F78E-463A-BEF4-22CF99801A78}" type="pres">
      <dgm:prSet presAssocID="{04998C41-34D0-4CE3-9A1E-14C5ACADBFB0}" presName="child4" presStyleLbl="bgAcc1" presStyleIdx="1" presStyleCnt="2" custScaleX="157225" custLinFactNeighborX="-4623" custLinFactNeighborY="-29411"/>
      <dgm:spPr/>
    </dgm:pt>
    <dgm:pt modelId="{BE671337-ACFB-4571-B624-A8B6F2A1842D}" type="pres">
      <dgm:prSet presAssocID="{04998C41-34D0-4CE3-9A1E-14C5ACADBFB0}" presName="child4Text" presStyleLbl="bgAcc1" presStyleIdx="1" presStyleCnt="2">
        <dgm:presLayoutVars>
          <dgm:bulletEnabled val="1"/>
        </dgm:presLayoutVars>
      </dgm:prSet>
      <dgm:spPr/>
    </dgm:pt>
    <dgm:pt modelId="{E3FBB2D9-7A0C-4937-8387-46C57DBB224D}" type="pres">
      <dgm:prSet presAssocID="{04998C41-34D0-4CE3-9A1E-14C5ACADBFB0}" presName="childPlaceholder" presStyleCnt="0"/>
      <dgm:spPr/>
    </dgm:pt>
    <dgm:pt modelId="{DE839A4F-ED8F-4F5C-9B60-60A79DE33E81}" type="pres">
      <dgm:prSet presAssocID="{04998C41-34D0-4CE3-9A1E-14C5ACADBFB0}" presName="circle" presStyleCnt="0"/>
      <dgm:spPr/>
    </dgm:pt>
    <dgm:pt modelId="{605227BF-BB35-4B99-A067-633CD0FD3A71}" type="pres">
      <dgm:prSet presAssocID="{04998C41-34D0-4CE3-9A1E-14C5ACADBFB0}" presName="quadrant1" presStyleLbl="node1" presStyleIdx="0" presStyleCnt="4">
        <dgm:presLayoutVars>
          <dgm:chMax val="1"/>
          <dgm:bulletEnabled val="1"/>
        </dgm:presLayoutVars>
      </dgm:prSet>
      <dgm:spPr/>
    </dgm:pt>
    <dgm:pt modelId="{F9DE254A-7A8E-406E-8837-21048E979193}" type="pres">
      <dgm:prSet presAssocID="{04998C41-34D0-4CE3-9A1E-14C5ACADBFB0}" presName="quadrant2" presStyleLbl="node1" presStyleIdx="1" presStyleCnt="4">
        <dgm:presLayoutVars>
          <dgm:chMax val="1"/>
          <dgm:bulletEnabled val="1"/>
        </dgm:presLayoutVars>
      </dgm:prSet>
      <dgm:spPr/>
    </dgm:pt>
    <dgm:pt modelId="{57DCBA8E-A8AD-4D93-8FF9-C0DC4182628D}" type="pres">
      <dgm:prSet presAssocID="{04998C41-34D0-4CE3-9A1E-14C5ACADBFB0}" presName="quadrant3" presStyleLbl="node1" presStyleIdx="2" presStyleCnt="4">
        <dgm:presLayoutVars>
          <dgm:chMax val="1"/>
          <dgm:bulletEnabled val="1"/>
        </dgm:presLayoutVars>
      </dgm:prSet>
      <dgm:spPr/>
    </dgm:pt>
    <dgm:pt modelId="{ED2A905B-5512-4389-83CF-6A5DE9CB3A78}" type="pres">
      <dgm:prSet presAssocID="{04998C41-34D0-4CE3-9A1E-14C5ACADBFB0}" presName="quadrant4" presStyleLbl="node1" presStyleIdx="3" presStyleCnt="4">
        <dgm:presLayoutVars>
          <dgm:chMax val="1"/>
          <dgm:bulletEnabled val="1"/>
        </dgm:presLayoutVars>
      </dgm:prSet>
      <dgm:spPr/>
    </dgm:pt>
    <dgm:pt modelId="{FBDD8E95-D3E7-4110-81B7-882F05061D19}" type="pres">
      <dgm:prSet presAssocID="{04998C41-34D0-4CE3-9A1E-14C5ACADBFB0}" presName="quadrantPlaceholder" presStyleCnt="0"/>
      <dgm:spPr/>
    </dgm:pt>
    <dgm:pt modelId="{98AC4091-EE36-4E5E-8C3D-963CE535471E}" type="pres">
      <dgm:prSet presAssocID="{04998C41-34D0-4CE3-9A1E-14C5ACADBFB0}" presName="center1" presStyleLbl="fgShp" presStyleIdx="0" presStyleCnt="2"/>
      <dgm:spPr>
        <a:noFill/>
        <a:ln>
          <a:noFill/>
        </a:ln>
      </dgm:spPr>
    </dgm:pt>
    <dgm:pt modelId="{E1F2D4E5-BCE2-45BD-BC04-32276E899464}" type="pres">
      <dgm:prSet presAssocID="{04998C41-34D0-4CE3-9A1E-14C5ACADBFB0}" presName="center2" presStyleLbl="fgShp" presStyleIdx="1" presStyleCnt="2"/>
      <dgm:spPr>
        <a:noFill/>
        <a:ln>
          <a:noFill/>
        </a:ln>
      </dgm:spPr>
    </dgm:pt>
  </dgm:ptLst>
  <dgm:cxnLst>
    <dgm:cxn modelId="{C8713601-A440-4B2C-92B0-0931D636DEBC}" srcId="{C4B423C9-10D0-4001-A8F6-98FCC0CFB93D}" destId="{AFF6768D-333F-4530-A72B-479E9D8A4ABF}" srcOrd="0" destOrd="0" parTransId="{D0418E3C-2CE6-4195-B6DB-6EB9E224BE7E}" sibTransId="{E5F62EFD-911D-4DBB-A3F6-E11AD0B198F0}"/>
    <dgm:cxn modelId="{6560BC07-F5B1-4E92-BE69-530627A391E5}" type="presOf" srcId="{FD1315C2-ADB6-4FAB-9CAB-A744DADC725B}" destId="{F9DE254A-7A8E-406E-8837-21048E979193}" srcOrd="0" destOrd="0" presId="urn:microsoft.com/office/officeart/2005/8/layout/cycle4"/>
    <dgm:cxn modelId="{E4E6A00F-035F-42C4-9D81-9901491BC5CC}" type="presOf" srcId="{475CF770-BBBB-406D-8CBB-D89322A17ED4}" destId="{E1075AAE-CFCF-4DB1-95F3-D90614A1ABC5}" srcOrd="1" destOrd="2" presId="urn:microsoft.com/office/officeart/2005/8/layout/cycle4"/>
    <dgm:cxn modelId="{99AFC71D-05F2-467A-B9BD-DFFDE46638EB}" srcId="{7F045CC5-664A-4D3A-9BFC-BEAEEEBA63D1}" destId="{86BCAC42-9C3E-415F-827F-9C9CABCC4508}" srcOrd="0" destOrd="0" parTransId="{6FC05161-4327-4906-AFAD-2591BB578467}" sibTransId="{688063C4-E272-488D-8378-B5E919AC68FF}"/>
    <dgm:cxn modelId="{154AF323-E8C2-478E-84AC-FE7F5C9B00A0}" type="presOf" srcId="{78963CE8-ADEF-456C-B5CF-734499A3CEC9}" destId="{D8EB9B14-273E-413B-8F38-AE6B53639FA6}" srcOrd="0" destOrd="3" presId="urn:microsoft.com/office/officeart/2005/8/layout/cycle4"/>
    <dgm:cxn modelId="{D5CAE226-5AB8-4C9E-B126-80F27B037A8B}" type="presOf" srcId="{215B0175-295F-485B-89BA-198A58D7508C}" destId="{C74326BC-F78E-463A-BEF4-22CF99801A78}" srcOrd="0" destOrd="1" presId="urn:microsoft.com/office/officeart/2005/8/layout/cycle4"/>
    <dgm:cxn modelId="{1FBE5F2B-9ED5-4EF8-9604-535FD93D9186}" type="presOf" srcId="{AFF6768D-333F-4530-A72B-479E9D8A4ABF}" destId="{BE671337-ACFB-4571-B624-A8B6F2A1842D}" srcOrd="1" destOrd="0" presId="urn:microsoft.com/office/officeart/2005/8/layout/cycle4"/>
    <dgm:cxn modelId="{BF717837-80FA-4E57-85DA-CF57C298572B}" type="presOf" srcId="{475CF770-BBBB-406D-8CBB-D89322A17ED4}" destId="{D8EB9B14-273E-413B-8F38-AE6B53639FA6}" srcOrd="0" destOrd="2" presId="urn:microsoft.com/office/officeart/2005/8/layout/cycle4"/>
    <dgm:cxn modelId="{65A75339-3E6B-4755-BE1C-059CC8B0C049}" srcId="{C4B423C9-10D0-4001-A8F6-98FCC0CFB93D}" destId="{215B0175-295F-485B-89BA-198A58D7508C}" srcOrd="1" destOrd="0" parTransId="{E4010B47-8C66-4EBE-A7A5-1F7A294CD1A6}" sibTransId="{AB71F718-DD25-48B0-9386-AD102332F4ED}"/>
    <dgm:cxn modelId="{09AC243B-C561-4E65-A8A4-DEEDA7AF31E4}" type="presOf" srcId="{50EE041F-334E-4986-BF28-9ED7243A32B9}" destId="{605227BF-BB35-4B99-A067-633CD0FD3A71}" srcOrd="0" destOrd="0" presId="urn:microsoft.com/office/officeart/2005/8/layout/cycle4"/>
    <dgm:cxn modelId="{9C05AF42-2763-4AFD-8089-95368D9190DC}" type="presOf" srcId="{86BCAC42-9C3E-415F-827F-9C9CABCC4508}" destId="{D8EB9B14-273E-413B-8F38-AE6B53639FA6}" srcOrd="0" destOrd="0" presId="urn:microsoft.com/office/officeart/2005/8/layout/cycle4"/>
    <dgm:cxn modelId="{0EB56568-ABA0-471C-945F-800CDDC22037}" type="presOf" srcId="{3563720D-6241-4C26-9339-2CE3B825F425}" destId="{E1075AAE-CFCF-4DB1-95F3-D90614A1ABC5}" srcOrd="1" destOrd="1" presId="urn:microsoft.com/office/officeart/2005/8/layout/cycle4"/>
    <dgm:cxn modelId="{9F06834A-6AB5-4D90-AC3E-36D15EF9863D}" type="presOf" srcId="{7F045CC5-664A-4D3A-9BFC-BEAEEEBA63D1}" destId="{57DCBA8E-A8AD-4D93-8FF9-C0DC4182628D}" srcOrd="0" destOrd="0" presId="urn:microsoft.com/office/officeart/2005/8/layout/cycle4"/>
    <dgm:cxn modelId="{4F213E4B-2C56-419B-97F4-B52596D0C1B9}" srcId="{7F045CC5-664A-4D3A-9BFC-BEAEEEBA63D1}" destId="{475CF770-BBBB-406D-8CBB-D89322A17ED4}" srcOrd="2" destOrd="0" parTransId="{866DA1FC-C39E-40C3-9AF4-A2E908DB16EC}" sibTransId="{8D5F303D-B425-4BBD-B4DD-8335D2411EC4}"/>
    <dgm:cxn modelId="{604C1B4E-C566-4D10-8C4F-4843F4373092}" type="presOf" srcId="{C4B423C9-10D0-4001-A8F6-98FCC0CFB93D}" destId="{ED2A905B-5512-4389-83CF-6A5DE9CB3A78}" srcOrd="0" destOrd="0" presId="urn:microsoft.com/office/officeart/2005/8/layout/cycle4"/>
    <dgm:cxn modelId="{13E8374F-C979-4C43-8D78-EB9816AD9476}" srcId="{04998C41-34D0-4CE3-9A1E-14C5ACADBFB0}" destId="{7F045CC5-664A-4D3A-9BFC-BEAEEEBA63D1}" srcOrd="2" destOrd="0" parTransId="{52C36104-C2E5-48B3-969A-FE71EF4A9D67}" sibTransId="{B8F32F4F-EEC9-421E-82ED-F68BD55ECD0D}"/>
    <dgm:cxn modelId="{77306E52-9FB2-488A-949F-BDBE9F048EEF}" type="presOf" srcId="{04998C41-34D0-4CE3-9A1E-14C5ACADBFB0}" destId="{BA0E8775-E916-48D1-834A-4850468269D6}" srcOrd="0" destOrd="0" presId="urn:microsoft.com/office/officeart/2005/8/layout/cycle4"/>
    <dgm:cxn modelId="{A94F9758-54F2-4E90-A0EC-7FC120C7862F}" type="presOf" srcId="{215B0175-295F-485B-89BA-198A58D7508C}" destId="{BE671337-ACFB-4571-B624-A8B6F2A1842D}" srcOrd="1" destOrd="1" presId="urn:microsoft.com/office/officeart/2005/8/layout/cycle4"/>
    <dgm:cxn modelId="{35CB0A81-F81F-4725-A6E6-034212386974}" srcId="{04998C41-34D0-4CE3-9A1E-14C5ACADBFB0}" destId="{FD1315C2-ADB6-4FAB-9CAB-A744DADC725B}" srcOrd="1" destOrd="0" parTransId="{107ABCAF-1BA1-4C97-8CB9-EA4F44D94091}" sibTransId="{097EB46D-2F82-4922-907A-FF518DB31856}"/>
    <dgm:cxn modelId="{1A5B6491-EC88-4562-92EA-8D93F033048F}" type="presOf" srcId="{86BCAC42-9C3E-415F-827F-9C9CABCC4508}" destId="{E1075AAE-CFCF-4DB1-95F3-D90614A1ABC5}" srcOrd="1" destOrd="0" presId="urn:microsoft.com/office/officeart/2005/8/layout/cycle4"/>
    <dgm:cxn modelId="{2B67D694-ECA3-4D5D-91F8-5AEC760EEA37}" type="presOf" srcId="{78963CE8-ADEF-456C-B5CF-734499A3CEC9}" destId="{E1075AAE-CFCF-4DB1-95F3-D90614A1ABC5}" srcOrd="1" destOrd="3" presId="urn:microsoft.com/office/officeart/2005/8/layout/cycle4"/>
    <dgm:cxn modelId="{06CD9495-0D19-425A-AC31-D80B870DEA39}" srcId="{7F045CC5-664A-4D3A-9BFC-BEAEEEBA63D1}" destId="{78963CE8-ADEF-456C-B5CF-734499A3CEC9}" srcOrd="3" destOrd="0" parTransId="{C89E3AD3-C511-4287-98CC-FA59066DE199}" sibTransId="{F89DA2B7-2966-4852-9E40-BD0A7C9F8158}"/>
    <dgm:cxn modelId="{CBC2D79F-24C2-436D-B890-E1C4225A50B5}" srcId="{7F045CC5-664A-4D3A-9BFC-BEAEEEBA63D1}" destId="{3563720D-6241-4C26-9339-2CE3B825F425}" srcOrd="1" destOrd="0" parTransId="{A25C120B-B4F9-453E-9163-72452488A135}" sibTransId="{26295BD4-9192-4AB5-BD21-131A3B1819A9}"/>
    <dgm:cxn modelId="{59270CAA-3322-4736-B4CA-4F27CF779CBB}" srcId="{04998C41-34D0-4CE3-9A1E-14C5ACADBFB0}" destId="{50EE041F-334E-4986-BF28-9ED7243A32B9}" srcOrd="0" destOrd="0" parTransId="{B25CA4E5-36D1-41B0-BE23-14F8ADF649B3}" sibTransId="{835FBFA5-ECA1-4E56-ADCE-A51D06AD12AB}"/>
    <dgm:cxn modelId="{2663BEAE-9675-4F04-BE3A-F563BD6467CF}" type="presOf" srcId="{3563720D-6241-4C26-9339-2CE3B825F425}" destId="{D8EB9B14-273E-413B-8F38-AE6B53639FA6}" srcOrd="0" destOrd="1" presId="urn:microsoft.com/office/officeart/2005/8/layout/cycle4"/>
    <dgm:cxn modelId="{8C6354D7-CCB6-4657-A425-C238DC30EEEA}" type="presOf" srcId="{AFF6768D-333F-4530-A72B-479E9D8A4ABF}" destId="{C74326BC-F78E-463A-BEF4-22CF99801A78}" srcOrd="0" destOrd="0" presId="urn:microsoft.com/office/officeart/2005/8/layout/cycle4"/>
    <dgm:cxn modelId="{C06A3FF6-1318-437B-9D4C-F07EE7708931}" srcId="{04998C41-34D0-4CE3-9A1E-14C5ACADBFB0}" destId="{C4B423C9-10D0-4001-A8F6-98FCC0CFB93D}" srcOrd="3" destOrd="0" parTransId="{7371EB20-6C42-4BB4-B636-69C99F918A4A}" sibTransId="{392B847F-F0C6-4013-A88F-4FFCBD22F6CA}"/>
    <dgm:cxn modelId="{323AE9BE-9388-4D15-A213-D5E793FB967D}" type="presParOf" srcId="{BA0E8775-E916-48D1-834A-4850468269D6}" destId="{1C170202-FE14-47BE-81EF-622894DB080F}" srcOrd="0" destOrd="0" presId="urn:microsoft.com/office/officeart/2005/8/layout/cycle4"/>
    <dgm:cxn modelId="{3CC90D0F-D6EB-4B52-AA19-6A0D719DD608}" type="presParOf" srcId="{1C170202-FE14-47BE-81EF-622894DB080F}" destId="{6D3364EC-A54B-4678-8A97-2F6064BA7E91}" srcOrd="0" destOrd="0" presId="urn:microsoft.com/office/officeart/2005/8/layout/cycle4"/>
    <dgm:cxn modelId="{8343F362-4B79-42D0-98D5-F3C3520E22D3}" type="presParOf" srcId="{6D3364EC-A54B-4678-8A97-2F6064BA7E91}" destId="{D8EB9B14-273E-413B-8F38-AE6B53639FA6}" srcOrd="0" destOrd="0" presId="urn:microsoft.com/office/officeart/2005/8/layout/cycle4"/>
    <dgm:cxn modelId="{7571EC93-2D7A-45BF-ABFD-3E2B68415A14}" type="presParOf" srcId="{6D3364EC-A54B-4678-8A97-2F6064BA7E91}" destId="{E1075AAE-CFCF-4DB1-95F3-D90614A1ABC5}" srcOrd="1" destOrd="0" presId="urn:microsoft.com/office/officeart/2005/8/layout/cycle4"/>
    <dgm:cxn modelId="{727C38A0-EC8E-4EB1-83E0-BFE678D70E14}" type="presParOf" srcId="{1C170202-FE14-47BE-81EF-622894DB080F}" destId="{4EA9A365-EFAA-488C-841D-5589D1EC2163}" srcOrd="1" destOrd="0" presId="urn:microsoft.com/office/officeart/2005/8/layout/cycle4"/>
    <dgm:cxn modelId="{D4F480A8-DBA3-438A-8198-D5F3806A51AC}" type="presParOf" srcId="{4EA9A365-EFAA-488C-841D-5589D1EC2163}" destId="{C74326BC-F78E-463A-BEF4-22CF99801A78}" srcOrd="0" destOrd="0" presId="urn:microsoft.com/office/officeart/2005/8/layout/cycle4"/>
    <dgm:cxn modelId="{2C2AC942-F8E4-4A6F-B6C7-7FADE47E86B9}" type="presParOf" srcId="{4EA9A365-EFAA-488C-841D-5589D1EC2163}" destId="{BE671337-ACFB-4571-B624-A8B6F2A1842D}" srcOrd="1" destOrd="0" presId="urn:microsoft.com/office/officeart/2005/8/layout/cycle4"/>
    <dgm:cxn modelId="{9587AB97-8D2F-4782-844A-DB2BA23BC922}" type="presParOf" srcId="{1C170202-FE14-47BE-81EF-622894DB080F}" destId="{E3FBB2D9-7A0C-4937-8387-46C57DBB224D}" srcOrd="2" destOrd="0" presId="urn:microsoft.com/office/officeart/2005/8/layout/cycle4"/>
    <dgm:cxn modelId="{83BA9C69-B936-4516-91CB-A72A717C8628}" type="presParOf" srcId="{BA0E8775-E916-48D1-834A-4850468269D6}" destId="{DE839A4F-ED8F-4F5C-9B60-60A79DE33E81}" srcOrd="1" destOrd="0" presId="urn:microsoft.com/office/officeart/2005/8/layout/cycle4"/>
    <dgm:cxn modelId="{416A12AE-91DA-45EB-94F9-A1B3D9F5F56B}" type="presParOf" srcId="{DE839A4F-ED8F-4F5C-9B60-60A79DE33E81}" destId="{605227BF-BB35-4B99-A067-633CD0FD3A71}" srcOrd="0" destOrd="0" presId="urn:microsoft.com/office/officeart/2005/8/layout/cycle4"/>
    <dgm:cxn modelId="{83936A3A-4834-4E44-9466-CA7ACB95FA4D}" type="presParOf" srcId="{DE839A4F-ED8F-4F5C-9B60-60A79DE33E81}" destId="{F9DE254A-7A8E-406E-8837-21048E979193}" srcOrd="1" destOrd="0" presId="urn:microsoft.com/office/officeart/2005/8/layout/cycle4"/>
    <dgm:cxn modelId="{AEAFF66F-DD80-4EA2-B741-F75A4129110D}" type="presParOf" srcId="{DE839A4F-ED8F-4F5C-9B60-60A79DE33E81}" destId="{57DCBA8E-A8AD-4D93-8FF9-C0DC4182628D}" srcOrd="2" destOrd="0" presId="urn:microsoft.com/office/officeart/2005/8/layout/cycle4"/>
    <dgm:cxn modelId="{2CAC5EA1-CC37-4C29-8DF4-09F1E101D8A3}" type="presParOf" srcId="{DE839A4F-ED8F-4F5C-9B60-60A79DE33E81}" destId="{ED2A905B-5512-4389-83CF-6A5DE9CB3A78}" srcOrd="3" destOrd="0" presId="urn:microsoft.com/office/officeart/2005/8/layout/cycle4"/>
    <dgm:cxn modelId="{8452660F-5639-44D7-BCE5-598E999DFBE0}" type="presParOf" srcId="{DE839A4F-ED8F-4F5C-9B60-60A79DE33E81}" destId="{FBDD8E95-D3E7-4110-81B7-882F05061D19}" srcOrd="4" destOrd="0" presId="urn:microsoft.com/office/officeart/2005/8/layout/cycle4"/>
    <dgm:cxn modelId="{3C7BF58D-CCD1-493F-A91A-672B2073A690}" type="presParOf" srcId="{BA0E8775-E916-48D1-834A-4850468269D6}" destId="{98AC4091-EE36-4E5E-8C3D-963CE535471E}" srcOrd="2" destOrd="0" presId="urn:microsoft.com/office/officeart/2005/8/layout/cycle4"/>
    <dgm:cxn modelId="{C03AF3BA-79B9-4D96-BF11-F06F62CFB26F}" type="presParOf" srcId="{BA0E8775-E916-48D1-834A-4850468269D6}" destId="{E1F2D4E5-BCE2-45BD-BC04-32276E89946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CAD001-D7BC-48F5-9085-B81DD842B137}" type="doc">
      <dgm:prSet loTypeId="urn:microsoft.com/office/officeart/2005/8/layout/cycle4" loCatId="matrix" qsTypeId="urn:microsoft.com/office/officeart/2005/8/quickstyle/simple1" qsCatId="simple" csTypeId="urn:microsoft.com/office/officeart/2005/8/colors/colorful2" csCatId="colorful" phldr="1"/>
      <dgm:spPr/>
      <dgm:t>
        <a:bodyPr/>
        <a:lstStyle/>
        <a:p>
          <a:endParaRPr lang="en-US"/>
        </a:p>
      </dgm:t>
    </dgm:pt>
    <dgm:pt modelId="{97E0F76D-08CF-45CF-8868-3E2E23A1EE75}">
      <dgm:prSet phldrT="[Text]" custT="1"/>
      <dgm:spPr/>
      <dgm:t>
        <a:bodyPr/>
        <a:lstStyle/>
        <a:p>
          <a:pPr algn="r"/>
          <a:r>
            <a:rPr lang="en-US" sz="1800" dirty="0"/>
            <a:t>Individual predictors</a:t>
          </a:r>
        </a:p>
      </dgm:t>
    </dgm:pt>
    <dgm:pt modelId="{0AF03672-D005-451D-BC4C-CE8B8F042DFF}" type="parTrans" cxnId="{441CD83B-7C29-4E19-9ED9-114782D77FF5}">
      <dgm:prSet/>
      <dgm:spPr/>
      <dgm:t>
        <a:bodyPr/>
        <a:lstStyle/>
        <a:p>
          <a:endParaRPr lang="en-US"/>
        </a:p>
      </dgm:t>
    </dgm:pt>
    <dgm:pt modelId="{EA9DCCB5-D4CD-461E-9B50-7E96702712B1}" type="sibTrans" cxnId="{441CD83B-7C29-4E19-9ED9-114782D77FF5}">
      <dgm:prSet/>
      <dgm:spPr/>
      <dgm:t>
        <a:bodyPr/>
        <a:lstStyle/>
        <a:p>
          <a:endParaRPr lang="en-US"/>
        </a:p>
      </dgm:t>
    </dgm:pt>
    <dgm:pt modelId="{4C34D078-7476-415D-9BA1-522FF741B0E0}">
      <dgm:prSet custT="1"/>
      <dgm:spPr/>
      <dgm:t>
        <a:bodyPr/>
        <a:lstStyle/>
        <a:p>
          <a:r>
            <a:rPr lang="en-US" sz="1700" dirty="0"/>
            <a:t>Specific “Big Five” personality traits:</a:t>
          </a:r>
        </a:p>
      </dgm:t>
    </dgm:pt>
    <dgm:pt modelId="{4BA71F6A-7F63-4E99-9DCB-E70584248F0A}" type="parTrans" cxnId="{4DF9E5CE-2F86-4FCB-9E4D-FB54D0173EE8}">
      <dgm:prSet/>
      <dgm:spPr/>
      <dgm:t>
        <a:bodyPr/>
        <a:lstStyle/>
        <a:p>
          <a:endParaRPr lang="en-US"/>
        </a:p>
      </dgm:t>
    </dgm:pt>
    <dgm:pt modelId="{001FDB98-6768-4F46-9B28-1A8B7AA6C048}" type="sibTrans" cxnId="{4DF9E5CE-2F86-4FCB-9E4D-FB54D0173EE8}">
      <dgm:prSet/>
      <dgm:spPr/>
      <dgm:t>
        <a:bodyPr/>
        <a:lstStyle/>
        <a:p>
          <a:endParaRPr lang="en-US"/>
        </a:p>
      </dgm:t>
    </dgm:pt>
    <dgm:pt modelId="{823F583E-A9EF-4E1C-9F1A-3F33D02B9834}">
      <dgm:prSet custT="1"/>
      <dgm:spPr/>
      <dgm:t>
        <a:bodyPr/>
        <a:lstStyle/>
        <a:p>
          <a:r>
            <a:rPr lang="en-US" sz="1700" dirty="0"/>
            <a:t>Emotional Stability</a:t>
          </a:r>
        </a:p>
      </dgm:t>
    </dgm:pt>
    <dgm:pt modelId="{B4361F4D-CE16-4117-86E8-91EAB8AE5379}" type="parTrans" cxnId="{49C538C7-F0D3-47C9-8695-8B00AA833AB4}">
      <dgm:prSet/>
      <dgm:spPr/>
      <dgm:t>
        <a:bodyPr/>
        <a:lstStyle/>
        <a:p>
          <a:endParaRPr lang="en-US"/>
        </a:p>
      </dgm:t>
    </dgm:pt>
    <dgm:pt modelId="{BF4989CC-6A85-476D-A7A0-9E7B5C4DC20E}" type="sibTrans" cxnId="{49C538C7-F0D3-47C9-8695-8B00AA833AB4}">
      <dgm:prSet/>
      <dgm:spPr/>
      <dgm:t>
        <a:bodyPr/>
        <a:lstStyle/>
        <a:p>
          <a:endParaRPr lang="en-US"/>
        </a:p>
      </dgm:t>
    </dgm:pt>
    <dgm:pt modelId="{F572F42E-C6DE-4563-88A8-23DA2560EA10}">
      <dgm:prSet custT="1"/>
      <dgm:spPr/>
      <dgm:t>
        <a:bodyPr/>
        <a:lstStyle/>
        <a:p>
          <a:r>
            <a:rPr lang="en-US" sz="1700" dirty="0"/>
            <a:t>Openness to Experience</a:t>
          </a:r>
        </a:p>
      </dgm:t>
    </dgm:pt>
    <dgm:pt modelId="{FE3A8ECB-9189-4D82-B7D1-9D4A5D77E645}" type="parTrans" cxnId="{3143C81B-0FC1-4116-A77D-7D6D5E953177}">
      <dgm:prSet/>
      <dgm:spPr/>
      <dgm:t>
        <a:bodyPr/>
        <a:lstStyle/>
        <a:p>
          <a:endParaRPr lang="en-US"/>
        </a:p>
      </dgm:t>
    </dgm:pt>
    <dgm:pt modelId="{102F0AA1-A26C-4ED5-8D3B-B85AFBD263AD}" type="sibTrans" cxnId="{3143C81B-0FC1-4116-A77D-7D6D5E953177}">
      <dgm:prSet/>
      <dgm:spPr/>
      <dgm:t>
        <a:bodyPr/>
        <a:lstStyle/>
        <a:p>
          <a:endParaRPr lang="en-US"/>
        </a:p>
      </dgm:t>
    </dgm:pt>
    <dgm:pt modelId="{7468C72D-CDB2-4FED-AB2B-83BB58CBCD59}">
      <dgm:prSet custT="1"/>
      <dgm:spPr/>
      <dgm:t>
        <a:bodyPr/>
        <a:lstStyle/>
        <a:p>
          <a:r>
            <a:rPr lang="en-US" sz="1700" dirty="0"/>
            <a:t>Learning orientation (“fail early and often”)</a:t>
          </a:r>
        </a:p>
      </dgm:t>
    </dgm:pt>
    <dgm:pt modelId="{275B21F8-553B-4FDF-AC3D-E24EB815BC90}" type="parTrans" cxnId="{208F8CF7-44CE-45E6-9CA1-212CB17D2978}">
      <dgm:prSet/>
      <dgm:spPr/>
      <dgm:t>
        <a:bodyPr/>
        <a:lstStyle/>
        <a:p>
          <a:endParaRPr lang="en-US"/>
        </a:p>
      </dgm:t>
    </dgm:pt>
    <dgm:pt modelId="{2C543969-00C1-450E-825E-AA1B1F670085}" type="sibTrans" cxnId="{208F8CF7-44CE-45E6-9CA1-212CB17D2978}">
      <dgm:prSet/>
      <dgm:spPr/>
      <dgm:t>
        <a:bodyPr/>
        <a:lstStyle/>
        <a:p>
          <a:endParaRPr lang="en-US"/>
        </a:p>
      </dgm:t>
    </dgm:pt>
    <dgm:pt modelId="{804A66B3-8184-44A3-843C-C1A611AABD9A}">
      <dgm:prSet custT="1"/>
      <dgm:spPr/>
      <dgm:t>
        <a:bodyPr/>
        <a:lstStyle/>
        <a:p>
          <a:pPr algn="l"/>
          <a:r>
            <a:rPr lang="en-US" sz="1800" dirty="0"/>
            <a:t>Functional work predictors</a:t>
          </a:r>
        </a:p>
      </dgm:t>
    </dgm:pt>
    <dgm:pt modelId="{091B1DDA-9E03-404B-86EB-563B5C0740A5}" type="parTrans" cxnId="{28AA37FD-774A-47B3-ACB0-E6C156BB1757}">
      <dgm:prSet/>
      <dgm:spPr/>
      <dgm:t>
        <a:bodyPr/>
        <a:lstStyle/>
        <a:p>
          <a:endParaRPr lang="en-US"/>
        </a:p>
      </dgm:t>
    </dgm:pt>
    <dgm:pt modelId="{9EA546FB-6142-4491-9A2B-5FE9AE953BBE}" type="sibTrans" cxnId="{28AA37FD-774A-47B3-ACB0-E6C156BB1757}">
      <dgm:prSet/>
      <dgm:spPr/>
      <dgm:t>
        <a:bodyPr/>
        <a:lstStyle/>
        <a:p>
          <a:endParaRPr lang="en-US"/>
        </a:p>
      </dgm:t>
    </dgm:pt>
    <dgm:pt modelId="{D8EA496C-1BC3-4F11-B9EB-71AA4035DA17}">
      <dgm:prSet custT="1"/>
      <dgm:spPr/>
      <dgm:t>
        <a:bodyPr/>
        <a:lstStyle/>
        <a:p>
          <a:pPr algn="r"/>
          <a:r>
            <a:rPr lang="en-US" sz="1800" dirty="0"/>
            <a:t>Organizational predictor: supportive work context</a:t>
          </a:r>
        </a:p>
      </dgm:t>
    </dgm:pt>
    <dgm:pt modelId="{7FB0C21F-2325-427B-82F8-7C67B7A3541E}" type="parTrans" cxnId="{6A006091-3519-4054-81D8-82C3CB0BCFDB}">
      <dgm:prSet/>
      <dgm:spPr/>
      <dgm:t>
        <a:bodyPr/>
        <a:lstStyle/>
        <a:p>
          <a:endParaRPr lang="en-US"/>
        </a:p>
      </dgm:t>
    </dgm:pt>
    <dgm:pt modelId="{39C43A51-D656-4AD5-BB49-8A436B9C730C}" type="sibTrans" cxnId="{6A006091-3519-4054-81D8-82C3CB0BCFDB}">
      <dgm:prSet/>
      <dgm:spPr/>
      <dgm:t>
        <a:bodyPr/>
        <a:lstStyle/>
        <a:p>
          <a:endParaRPr lang="en-US"/>
        </a:p>
      </dgm:t>
    </dgm:pt>
    <dgm:pt modelId="{A2ED2287-C8CA-4AEB-99BB-1A233B47713F}">
      <dgm:prSet phldrT="[Text]" custT="1"/>
      <dgm:spPr/>
      <dgm:t>
        <a:bodyPr/>
        <a:lstStyle/>
        <a:p>
          <a:r>
            <a:rPr lang="en-US" sz="1700" dirty="0"/>
            <a:t>Proactive personality</a:t>
          </a:r>
        </a:p>
      </dgm:t>
    </dgm:pt>
    <dgm:pt modelId="{7C35D550-6565-4C8F-AC03-E537B07E8C8A}" type="parTrans" cxnId="{C004E744-E18B-4D06-B95F-FCD4E539B7A4}">
      <dgm:prSet/>
      <dgm:spPr/>
      <dgm:t>
        <a:bodyPr/>
        <a:lstStyle/>
        <a:p>
          <a:endParaRPr lang="en-US"/>
        </a:p>
      </dgm:t>
    </dgm:pt>
    <dgm:pt modelId="{38978538-2FFC-44E4-8691-9F920789D9D5}" type="sibTrans" cxnId="{C004E744-E18B-4D06-B95F-FCD4E539B7A4}">
      <dgm:prSet/>
      <dgm:spPr/>
      <dgm:t>
        <a:bodyPr/>
        <a:lstStyle/>
        <a:p>
          <a:endParaRPr lang="en-US"/>
        </a:p>
      </dgm:t>
    </dgm:pt>
    <dgm:pt modelId="{6836C827-3DDD-4955-A3B8-E6311CFD1FED}">
      <dgm:prSet custT="1"/>
      <dgm:spPr>
        <a:ln w="12700">
          <a:solidFill>
            <a:schemeClr val="accent2"/>
          </a:solidFill>
        </a:ln>
      </dgm:spPr>
      <dgm:t>
        <a:bodyPr/>
        <a:lstStyle/>
        <a:p>
          <a:r>
            <a:rPr lang="en-US" sz="1700" dirty="0"/>
            <a:t>Autonomy</a:t>
          </a:r>
        </a:p>
      </dgm:t>
    </dgm:pt>
    <dgm:pt modelId="{9B1FDB85-1911-4CE3-800B-18B9A3AFB76B}" type="parTrans" cxnId="{9627A27D-C837-4420-894E-64FDF40A35C1}">
      <dgm:prSet/>
      <dgm:spPr/>
      <dgm:t>
        <a:bodyPr/>
        <a:lstStyle/>
        <a:p>
          <a:endParaRPr lang="en-US"/>
        </a:p>
      </dgm:t>
    </dgm:pt>
    <dgm:pt modelId="{EE2F0A94-DD03-4BD3-B8C0-826787E57790}" type="sibTrans" cxnId="{9627A27D-C837-4420-894E-64FDF40A35C1}">
      <dgm:prSet/>
      <dgm:spPr/>
      <dgm:t>
        <a:bodyPr/>
        <a:lstStyle/>
        <a:p>
          <a:endParaRPr lang="en-US"/>
        </a:p>
      </dgm:t>
    </dgm:pt>
    <dgm:pt modelId="{B49D636E-985C-4044-9038-6EC1F97F1552}">
      <dgm:prSet custT="1"/>
      <dgm:spPr>
        <a:ln w="12700">
          <a:solidFill>
            <a:schemeClr val="accent2"/>
          </a:solidFill>
        </a:ln>
      </dgm:spPr>
      <dgm:t>
        <a:bodyPr/>
        <a:lstStyle/>
        <a:p>
          <a:r>
            <a:rPr lang="en-US" sz="1700" dirty="0"/>
            <a:t>Interdependence</a:t>
          </a:r>
        </a:p>
      </dgm:t>
    </dgm:pt>
    <dgm:pt modelId="{E200C58B-B94C-404F-B1D3-986D3081CBAE}" type="parTrans" cxnId="{CC2E2DA5-E249-453E-88DE-0C22B73305AC}">
      <dgm:prSet/>
      <dgm:spPr/>
      <dgm:t>
        <a:bodyPr/>
        <a:lstStyle/>
        <a:p>
          <a:endParaRPr lang="en-US"/>
        </a:p>
      </dgm:t>
    </dgm:pt>
    <dgm:pt modelId="{1B6F2F4E-9829-4BDF-BFE1-256FB3374F2B}" type="sibTrans" cxnId="{CC2E2DA5-E249-453E-88DE-0C22B73305AC}">
      <dgm:prSet/>
      <dgm:spPr/>
      <dgm:t>
        <a:bodyPr/>
        <a:lstStyle/>
        <a:p>
          <a:endParaRPr lang="en-US"/>
        </a:p>
      </dgm:t>
    </dgm:pt>
    <dgm:pt modelId="{F1F95022-BE8A-4FA7-A02F-9397296F8D40}">
      <dgm:prSet custT="1"/>
      <dgm:spPr>
        <a:ln w="12700">
          <a:solidFill>
            <a:schemeClr val="accent2"/>
          </a:solidFill>
        </a:ln>
      </dgm:spPr>
      <dgm:t>
        <a:bodyPr/>
        <a:lstStyle/>
        <a:p>
          <a:r>
            <a:rPr lang="en-US" sz="1700" dirty="0"/>
            <a:t>Role clarity</a:t>
          </a:r>
        </a:p>
      </dgm:t>
    </dgm:pt>
    <dgm:pt modelId="{C92EF78B-930F-4CF0-B147-1316AAF77A23}" type="parTrans" cxnId="{7B6FF31D-0AA2-4205-B4CF-D97349429288}">
      <dgm:prSet/>
      <dgm:spPr/>
      <dgm:t>
        <a:bodyPr/>
        <a:lstStyle/>
        <a:p>
          <a:endParaRPr lang="en-US"/>
        </a:p>
      </dgm:t>
    </dgm:pt>
    <dgm:pt modelId="{ED965CFB-A06B-4A4D-994C-FCA4E29D5448}" type="sibTrans" cxnId="{7B6FF31D-0AA2-4205-B4CF-D97349429288}">
      <dgm:prSet/>
      <dgm:spPr/>
      <dgm:t>
        <a:bodyPr/>
        <a:lstStyle/>
        <a:p>
          <a:endParaRPr lang="en-US"/>
        </a:p>
      </dgm:t>
    </dgm:pt>
    <dgm:pt modelId="{19875048-5DE9-4B53-9CEF-2986478A0F25}">
      <dgm:prSet custT="1"/>
      <dgm:spPr/>
      <dgm:t>
        <a:bodyPr/>
        <a:lstStyle/>
        <a:p>
          <a:pPr algn="l"/>
          <a:r>
            <a:rPr lang="en-US" sz="1800" dirty="0"/>
            <a:t>Interpersonal predictor: positive leader/ follower relationship</a:t>
          </a:r>
          <a:endParaRPr lang="en-US" sz="2000" dirty="0"/>
        </a:p>
      </dgm:t>
    </dgm:pt>
    <dgm:pt modelId="{ABCEA18A-86C9-4BA2-BC77-A053382C4367}" type="parTrans" cxnId="{7F7F31EB-0187-4B3B-95E5-D39FA72A46F0}">
      <dgm:prSet/>
      <dgm:spPr/>
      <dgm:t>
        <a:bodyPr/>
        <a:lstStyle/>
        <a:p>
          <a:endParaRPr lang="en-US"/>
        </a:p>
      </dgm:t>
    </dgm:pt>
    <dgm:pt modelId="{1904BFB4-BBD1-41F3-962A-13230FC823A2}" type="sibTrans" cxnId="{7F7F31EB-0187-4B3B-95E5-D39FA72A46F0}">
      <dgm:prSet/>
      <dgm:spPr/>
      <dgm:t>
        <a:bodyPr/>
        <a:lstStyle/>
        <a:p>
          <a:endParaRPr lang="en-US"/>
        </a:p>
      </dgm:t>
    </dgm:pt>
    <dgm:pt modelId="{56E3D359-0575-4097-8CE7-AE8E60AC172F}" type="pres">
      <dgm:prSet presAssocID="{CECAD001-D7BC-48F5-9085-B81DD842B137}" presName="cycleMatrixDiagram" presStyleCnt="0">
        <dgm:presLayoutVars>
          <dgm:chMax val="1"/>
          <dgm:dir/>
          <dgm:animLvl val="lvl"/>
          <dgm:resizeHandles val="exact"/>
        </dgm:presLayoutVars>
      </dgm:prSet>
      <dgm:spPr/>
    </dgm:pt>
    <dgm:pt modelId="{DB8FF084-9BA2-44EC-A121-34EC78683B71}" type="pres">
      <dgm:prSet presAssocID="{CECAD001-D7BC-48F5-9085-B81DD842B137}" presName="children" presStyleCnt="0"/>
      <dgm:spPr/>
    </dgm:pt>
    <dgm:pt modelId="{A27B77CF-1EA0-4692-8299-5DE3FD035B4D}" type="pres">
      <dgm:prSet presAssocID="{CECAD001-D7BC-48F5-9085-B81DD842B137}" presName="child1group" presStyleCnt="0"/>
      <dgm:spPr/>
    </dgm:pt>
    <dgm:pt modelId="{4EF4CFBD-1AFA-4459-91AC-7EAAED3D4F60}" type="pres">
      <dgm:prSet presAssocID="{CECAD001-D7BC-48F5-9085-B81DD842B137}" presName="child1" presStyleLbl="bgAcc1" presStyleIdx="0" presStyleCnt="2" custScaleX="197081" custLinFactNeighborX="-62008" custLinFactNeighborY="29070"/>
      <dgm:spPr/>
    </dgm:pt>
    <dgm:pt modelId="{D5C65FA8-06CD-4B09-93E4-092946B0C156}" type="pres">
      <dgm:prSet presAssocID="{CECAD001-D7BC-48F5-9085-B81DD842B137}" presName="child1Text" presStyleLbl="bgAcc1" presStyleIdx="0" presStyleCnt="2">
        <dgm:presLayoutVars>
          <dgm:bulletEnabled val="1"/>
        </dgm:presLayoutVars>
      </dgm:prSet>
      <dgm:spPr/>
    </dgm:pt>
    <dgm:pt modelId="{62A687FB-8695-41C6-862B-3478B316C437}" type="pres">
      <dgm:prSet presAssocID="{CECAD001-D7BC-48F5-9085-B81DD842B137}" presName="child2group" presStyleCnt="0"/>
      <dgm:spPr/>
    </dgm:pt>
    <dgm:pt modelId="{E1C8D1DA-8D58-461C-8FC6-85F9FE61EB45}" type="pres">
      <dgm:prSet presAssocID="{CECAD001-D7BC-48F5-9085-B81DD842B137}" presName="child2" presStyleLbl="bgAcc1" presStyleIdx="1" presStyleCnt="2" custScaleX="131661" custLinFactNeighborX="3474" custLinFactNeighborY="32215"/>
      <dgm:spPr/>
    </dgm:pt>
    <dgm:pt modelId="{AB37118A-818F-4099-99EC-00B3CAB0B7FA}" type="pres">
      <dgm:prSet presAssocID="{CECAD001-D7BC-48F5-9085-B81DD842B137}" presName="child2Text" presStyleLbl="bgAcc1" presStyleIdx="1" presStyleCnt="2">
        <dgm:presLayoutVars>
          <dgm:bulletEnabled val="1"/>
        </dgm:presLayoutVars>
      </dgm:prSet>
      <dgm:spPr/>
    </dgm:pt>
    <dgm:pt modelId="{1BE5ACCC-15C7-4324-B679-E0E36EE2A0B5}" type="pres">
      <dgm:prSet presAssocID="{CECAD001-D7BC-48F5-9085-B81DD842B137}" presName="childPlaceholder" presStyleCnt="0"/>
      <dgm:spPr/>
    </dgm:pt>
    <dgm:pt modelId="{2E66740C-0001-4D7C-9630-67630D156C84}" type="pres">
      <dgm:prSet presAssocID="{CECAD001-D7BC-48F5-9085-B81DD842B137}" presName="circle" presStyleCnt="0"/>
      <dgm:spPr/>
    </dgm:pt>
    <dgm:pt modelId="{3A667492-7341-47F3-BF12-17ABA8C799BD}" type="pres">
      <dgm:prSet presAssocID="{CECAD001-D7BC-48F5-9085-B81DD842B137}" presName="quadrant1" presStyleLbl="node1" presStyleIdx="0" presStyleCnt="4">
        <dgm:presLayoutVars>
          <dgm:chMax val="1"/>
          <dgm:bulletEnabled val="1"/>
        </dgm:presLayoutVars>
      </dgm:prSet>
      <dgm:spPr/>
    </dgm:pt>
    <dgm:pt modelId="{8DDAAB07-CE51-43A2-A325-7191643AAEBA}" type="pres">
      <dgm:prSet presAssocID="{CECAD001-D7BC-48F5-9085-B81DD842B137}" presName="quadrant2" presStyleLbl="node1" presStyleIdx="1" presStyleCnt="4">
        <dgm:presLayoutVars>
          <dgm:chMax val="1"/>
          <dgm:bulletEnabled val="1"/>
        </dgm:presLayoutVars>
      </dgm:prSet>
      <dgm:spPr/>
    </dgm:pt>
    <dgm:pt modelId="{B1CABEB2-0AAD-4E90-A003-422C0C7119D7}" type="pres">
      <dgm:prSet presAssocID="{CECAD001-D7BC-48F5-9085-B81DD842B137}" presName="quadrant3" presStyleLbl="node1" presStyleIdx="2" presStyleCnt="4">
        <dgm:presLayoutVars>
          <dgm:chMax val="1"/>
          <dgm:bulletEnabled val="1"/>
        </dgm:presLayoutVars>
      </dgm:prSet>
      <dgm:spPr/>
    </dgm:pt>
    <dgm:pt modelId="{359309F6-EF55-4D21-877D-367921CC6A9B}" type="pres">
      <dgm:prSet presAssocID="{CECAD001-D7BC-48F5-9085-B81DD842B137}" presName="quadrant4" presStyleLbl="node1" presStyleIdx="3" presStyleCnt="4">
        <dgm:presLayoutVars>
          <dgm:chMax val="1"/>
          <dgm:bulletEnabled val="1"/>
        </dgm:presLayoutVars>
      </dgm:prSet>
      <dgm:spPr/>
    </dgm:pt>
    <dgm:pt modelId="{286D90B7-0CC3-4A51-AF8F-BA1F1662C271}" type="pres">
      <dgm:prSet presAssocID="{CECAD001-D7BC-48F5-9085-B81DD842B137}" presName="quadrantPlaceholder" presStyleCnt="0"/>
      <dgm:spPr/>
    </dgm:pt>
    <dgm:pt modelId="{1981BEFA-2BDF-44D0-83A1-1255B73EF2BC}" type="pres">
      <dgm:prSet presAssocID="{CECAD001-D7BC-48F5-9085-B81DD842B137}" presName="center1" presStyleLbl="fgShp" presStyleIdx="0" presStyleCnt="2"/>
      <dgm:spPr>
        <a:noFill/>
        <a:ln>
          <a:noFill/>
        </a:ln>
      </dgm:spPr>
    </dgm:pt>
    <dgm:pt modelId="{3693916C-0365-43AC-A5A8-A2E0E6FBE105}" type="pres">
      <dgm:prSet presAssocID="{CECAD001-D7BC-48F5-9085-B81DD842B137}" presName="center2" presStyleLbl="fgShp" presStyleIdx="1" presStyleCnt="2"/>
      <dgm:spPr>
        <a:noFill/>
        <a:ln>
          <a:noFill/>
        </a:ln>
      </dgm:spPr>
    </dgm:pt>
  </dgm:ptLst>
  <dgm:cxnLst>
    <dgm:cxn modelId="{9F4D9F00-5E78-4522-A22E-414258B63F58}" type="presOf" srcId="{97E0F76D-08CF-45CF-8868-3E2E23A1EE75}" destId="{3A667492-7341-47F3-BF12-17ABA8C799BD}" srcOrd="0" destOrd="0" presId="urn:microsoft.com/office/officeart/2005/8/layout/cycle4"/>
    <dgm:cxn modelId="{3143C81B-0FC1-4116-A77D-7D6D5E953177}" srcId="{4C34D078-7476-415D-9BA1-522FF741B0E0}" destId="{F572F42E-C6DE-4563-88A8-23DA2560EA10}" srcOrd="1" destOrd="0" parTransId="{FE3A8ECB-9189-4D82-B7D1-9D4A5D77E645}" sibTransId="{102F0AA1-A26C-4ED5-8D3B-B85AFBD263AD}"/>
    <dgm:cxn modelId="{7B6FF31D-0AA2-4205-B4CF-D97349429288}" srcId="{804A66B3-8184-44A3-843C-C1A611AABD9A}" destId="{F1F95022-BE8A-4FA7-A02F-9397296F8D40}" srcOrd="2" destOrd="0" parTransId="{C92EF78B-930F-4CF0-B147-1316AAF77A23}" sibTransId="{ED965CFB-A06B-4A4D-994C-FCA4E29D5448}"/>
    <dgm:cxn modelId="{7DAA031E-A6EB-4680-81E9-A4869570884F}" type="presOf" srcId="{6836C827-3DDD-4955-A3B8-E6311CFD1FED}" destId="{AB37118A-818F-4099-99EC-00B3CAB0B7FA}" srcOrd="1" destOrd="0" presId="urn:microsoft.com/office/officeart/2005/8/layout/cycle4"/>
    <dgm:cxn modelId="{32E28A23-6F78-4825-94CF-47FADC8BFEFA}" type="presOf" srcId="{F1F95022-BE8A-4FA7-A02F-9397296F8D40}" destId="{E1C8D1DA-8D58-461C-8FC6-85F9FE61EB45}" srcOrd="0" destOrd="2" presId="urn:microsoft.com/office/officeart/2005/8/layout/cycle4"/>
    <dgm:cxn modelId="{81F62E31-972C-4C9D-9F6C-18E450265008}" type="presOf" srcId="{7468C72D-CDB2-4FED-AB2B-83BB58CBCD59}" destId="{4EF4CFBD-1AFA-4459-91AC-7EAAED3D4F60}" srcOrd="0" destOrd="4" presId="urn:microsoft.com/office/officeart/2005/8/layout/cycle4"/>
    <dgm:cxn modelId="{441CD83B-7C29-4E19-9ED9-114782D77FF5}" srcId="{CECAD001-D7BC-48F5-9085-B81DD842B137}" destId="{97E0F76D-08CF-45CF-8868-3E2E23A1EE75}" srcOrd="0" destOrd="0" parTransId="{0AF03672-D005-451D-BC4C-CE8B8F042DFF}" sibTransId="{EA9DCCB5-D4CD-461E-9B50-7E96702712B1}"/>
    <dgm:cxn modelId="{F5B9F15C-FA25-4CE3-B9C1-968A6A1A194A}" type="presOf" srcId="{F1F95022-BE8A-4FA7-A02F-9397296F8D40}" destId="{AB37118A-818F-4099-99EC-00B3CAB0B7FA}" srcOrd="1" destOrd="2" presId="urn:microsoft.com/office/officeart/2005/8/layout/cycle4"/>
    <dgm:cxn modelId="{FD22445E-0536-4FAF-B8B6-21526103E4FB}" type="presOf" srcId="{823F583E-A9EF-4E1C-9F1A-3F33D02B9834}" destId="{4EF4CFBD-1AFA-4459-91AC-7EAAED3D4F60}" srcOrd="0" destOrd="2" presId="urn:microsoft.com/office/officeart/2005/8/layout/cycle4"/>
    <dgm:cxn modelId="{C004E744-E18B-4D06-B95F-FCD4E539B7A4}" srcId="{97E0F76D-08CF-45CF-8868-3E2E23A1EE75}" destId="{A2ED2287-C8CA-4AEB-99BB-1A233B47713F}" srcOrd="0" destOrd="0" parTransId="{7C35D550-6565-4C8F-AC03-E537B07E8C8A}" sibTransId="{38978538-2FFC-44E4-8691-9F920789D9D5}"/>
    <dgm:cxn modelId="{20371045-CE81-4838-A6E0-CC0603B9FAD4}" type="presOf" srcId="{4C34D078-7476-415D-9BA1-522FF741B0E0}" destId="{4EF4CFBD-1AFA-4459-91AC-7EAAED3D4F60}" srcOrd="0" destOrd="1" presId="urn:microsoft.com/office/officeart/2005/8/layout/cycle4"/>
    <dgm:cxn modelId="{62E48E69-593C-4A52-95B7-B0B3FFCDF92C}" type="presOf" srcId="{F572F42E-C6DE-4563-88A8-23DA2560EA10}" destId="{4EF4CFBD-1AFA-4459-91AC-7EAAED3D4F60}" srcOrd="0" destOrd="3" presId="urn:microsoft.com/office/officeart/2005/8/layout/cycle4"/>
    <dgm:cxn modelId="{B3FF526D-ABF5-4B75-BD51-A4049BF64C02}" type="presOf" srcId="{A2ED2287-C8CA-4AEB-99BB-1A233B47713F}" destId="{4EF4CFBD-1AFA-4459-91AC-7EAAED3D4F60}" srcOrd="0" destOrd="0" presId="urn:microsoft.com/office/officeart/2005/8/layout/cycle4"/>
    <dgm:cxn modelId="{016AA170-9AE4-449D-894A-0CFAE092795C}" type="presOf" srcId="{6836C827-3DDD-4955-A3B8-E6311CFD1FED}" destId="{E1C8D1DA-8D58-461C-8FC6-85F9FE61EB45}" srcOrd="0" destOrd="0" presId="urn:microsoft.com/office/officeart/2005/8/layout/cycle4"/>
    <dgm:cxn modelId="{1A8B7B73-4DBC-4FD2-9AB5-D9D528E0BD8C}" type="presOf" srcId="{19875048-5DE9-4B53-9CEF-2986478A0F25}" destId="{B1CABEB2-0AAD-4E90-A003-422C0C7119D7}" srcOrd="0" destOrd="0" presId="urn:microsoft.com/office/officeart/2005/8/layout/cycle4"/>
    <dgm:cxn modelId="{C290EF58-32E2-47F2-85BC-E2838BC4B861}" type="presOf" srcId="{B49D636E-985C-4044-9038-6EC1F97F1552}" destId="{E1C8D1DA-8D58-461C-8FC6-85F9FE61EB45}" srcOrd="0" destOrd="1" presId="urn:microsoft.com/office/officeart/2005/8/layout/cycle4"/>
    <dgm:cxn modelId="{9627A27D-C837-4420-894E-64FDF40A35C1}" srcId="{804A66B3-8184-44A3-843C-C1A611AABD9A}" destId="{6836C827-3DDD-4955-A3B8-E6311CFD1FED}" srcOrd="0" destOrd="0" parTransId="{9B1FDB85-1911-4CE3-800B-18B9A3AFB76B}" sibTransId="{EE2F0A94-DD03-4BD3-B8C0-826787E57790}"/>
    <dgm:cxn modelId="{6B421280-3985-4C9E-A235-00DDF1765212}" type="presOf" srcId="{7468C72D-CDB2-4FED-AB2B-83BB58CBCD59}" destId="{D5C65FA8-06CD-4B09-93E4-092946B0C156}" srcOrd="1" destOrd="4" presId="urn:microsoft.com/office/officeart/2005/8/layout/cycle4"/>
    <dgm:cxn modelId="{CE313483-7D8A-40DF-AE70-2ACEE27A352C}" type="presOf" srcId="{4C34D078-7476-415D-9BA1-522FF741B0E0}" destId="{D5C65FA8-06CD-4B09-93E4-092946B0C156}" srcOrd="1" destOrd="1" presId="urn:microsoft.com/office/officeart/2005/8/layout/cycle4"/>
    <dgm:cxn modelId="{67838684-4313-4C0B-961E-337214DC04A6}" type="presOf" srcId="{804A66B3-8184-44A3-843C-C1A611AABD9A}" destId="{8DDAAB07-CE51-43A2-A325-7191643AAEBA}" srcOrd="0" destOrd="0" presId="urn:microsoft.com/office/officeart/2005/8/layout/cycle4"/>
    <dgm:cxn modelId="{6A006091-3519-4054-81D8-82C3CB0BCFDB}" srcId="{CECAD001-D7BC-48F5-9085-B81DD842B137}" destId="{D8EA496C-1BC3-4F11-B9EB-71AA4035DA17}" srcOrd="3" destOrd="0" parTransId="{7FB0C21F-2325-427B-82F8-7C67B7A3541E}" sibTransId="{39C43A51-D656-4AD5-BB49-8A436B9C730C}"/>
    <dgm:cxn modelId="{0CBF1C9C-6D58-42BF-9DAC-F8C08CFB75FE}" type="presOf" srcId="{CECAD001-D7BC-48F5-9085-B81DD842B137}" destId="{56E3D359-0575-4097-8CE7-AE8E60AC172F}" srcOrd="0" destOrd="0" presId="urn:microsoft.com/office/officeart/2005/8/layout/cycle4"/>
    <dgm:cxn modelId="{CC2E2DA5-E249-453E-88DE-0C22B73305AC}" srcId="{804A66B3-8184-44A3-843C-C1A611AABD9A}" destId="{B49D636E-985C-4044-9038-6EC1F97F1552}" srcOrd="1" destOrd="0" parTransId="{E200C58B-B94C-404F-B1D3-986D3081CBAE}" sibTransId="{1B6F2F4E-9829-4BDF-BFE1-256FB3374F2B}"/>
    <dgm:cxn modelId="{49C538C7-F0D3-47C9-8695-8B00AA833AB4}" srcId="{4C34D078-7476-415D-9BA1-522FF741B0E0}" destId="{823F583E-A9EF-4E1C-9F1A-3F33D02B9834}" srcOrd="0" destOrd="0" parTransId="{B4361F4D-CE16-4117-86E8-91EAB8AE5379}" sibTransId="{BF4989CC-6A85-476D-A7A0-9E7B5C4DC20E}"/>
    <dgm:cxn modelId="{8F0F42CE-03E1-4BA9-9485-B29BAA2D3C0F}" type="presOf" srcId="{F572F42E-C6DE-4563-88A8-23DA2560EA10}" destId="{D5C65FA8-06CD-4B09-93E4-092946B0C156}" srcOrd="1" destOrd="3" presId="urn:microsoft.com/office/officeart/2005/8/layout/cycle4"/>
    <dgm:cxn modelId="{4DF9E5CE-2F86-4FCB-9E4D-FB54D0173EE8}" srcId="{97E0F76D-08CF-45CF-8868-3E2E23A1EE75}" destId="{4C34D078-7476-415D-9BA1-522FF741B0E0}" srcOrd="1" destOrd="0" parTransId="{4BA71F6A-7F63-4E99-9DCB-E70584248F0A}" sibTransId="{001FDB98-6768-4F46-9B28-1A8B7AA6C048}"/>
    <dgm:cxn modelId="{F5ACF9E2-832A-43F5-A7F6-EE0C4B82DAF5}" type="presOf" srcId="{A2ED2287-C8CA-4AEB-99BB-1A233B47713F}" destId="{D5C65FA8-06CD-4B09-93E4-092946B0C156}" srcOrd="1" destOrd="0" presId="urn:microsoft.com/office/officeart/2005/8/layout/cycle4"/>
    <dgm:cxn modelId="{D8CF24E4-F05C-4B5F-B723-7DE30080122E}" type="presOf" srcId="{823F583E-A9EF-4E1C-9F1A-3F33D02B9834}" destId="{D5C65FA8-06CD-4B09-93E4-092946B0C156}" srcOrd="1" destOrd="2" presId="urn:microsoft.com/office/officeart/2005/8/layout/cycle4"/>
    <dgm:cxn modelId="{7F7F31EB-0187-4B3B-95E5-D39FA72A46F0}" srcId="{CECAD001-D7BC-48F5-9085-B81DD842B137}" destId="{19875048-5DE9-4B53-9CEF-2986478A0F25}" srcOrd="2" destOrd="0" parTransId="{ABCEA18A-86C9-4BA2-BC77-A053382C4367}" sibTransId="{1904BFB4-BBD1-41F3-962A-13230FC823A2}"/>
    <dgm:cxn modelId="{4E0940EC-EDBD-4666-8D08-80F053CB3A59}" type="presOf" srcId="{D8EA496C-1BC3-4F11-B9EB-71AA4035DA17}" destId="{359309F6-EF55-4D21-877D-367921CC6A9B}" srcOrd="0" destOrd="0" presId="urn:microsoft.com/office/officeart/2005/8/layout/cycle4"/>
    <dgm:cxn modelId="{F53C6DF4-6FFD-4E8B-A552-817580494396}" type="presOf" srcId="{B49D636E-985C-4044-9038-6EC1F97F1552}" destId="{AB37118A-818F-4099-99EC-00B3CAB0B7FA}" srcOrd="1" destOrd="1" presId="urn:microsoft.com/office/officeart/2005/8/layout/cycle4"/>
    <dgm:cxn modelId="{208F8CF7-44CE-45E6-9CA1-212CB17D2978}" srcId="{97E0F76D-08CF-45CF-8868-3E2E23A1EE75}" destId="{7468C72D-CDB2-4FED-AB2B-83BB58CBCD59}" srcOrd="2" destOrd="0" parTransId="{275B21F8-553B-4FDF-AC3D-E24EB815BC90}" sibTransId="{2C543969-00C1-450E-825E-AA1B1F670085}"/>
    <dgm:cxn modelId="{28AA37FD-774A-47B3-ACB0-E6C156BB1757}" srcId="{CECAD001-D7BC-48F5-9085-B81DD842B137}" destId="{804A66B3-8184-44A3-843C-C1A611AABD9A}" srcOrd="1" destOrd="0" parTransId="{091B1DDA-9E03-404B-86EB-563B5C0740A5}" sibTransId="{9EA546FB-6142-4491-9A2B-5FE9AE953BBE}"/>
    <dgm:cxn modelId="{E9849B52-0DDC-439B-9CA0-545788A9AB74}" type="presParOf" srcId="{56E3D359-0575-4097-8CE7-AE8E60AC172F}" destId="{DB8FF084-9BA2-44EC-A121-34EC78683B71}" srcOrd="0" destOrd="0" presId="urn:microsoft.com/office/officeart/2005/8/layout/cycle4"/>
    <dgm:cxn modelId="{B10E2635-3960-479E-90F1-C93BA2FD4AA2}" type="presParOf" srcId="{DB8FF084-9BA2-44EC-A121-34EC78683B71}" destId="{A27B77CF-1EA0-4692-8299-5DE3FD035B4D}" srcOrd="0" destOrd="0" presId="urn:microsoft.com/office/officeart/2005/8/layout/cycle4"/>
    <dgm:cxn modelId="{D1D7D9D4-4B16-482C-BD19-A1AD0428CDD2}" type="presParOf" srcId="{A27B77CF-1EA0-4692-8299-5DE3FD035B4D}" destId="{4EF4CFBD-1AFA-4459-91AC-7EAAED3D4F60}" srcOrd="0" destOrd="0" presId="urn:microsoft.com/office/officeart/2005/8/layout/cycle4"/>
    <dgm:cxn modelId="{827FA464-0173-4300-AE76-6B6B41FE72B8}" type="presParOf" srcId="{A27B77CF-1EA0-4692-8299-5DE3FD035B4D}" destId="{D5C65FA8-06CD-4B09-93E4-092946B0C156}" srcOrd="1" destOrd="0" presId="urn:microsoft.com/office/officeart/2005/8/layout/cycle4"/>
    <dgm:cxn modelId="{2AFEC228-EF90-4B4B-8876-216E79CF9D64}" type="presParOf" srcId="{DB8FF084-9BA2-44EC-A121-34EC78683B71}" destId="{62A687FB-8695-41C6-862B-3478B316C437}" srcOrd="1" destOrd="0" presId="urn:microsoft.com/office/officeart/2005/8/layout/cycle4"/>
    <dgm:cxn modelId="{1CA3E09A-F446-40AA-A9AC-3D54F451D8F1}" type="presParOf" srcId="{62A687FB-8695-41C6-862B-3478B316C437}" destId="{E1C8D1DA-8D58-461C-8FC6-85F9FE61EB45}" srcOrd="0" destOrd="0" presId="urn:microsoft.com/office/officeart/2005/8/layout/cycle4"/>
    <dgm:cxn modelId="{E4ECFDD3-680C-4C6D-BE03-958239D213FF}" type="presParOf" srcId="{62A687FB-8695-41C6-862B-3478B316C437}" destId="{AB37118A-818F-4099-99EC-00B3CAB0B7FA}" srcOrd="1" destOrd="0" presId="urn:microsoft.com/office/officeart/2005/8/layout/cycle4"/>
    <dgm:cxn modelId="{9A196AFF-0A40-4AD2-9C99-27A53A64905D}" type="presParOf" srcId="{DB8FF084-9BA2-44EC-A121-34EC78683B71}" destId="{1BE5ACCC-15C7-4324-B679-E0E36EE2A0B5}" srcOrd="2" destOrd="0" presId="urn:microsoft.com/office/officeart/2005/8/layout/cycle4"/>
    <dgm:cxn modelId="{73D5219D-2AC8-4758-8656-3CB5C6C03608}" type="presParOf" srcId="{56E3D359-0575-4097-8CE7-AE8E60AC172F}" destId="{2E66740C-0001-4D7C-9630-67630D156C84}" srcOrd="1" destOrd="0" presId="urn:microsoft.com/office/officeart/2005/8/layout/cycle4"/>
    <dgm:cxn modelId="{A5DBF81F-C5C2-4318-ACDA-A9DFAAE0B523}" type="presParOf" srcId="{2E66740C-0001-4D7C-9630-67630D156C84}" destId="{3A667492-7341-47F3-BF12-17ABA8C799BD}" srcOrd="0" destOrd="0" presId="urn:microsoft.com/office/officeart/2005/8/layout/cycle4"/>
    <dgm:cxn modelId="{7CDA7665-AE7A-4645-B19F-31DB942D369B}" type="presParOf" srcId="{2E66740C-0001-4D7C-9630-67630D156C84}" destId="{8DDAAB07-CE51-43A2-A325-7191643AAEBA}" srcOrd="1" destOrd="0" presId="urn:microsoft.com/office/officeart/2005/8/layout/cycle4"/>
    <dgm:cxn modelId="{9BF79DAE-936C-4485-96A8-1DBC515C89FF}" type="presParOf" srcId="{2E66740C-0001-4D7C-9630-67630D156C84}" destId="{B1CABEB2-0AAD-4E90-A003-422C0C7119D7}" srcOrd="2" destOrd="0" presId="urn:microsoft.com/office/officeart/2005/8/layout/cycle4"/>
    <dgm:cxn modelId="{B29EB89C-579B-4F99-B924-F3B46BE05C6F}" type="presParOf" srcId="{2E66740C-0001-4D7C-9630-67630D156C84}" destId="{359309F6-EF55-4D21-877D-367921CC6A9B}" srcOrd="3" destOrd="0" presId="urn:microsoft.com/office/officeart/2005/8/layout/cycle4"/>
    <dgm:cxn modelId="{09206BB1-2146-4462-B129-0A431EFC919C}" type="presParOf" srcId="{2E66740C-0001-4D7C-9630-67630D156C84}" destId="{286D90B7-0CC3-4A51-AF8F-BA1F1662C271}" srcOrd="4" destOrd="0" presId="urn:microsoft.com/office/officeart/2005/8/layout/cycle4"/>
    <dgm:cxn modelId="{3F57C233-A124-4FC4-89EA-59267F996AF3}" type="presParOf" srcId="{56E3D359-0575-4097-8CE7-AE8E60AC172F}" destId="{1981BEFA-2BDF-44D0-83A1-1255B73EF2BC}" srcOrd="2" destOrd="0" presId="urn:microsoft.com/office/officeart/2005/8/layout/cycle4"/>
    <dgm:cxn modelId="{947E290B-F4E1-4AA2-87B5-DD7E4BD65784}" type="presParOf" srcId="{56E3D359-0575-4097-8CE7-AE8E60AC172F}" destId="{3693916C-0365-43AC-A5A8-A2E0E6FBE105}"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71002-225E-40C3-B499-9AFEB5093FDE}"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US"/>
        </a:p>
      </dgm:t>
    </dgm:pt>
    <dgm:pt modelId="{829F1068-7906-4C9C-B8B3-572CC0C51E72}">
      <dgm:prSet phldrT="[Text]"/>
      <dgm:spPr/>
      <dgm:t>
        <a:bodyPr/>
        <a:lstStyle/>
        <a:p>
          <a:r>
            <a:rPr lang="en-US" dirty="0"/>
            <a:t>Oppositional</a:t>
          </a:r>
        </a:p>
      </dgm:t>
    </dgm:pt>
    <dgm:pt modelId="{70445D80-9681-4AEF-A329-33230CE6AF5C}" type="parTrans" cxnId="{762DEC54-3D31-4C73-8221-3AD52B32D917}">
      <dgm:prSet/>
      <dgm:spPr/>
      <dgm:t>
        <a:bodyPr/>
        <a:lstStyle/>
        <a:p>
          <a:endParaRPr lang="en-US"/>
        </a:p>
      </dgm:t>
    </dgm:pt>
    <dgm:pt modelId="{A85070FD-C80C-4923-93AD-2EF2669CE0DF}" type="sibTrans" cxnId="{762DEC54-3D31-4C73-8221-3AD52B32D917}">
      <dgm:prSet/>
      <dgm:spPr/>
      <dgm:t>
        <a:bodyPr/>
        <a:lstStyle/>
        <a:p>
          <a:endParaRPr lang="en-US"/>
        </a:p>
      </dgm:t>
    </dgm:pt>
    <dgm:pt modelId="{A23445AE-D2B9-4DF5-AF10-40CB1F7F9BE3}">
      <dgm:prSet phldrT="[Text]"/>
      <dgm:spPr/>
      <dgm:t>
        <a:bodyPr/>
        <a:lstStyle/>
        <a:p>
          <a:r>
            <a:rPr lang="en-US" dirty="0"/>
            <a:t>Generative</a:t>
          </a:r>
        </a:p>
      </dgm:t>
    </dgm:pt>
    <dgm:pt modelId="{A6378ECF-0077-4A88-9F89-9A55C1123222}" type="parTrans" cxnId="{B43D0233-FEE0-42EF-9CE8-9A1AE79D11AD}">
      <dgm:prSet/>
      <dgm:spPr/>
      <dgm:t>
        <a:bodyPr/>
        <a:lstStyle/>
        <a:p>
          <a:endParaRPr lang="en-US"/>
        </a:p>
      </dgm:t>
    </dgm:pt>
    <dgm:pt modelId="{C2EA32FB-DC95-4F18-AEA1-03868E9D05CF}" type="sibTrans" cxnId="{B43D0233-FEE0-42EF-9CE8-9A1AE79D11AD}">
      <dgm:prSet/>
      <dgm:spPr/>
      <dgm:t>
        <a:bodyPr/>
        <a:lstStyle/>
        <a:p>
          <a:endParaRPr lang="en-US"/>
        </a:p>
      </dgm:t>
    </dgm:pt>
    <dgm:pt modelId="{45578AA1-30F0-4A6C-9AD6-80F89CCCD78A}">
      <dgm:prSet phldrT="[Text]"/>
      <dgm:spPr/>
      <dgm:t>
        <a:bodyPr/>
        <a:lstStyle/>
        <a:p>
          <a:r>
            <a:rPr lang="en-US" dirty="0"/>
            <a:t>Defensive</a:t>
          </a:r>
        </a:p>
      </dgm:t>
    </dgm:pt>
    <dgm:pt modelId="{73DBCB4D-0540-4859-B075-DCDD936A69C9}" type="parTrans" cxnId="{34222185-73CF-4292-91FD-714D3F8CB7E9}">
      <dgm:prSet/>
      <dgm:spPr/>
      <dgm:t>
        <a:bodyPr/>
        <a:lstStyle/>
        <a:p>
          <a:endParaRPr lang="en-US"/>
        </a:p>
      </dgm:t>
    </dgm:pt>
    <dgm:pt modelId="{05C3BE66-1EE6-4DC0-9DD0-42543EAA6610}" type="sibTrans" cxnId="{34222185-73CF-4292-91FD-714D3F8CB7E9}">
      <dgm:prSet/>
      <dgm:spPr/>
      <dgm:t>
        <a:bodyPr/>
        <a:lstStyle/>
        <a:p>
          <a:endParaRPr lang="en-US"/>
        </a:p>
      </dgm:t>
    </dgm:pt>
    <dgm:pt modelId="{35ACC650-FE83-4C47-88EE-9D30D8A656A2}">
      <dgm:prSet phldrT="[Text]"/>
      <dgm:spPr/>
      <dgm:t>
        <a:bodyPr/>
        <a:lstStyle/>
        <a:p>
          <a:r>
            <a:rPr lang="en-US" dirty="0"/>
            <a:t>Uniform</a:t>
          </a:r>
        </a:p>
      </dgm:t>
    </dgm:pt>
    <dgm:pt modelId="{43630B2C-1D3B-47BB-A939-897C080F00DA}" type="parTrans" cxnId="{A06E35E6-36F1-4209-861C-74EEF377DE8A}">
      <dgm:prSet/>
      <dgm:spPr/>
      <dgm:t>
        <a:bodyPr/>
        <a:lstStyle/>
        <a:p>
          <a:endParaRPr lang="en-US"/>
        </a:p>
      </dgm:t>
    </dgm:pt>
    <dgm:pt modelId="{73A6D454-EB6D-4BF1-A2D1-4DC855A4F745}" type="sibTrans" cxnId="{A06E35E6-36F1-4209-861C-74EEF377DE8A}">
      <dgm:prSet/>
      <dgm:spPr/>
      <dgm:t>
        <a:bodyPr/>
        <a:lstStyle/>
        <a:p>
          <a:endParaRPr lang="en-US"/>
        </a:p>
      </dgm:t>
    </dgm:pt>
    <dgm:pt modelId="{65C9C369-1F52-4C3D-9906-DC92AEA10D20}">
      <dgm:prSet phldrT="[Text]"/>
      <dgm:spPr/>
      <dgm:t>
        <a:bodyPr/>
        <a:lstStyle/>
        <a:p>
          <a:r>
            <a:rPr lang="en-US" dirty="0"/>
            <a:t>Cautious</a:t>
          </a:r>
        </a:p>
      </dgm:t>
    </dgm:pt>
    <dgm:pt modelId="{1E3ED647-BD6B-4D0F-895D-828D58D5F0D2}" type="parTrans" cxnId="{A24E28DB-46B8-46F7-9925-A0CC604673F3}">
      <dgm:prSet/>
      <dgm:spPr/>
      <dgm:t>
        <a:bodyPr/>
        <a:lstStyle/>
        <a:p>
          <a:endParaRPr lang="en-US"/>
        </a:p>
      </dgm:t>
    </dgm:pt>
    <dgm:pt modelId="{795BA722-9706-4CF1-B107-D66B613866E3}" type="sibTrans" cxnId="{A24E28DB-46B8-46F7-9925-A0CC604673F3}">
      <dgm:prSet/>
      <dgm:spPr/>
      <dgm:t>
        <a:bodyPr/>
        <a:lstStyle/>
        <a:p>
          <a:endParaRPr lang="en-US"/>
        </a:p>
      </dgm:t>
    </dgm:pt>
    <dgm:pt modelId="{E7519673-6142-4FD9-BA71-036ED4929D4F}">
      <dgm:prSet phldrT="[Text]"/>
      <dgm:spPr/>
      <dgm:t>
        <a:bodyPr/>
        <a:lstStyle/>
        <a:p>
          <a:r>
            <a:rPr lang="en-US" dirty="0"/>
            <a:t>Curious</a:t>
          </a:r>
        </a:p>
      </dgm:t>
    </dgm:pt>
    <dgm:pt modelId="{DE2A630C-0120-4803-AB68-B09012FF118B}" type="parTrans" cxnId="{C87BB511-9B78-48F0-BBF0-37F43E958522}">
      <dgm:prSet/>
      <dgm:spPr/>
      <dgm:t>
        <a:bodyPr/>
        <a:lstStyle/>
        <a:p>
          <a:endParaRPr lang="en-US"/>
        </a:p>
      </dgm:t>
    </dgm:pt>
    <dgm:pt modelId="{F4071D2E-DA15-420F-8DDD-1A12BF29917C}" type="sibTrans" cxnId="{C87BB511-9B78-48F0-BBF0-37F43E958522}">
      <dgm:prSet/>
      <dgm:spPr/>
      <dgm:t>
        <a:bodyPr/>
        <a:lstStyle/>
        <a:p>
          <a:endParaRPr lang="en-US"/>
        </a:p>
      </dgm:t>
    </dgm:pt>
    <dgm:pt modelId="{938604AA-732F-470A-A605-02F91C2A370B}">
      <dgm:prSet phldrT="[Text]"/>
      <dgm:spPr/>
      <dgm:t>
        <a:bodyPr/>
        <a:lstStyle/>
        <a:p>
          <a:r>
            <a:rPr lang="en-US" dirty="0"/>
            <a:t>Cautious</a:t>
          </a:r>
        </a:p>
      </dgm:t>
    </dgm:pt>
    <dgm:pt modelId="{7B447470-93CF-4028-97E8-E70E53148AD6}" type="parTrans" cxnId="{EF832456-4043-4B64-9271-B0531BA83019}">
      <dgm:prSet/>
      <dgm:spPr/>
      <dgm:t>
        <a:bodyPr/>
        <a:lstStyle/>
        <a:p>
          <a:endParaRPr lang="en-US"/>
        </a:p>
      </dgm:t>
    </dgm:pt>
    <dgm:pt modelId="{B0DE009F-4C92-4885-BBD2-BD13B7F8D171}" type="sibTrans" cxnId="{EF832456-4043-4B64-9271-B0531BA83019}">
      <dgm:prSet/>
      <dgm:spPr/>
      <dgm:t>
        <a:bodyPr/>
        <a:lstStyle/>
        <a:p>
          <a:endParaRPr lang="en-US"/>
        </a:p>
      </dgm:t>
    </dgm:pt>
    <dgm:pt modelId="{BE62AD22-ABB3-4C27-8622-AE473450E4A4}">
      <dgm:prSet phldrT="[Text]"/>
      <dgm:spPr/>
      <dgm:t>
        <a:bodyPr/>
        <a:lstStyle/>
        <a:p>
          <a:r>
            <a:rPr lang="en-US" dirty="0"/>
            <a:t>Appreciative</a:t>
          </a:r>
        </a:p>
      </dgm:t>
    </dgm:pt>
    <dgm:pt modelId="{548A0001-A6ED-445D-A4D2-D29F415D7D7F}" type="parTrans" cxnId="{8489993D-8982-442F-910F-51D00721D6BD}">
      <dgm:prSet/>
      <dgm:spPr/>
      <dgm:t>
        <a:bodyPr/>
        <a:lstStyle/>
        <a:p>
          <a:endParaRPr lang="en-US"/>
        </a:p>
      </dgm:t>
    </dgm:pt>
    <dgm:pt modelId="{AB31C17D-3663-4E5C-BCFF-D10B4A8D1AA8}" type="sibTrans" cxnId="{8489993D-8982-442F-910F-51D00721D6BD}">
      <dgm:prSet/>
      <dgm:spPr/>
      <dgm:t>
        <a:bodyPr/>
        <a:lstStyle/>
        <a:p>
          <a:endParaRPr lang="en-US"/>
        </a:p>
      </dgm:t>
    </dgm:pt>
    <dgm:pt modelId="{B8E08D04-8126-4AD8-B449-C15C578A2B45}">
      <dgm:prSet phldrT="[Text]"/>
      <dgm:spPr/>
      <dgm:t>
        <a:bodyPr/>
        <a:lstStyle/>
        <a:p>
          <a:r>
            <a:rPr lang="en-US" dirty="0"/>
            <a:t>Controlling</a:t>
          </a:r>
        </a:p>
      </dgm:t>
    </dgm:pt>
    <dgm:pt modelId="{C27DA742-B7E5-4029-BF43-A3AABDD7F394}" type="parTrans" cxnId="{AAB5460D-5BFA-4206-8C40-361239D4F720}">
      <dgm:prSet/>
      <dgm:spPr/>
      <dgm:t>
        <a:bodyPr/>
        <a:lstStyle/>
        <a:p>
          <a:endParaRPr lang="en-US"/>
        </a:p>
      </dgm:t>
    </dgm:pt>
    <dgm:pt modelId="{38BEE63E-8197-4525-9484-BCA4E19BFA30}" type="sibTrans" cxnId="{AAB5460D-5BFA-4206-8C40-361239D4F720}">
      <dgm:prSet/>
      <dgm:spPr/>
      <dgm:t>
        <a:bodyPr/>
        <a:lstStyle/>
        <a:p>
          <a:endParaRPr lang="en-US"/>
        </a:p>
      </dgm:t>
    </dgm:pt>
    <dgm:pt modelId="{33562DA0-0804-4E2A-9848-3DB74101AB92}">
      <dgm:prSet phldrT="[Text]"/>
      <dgm:spPr/>
      <dgm:t>
        <a:bodyPr/>
        <a:lstStyle/>
        <a:p>
          <a:r>
            <a:rPr lang="en-US" dirty="0"/>
            <a:t>Flexible</a:t>
          </a:r>
        </a:p>
      </dgm:t>
    </dgm:pt>
    <dgm:pt modelId="{43C867A4-ED12-4397-BD75-E70DBBB144CB}" type="parTrans" cxnId="{C3818CB6-C59B-489F-8A51-1485EC963158}">
      <dgm:prSet/>
      <dgm:spPr/>
      <dgm:t>
        <a:bodyPr/>
        <a:lstStyle/>
        <a:p>
          <a:endParaRPr lang="en-US"/>
        </a:p>
      </dgm:t>
    </dgm:pt>
    <dgm:pt modelId="{00823527-429C-458D-924A-C442A9428B04}" type="sibTrans" cxnId="{C3818CB6-C59B-489F-8A51-1485EC963158}">
      <dgm:prSet/>
      <dgm:spPr/>
      <dgm:t>
        <a:bodyPr/>
        <a:lstStyle/>
        <a:p>
          <a:endParaRPr lang="en-US"/>
        </a:p>
      </dgm:t>
    </dgm:pt>
    <dgm:pt modelId="{1EF0B9EC-FBFB-40A5-8C18-70FA2BF11DCF}">
      <dgm:prSet phldrT="[Text]"/>
      <dgm:spPr/>
      <dgm:t>
        <a:bodyPr/>
        <a:lstStyle/>
        <a:p>
          <a:r>
            <a:rPr lang="en-US" dirty="0"/>
            <a:t>Hierarchical</a:t>
          </a:r>
        </a:p>
      </dgm:t>
    </dgm:pt>
    <dgm:pt modelId="{0CFBE0A9-08A2-475F-9DF8-FE6D97D80171}" type="parTrans" cxnId="{A13B7DFB-891D-438B-9A7C-21A21B212610}">
      <dgm:prSet/>
      <dgm:spPr/>
      <dgm:t>
        <a:bodyPr/>
        <a:lstStyle/>
        <a:p>
          <a:endParaRPr lang="en-US"/>
        </a:p>
      </dgm:t>
    </dgm:pt>
    <dgm:pt modelId="{C4790747-8F24-4C20-8D9A-E21B3E4D65B6}" type="sibTrans" cxnId="{A13B7DFB-891D-438B-9A7C-21A21B212610}">
      <dgm:prSet/>
      <dgm:spPr/>
      <dgm:t>
        <a:bodyPr/>
        <a:lstStyle/>
        <a:p>
          <a:endParaRPr lang="en-US"/>
        </a:p>
      </dgm:t>
    </dgm:pt>
    <dgm:pt modelId="{D5157161-6796-40FC-AD46-16BE123AC6CA}">
      <dgm:prSet phldrT="[Text]"/>
      <dgm:spPr/>
      <dgm:t>
        <a:bodyPr/>
        <a:lstStyle/>
        <a:p>
          <a:r>
            <a:rPr lang="en-US" dirty="0"/>
            <a:t>Reasoned</a:t>
          </a:r>
        </a:p>
      </dgm:t>
    </dgm:pt>
    <dgm:pt modelId="{76FCB1AB-7289-4C8E-8F0C-89BCFEE5E381}" type="parTrans" cxnId="{30B0DA10-4154-4482-A8E8-B614C79E451E}">
      <dgm:prSet/>
      <dgm:spPr/>
      <dgm:t>
        <a:bodyPr/>
        <a:lstStyle/>
        <a:p>
          <a:endParaRPr lang="en-US"/>
        </a:p>
      </dgm:t>
    </dgm:pt>
    <dgm:pt modelId="{FC0D2CA2-B975-4677-AECB-40D910FDA122}" type="sibTrans" cxnId="{30B0DA10-4154-4482-A8E8-B614C79E451E}">
      <dgm:prSet/>
      <dgm:spPr/>
      <dgm:t>
        <a:bodyPr/>
        <a:lstStyle/>
        <a:p>
          <a:endParaRPr lang="en-US"/>
        </a:p>
      </dgm:t>
    </dgm:pt>
    <dgm:pt modelId="{3545CDEC-79F1-4225-B669-7F98CE04C008}">
      <dgm:prSet phldrT="[Text]"/>
      <dgm:spPr/>
      <dgm:t>
        <a:bodyPr/>
        <a:lstStyle/>
        <a:p>
          <a:r>
            <a:rPr lang="en-US" dirty="0"/>
            <a:t>Resistant</a:t>
          </a:r>
        </a:p>
      </dgm:t>
    </dgm:pt>
    <dgm:pt modelId="{425C8811-0C77-468B-BE2E-F21B814F911D}" type="parTrans" cxnId="{91157E39-8734-4857-8C59-570031F7A892}">
      <dgm:prSet/>
      <dgm:spPr/>
      <dgm:t>
        <a:bodyPr/>
        <a:lstStyle/>
        <a:p>
          <a:endParaRPr lang="en-US"/>
        </a:p>
      </dgm:t>
    </dgm:pt>
    <dgm:pt modelId="{BEB8B5E8-FB2E-431A-8910-D6C4316E532B}" type="sibTrans" cxnId="{91157E39-8734-4857-8C59-570031F7A892}">
      <dgm:prSet/>
      <dgm:spPr/>
      <dgm:t>
        <a:bodyPr/>
        <a:lstStyle/>
        <a:p>
          <a:endParaRPr lang="en-US"/>
        </a:p>
      </dgm:t>
    </dgm:pt>
    <dgm:pt modelId="{208F0D7C-16D4-40BC-A537-918B08737219}">
      <dgm:prSet phldrT="[Text]"/>
      <dgm:spPr/>
      <dgm:t>
        <a:bodyPr/>
        <a:lstStyle/>
        <a:p>
          <a:r>
            <a:rPr lang="en-US" dirty="0"/>
            <a:t>Encouraging</a:t>
          </a:r>
        </a:p>
      </dgm:t>
    </dgm:pt>
    <dgm:pt modelId="{D5D3BB52-98B1-4004-8A92-4502FB7265E0}" type="parTrans" cxnId="{63C4F1C2-4261-4AA6-BD3B-C90DCF1AA859}">
      <dgm:prSet/>
      <dgm:spPr/>
      <dgm:t>
        <a:bodyPr/>
        <a:lstStyle/>
        <a:p>
          <a:endParaRPr lang="en-US"/>
        </a:p>
      </dgm:t>
    </dgm:pt>
    <dgm:pt modelId="{622854D3-3773-4D47-AD3A-68361F61E9DC}" type="sibTrans" cxnId="{63C4F1C2-4261-4AA6-BD3B-C90DCF1AA859}">
      <dgm:prSet/>
      <dgm:spPr/>
      <dgm:t>
        <a:bodyPr/>
        <a:lstStyle/>
        <a:p>
          <a:endParaRPr lang="en-US"/>
        </a:p>
      </dgm:t>
    </dgm:pt>
    <dgm:pt modelId="{E2EF1A33-521B-461F-8F92-F893151C210A}">
      <dgm:prSet phldrT="[Text]"/>
      <dgm:spPr/>
      <dgm:t>
        <a:bodyPr/>
        <a:lstStyle/>
        <a:p>
          <a:r>
            <a:rPr lang="en-US" dirty="0"/>
            <a:t>Experimental</a:t>
          </a:r>
        </a:p>
      </dgm:t>
    </dgm:pt>
    <dgm:pt modelId="{F8DBBF48-F6A0-471B-B1D3-F5929235DE52}" type="parTrans" cxnId="{22DA68AB-12C1-417E-BE47-6A5232C237B8}">
      <dgm:prSet/>
      <dgm:spPr/>
      <dgm:t>
        <a:bodyPr/>
        <a:lstStyle/>
        <a:p>
          <a:endParaRPr lang="en-US"/>
        </a:p>
      </dgm:t>
    </dgm:pt>
    <dgm:pt modelId="{C226530E-E706-41E2-9441-0DD142DEFA36}" type="sibTrans" cxnId="{22DA68AB-12C1-417E-BE47-6A5232C237B8}">
      <dgm:prSet/>
      <dgm:spPr/>
      <dgm:t>
        <a:bodyPr/>
        <a:lstStyle/>
        <a:p>
          <a:endParaRPr lang="en-US"/>
        </a:p>
      </dgm:t>
    </dgm:pt>
    <dgm:pt modelId="{45B86B67-034B-4EBC-A4B6-A98003D59AE5}">
      <dgm:prSet phldrT="[Text]"/>
      <dgm:spPr/>
      <dgm:t>
        <a:bodyPr/>
        <a:lstStyle/>
        <a:p>
          <a:r>
            <a:rPr lang="en-US" dirty="0"/>
            <a:t>Forceful</a:t>
          </a:r>
        </a:p>
      </dgm:t>
    </dgm:pt>
    <dgm:pt modelId="{525FBA30-0DE8-4A55-AE5A-4D1A59B81D75}" type="parTrans" cxnId="{D0540868-9D90-47D1-B7C0-E96C9243A0E0}">
      <dgm:prSet/>
      <dgm:spPr/>
      <dgm:t>
        <a:bodyPr/>
        <a:lstStyle/>
        <a:p>
          <a:endParaRPr lang="en-US"/>
        </a:p>
      </dgm:t>
    </dgm:pt>
    <dgm:pt modelId="{A5CFF911-8AB6-4CF8-BF4B-AC4A7044B6B8}" type="sibTrans" cxnId="{D0540868-9D90-47D1-B7C0-E96C9243A0E0}">
      <dgm:prSet/>
      <dgm:spPr/>
      <dgm:t>
        <a:bodyPr/>
        <a:lstStyle/>
        <a:p>
          <a:endParaRPr lang="en-US"/>
        </a:p>
      </dgm:t>
    </dgm:pt>
    <dgm:pt modelId="{0F3353A5-E4F2-484E-9120-18B3ED8B0B36}">
      <dgm:prSet phldrT="[Text]"/>
      <dgm:spPr/>
      <dgm:t>
        <a:bodyPr/>
        <a:lstStyle/>
        <a:p>
          <a:r>
            <a:rPr lang="en-US" dirty="0"/>
            <a:t>Inquiring</a:t>
          </a:r>
        </a:p>
      </dgm:t>
    </dgm:pt>
    <dgm:pt modelId="{2849DC45-33D5-43AF-A9A6-483FE42AFEF5}" type="parTrans" cxnId="{E8A6EE97-DD01-4FA5-830F-666C672C9B7B}">
      <dgm:prSet/>
      <dgm:spPr/>
      <dgm:t>
        <a:bodyPr/>
        <a:lstStyle/>
        <a:p>
          <a:endParaRPr lang="en-US"/>
        </a:p>
      </dgm:t>
    </dgm:pt>
    <dgm:pt modelId="{D115031C-DBFC-46C6-BCA6-2D09CC0C32D5}" type="sibTrans" cxnId="{E8A6EE97-DD01-4FA5-830F-666C672C9B7B}">
      <dgm:prSet/>
      <dgm:spPr/>
      <dgm:t>
        <a:bodyPr/>
        <a:lstStyle/>
        <a:p>
          <a:endParaRPr lang="en-US"/>
        </a:p>
      </dgm:t>
    </dgm:pt>
    <dgm:pt modelId="{E7D97E66-0F28-479D-8E44-3CC480E5C9C1}">
      <dgm:prSet phldrT="[Text]"/>
      <dgm:spPr/>
      <dgm:t>
        <a:bodyPr/>
        <a:lstStyle/>
        <a:p>
          <a:r>
            <a:rPr lang="en-US" dirty="0"/>
            <a:t>Nurturing</a:t>
          </a:r>
        </a:p>
      </dgm:t>
    </dgm:pt>
    <dgm:pt modelId="{49B8B127-F75E-41A7-9307-F0C46F6F846B}" type="parTrans" cxnId="{CC41B485-9A9E-4DE3-8A08-C3D4583A2750}">
      <dgm:prSet/>
      <dgm:spPr/>
      <dgm:t>
        <a:bodyPr/>
        <a:lstStyle/>
        <a:p>
          <a:endParaRPr lang="en-US"/>
        </a:p>
      </dgm:t>
    </dgm:pt>
    <dgm:pt modelId="{846B4B71-F7DE-4F13-9437-4E1091797F1A}" type="sibTrans" cxnId="{CC41B485-9A9E-4DE3-8A08-C3D4583A2750}">
      <dgm:prSet/>
      <dgm:spPr/>
      <dgm:t>
        <a:bodyPr/>
        <a:lstStyle/>
        <a:p>
          <a:endParaRPr lang="en-US"/>
        </a:p>
      </dgm:t>
    </dgm:pt>
    <dgm:pt modelId="{35B0AFB3-68E6-4E44-9161-69392B46E354}">
      <dgm:prSet phldrT="[Text]"/>
      <dgm:spPr/>
      <dgm:t>
        <a:bodyPr/>
        <a:lstStyle/>
        <a:p>
          <a:r>
            <a:rPr lang="en-US" dirty="0"/>
            <a:t>Conforming</a:t>
          </a:r>
        </a:p>
      </dgm:t>
    </dgm:pt>
    <dgm:pt modelId="{F3613A6E-87AC-419A-B930-E7AA044EE9E8}" type="parTrans" cxnId="{BFD1ED71-6368-4783-B344-3D5F5C1528E3}">
      <dgm:prSet/>
      <dgm:spPr/>
      <dgm:t>
        <a:bodyPr/>
        <a:lstStyle/>
        <a:p>
          <a:endParaRPr lang="en-US"/>
        </a:p>
      </dgm:t>
    </dgm:pt>
    <dgm:pt modelId="{7C63DF5F-C06B-4C80-BFE7-BC4C11B9380D}" type="sibTrans" cxnId="{BFD1ED71-6368-4783-B344-3D5F5C1528E3}">
      <dgm:prSet/>
      <dgm:spPr/>
      <dgm:t>
        <a:bodyPr/>
        <a:lstStyle/>
        <a:p>
          <a:endParaRPr lang="en-US"/>
        </a:p>
      </dgm:t>
    </dgm:pt>
    <dgm:pt modelId="{5848C848-C433-4251-914E-7BA2E1AFE1E2}">
      <dgm:prSet phldrT="[Text]"/>
      <dgm:spPr/>
      <dgm:t>
        <a:bodyPr/>
        <a:lstStyle/>
        <a:p>
          <a:r>
            <a:rPr lang="en-US" dirty="0"/>
            <a:t>Controlling</a:t>
          </a:r>
        </a:p>
      </dgm:t>
    </dgm:pt>
    <dgm:pt modelId="{112AFA40-5616-4CC9-BABF-86EC63E5A763}" type="parTrans" cxnId="{52F8A64B-BF2B-4FE6-B0EE-AD6AEF7F13DD}">
      <dgm:prSet/>
      <dgm:spPr/>
      <dgm:t>
        <a:bodyPr/>
        <a:lstStyle/>
        <a:p>
          <a:endParaRPr lang="en-US"/>
        </a:p>
      </dgm:t>
    </dgm:pt>
    <dgm:pt modelId="{8B77E3E5-15C6-4942-A7D4-C39C50F05A0F}" type="sibTrans" cxnId="{52F8A64B-BF2B-4FE6-B0EE-AD6AEF7F13DD}">
      <dgm:prSet/>
      <dgm:spPr/>
      <dgm:t>
        <a:bodyPr/>
        <a:lstStyle/>
        <a:p>
          <a:endParaRPr lang="en-US"/>
        </a:p>
      </dgm:t>
    </dgm:pt>
    <dgm:pt modelId="{978BC496-1784-4095-9227-4B759F246345}">
      <dgm:prSet phldrT="[Text]"/>
      <dgm:spPr/>
      <dgm:t>
        <a:bodyPr/>
        <a:lstStyle/>
        <a:p>
          <a:r>
            <a:rPr lang="en-US" dirty="0"/>
            <a:t>Directive</a:t>
          </a:r>
        </a:p>
      </dgm:t>
    </dgm:pt>
    <dgm:pt modelId="{3C781D08-8CCF-4280-A0BE-BE886F7B114E}" type="parTrans" cxnId="{481DAE83-A070-438E-80D1-F49F1C40DF4F}">
      <dgm:prSet/>
      <dgm:spPr/>
      <dgm:t>
        <a:bodyPr/>
        <a:lstStyle/>
        <a:p>
          <a:endParaRPr lang="en-US"/>
        </a:p>
      </dgm:t>
    </dgm:pt>
    <dgm:pt modelId="{86354E0E-E092-4415-B83A-46F3B4806CBB}" type="sibTrans" cxnId="{481DAE83-A070-438E-80D1-F49F1C40DF4F}">
      <dgm:prSet/>
      <dgm:spPr/>
      <dgm:t>
        <a:bodyPr/>
        <a:lstStyle/>
        <a:p>
          <a:endParaRPr lang="en-US"/>
        </a:p>
      </dgm:t>
    </dgm:pt>
    <dgm:pt modelId="{1D36B3B6-74CD-4EE1-BA23-AF118C05139D}">
      <dgm:prSet phldrT="[Text]"/>
      <dgm:spPr/>
      <dgm:t>
        <a:bodyPr/>
        <a:lstStyle/>
        <a:p>
          <a:r>
            <a:rPr lang="en-US" dirty="0"/>
            <a:t>Hierarchical</a:t>
          </a:r>
        </a:p>
      </dgm:t>
    </dgm:pt>
    <dgm:pt modelId="{B670B096-9051-49EE-8003-0734C498537A}" type="parTrans" cxnId="{E1E1AE08-72C7-42D7-8EC6-C0350A50739D}">
      <dgm:prSet/>
      <dgm:spPr/>
      <dgm:t>
        <a:bodyPr/>
        <a:lstStyle/>
        <a:p>
          <a:endParaRPr lang="en-US"/>
        </a:p>
      </dgm:t>
    </dgm:pt>
    <dgm:pt modelId="{A4B29DC9-4613-4BA8-9BD5-18CEC2E0F4FC}" type="sibTrans" cxnId="{E1E1AE08-72C7-42D7-8EC6-C0350A50739D}">
      <dgm:prSet/>
      <dgm:spPr/>
      <dgm:t>
        <a:bodyPr/>
        <a:lstStyle/>
        <a:p>
          <a:endParaRPr lang="en-US"/>
        </a:p>
      </dgm:t>
    </dgm:pt>
    <dgm:pt modelId="{2A8A7FA6-F146-4ED7-8096-E21D2196776E}">
      <dgm:prSet phldrT="[Text]"/>
      <dgm:spPr/>
      <dgm:t>
        <a:bodyPr/>
        <a:lstStyle/>
        <a:p>
          <a:r>
            <a:rPr lang="en-US" dirty="0"/>
            <a:t>Resistant</a:t>
          </a:r>
        </a:p>
      </dgm:t>
    </dgm:pt>
    <dgm:pt modelId="{3A2F9F01-4A00-4BCE-9382-E745D4F196CE}" type="parTrans" cxnId="{92E96CC4-64E8-4977-BC24-BBAED6EA2EC4}">
      <dgm:prSet/>
      <dgm:spPr/>
      <dgm:t>
        <a:bodyPr/>
        <a:lstStyle/>
        <a:p>
          <a:endParaRPr lang="en-US"/>
        </a:p>
      </dgm:t>
    </dgm:pt>
    <dgm:pt modelId="{1739E544-39ED-4468-A068-4A6FC864ADB6}" type="sibTrans" cxnId="{92E96CC4-64E8-4977-BC24-BBAED6EA2EC4}">
      <dgm:prSet/>
      <dgm:spPr/>
      <dgm:t>
        <a:bodyPr/>
        <a:lstStyle/>
        <a:p>
          <a:endParaRPr lang="en-US"/>
        </a:p>
      </dgm:t>
    </dgm:pt>
    <dgm:pt modelId="{0DD3A1E1-65A3-4953-9885-E349F8B9F742}">
      <dgm:prSet phldrT="[Text]"/>
      <dgm:spPr/>
      <dgm:t>
        <a:bodyPr/>
        <a:lstStyle/>
        <a:p>
          <a:r>
            <a:rPr lang="en-US" dirty="0"/>
            <a:t>Considered</a:t>
          </a:r>
        </a:p>
      </dgm:t>
    </dgm:pt>
    <dgm:pt modelId="{B93D692E-64C4-4D37-A31B-862EC62BF39C}" type="parTrans" cxnId="{53EC709B-30F4-4077-A16B-F8291E4F7C20}">
      <dgm:prSet/>
      <dgm:spPr/>
      <dgm:t>
        <a:bodyPr/>
        <a:lstStyle/>
        <a:p>
          <a:endParaRPr lang="en-US"/>
        </a:p>
      </dgm:t>
    </dgm:pt>
    <dgm:pt modelId="{32418CF0-6896-456E-89F6-68D5D13E004C}" type="sibTrans" cxnId="{53EC709B-30F4-4077-A16B-F8291E4F7C20}">
      <dgm:prSet/>
      <dgm:spPr/>
      <dgm:t>
        <a:bodyPr/>
        <a:lstStyle/>
        <a:p>
          <a:endParaRPr lang="en-US"/>
        </a:p>
      </dgm:t>
    </dgm:pt>
    <dgm:pt modelId="{F551A1E5-C0AF-4283-BA9A-6C73CFECDCAA}">
      <dgm:prSet phldrT="[Text]"/>
      <dgm:spPr/>
      <dgm:t>
        <a:bodyPr/>
        <a:lstStyle/>
        <a:p>
          <a:r>
            <a:rPr lang="en-US" dirty="0"/>
            <a:t>Controlling</a:t>
          </a:r>
        </a:p>
      </dgm:t>
    </dgm:pt>
    <dgm:pt modelId="{12B6E12B-28B0-4B77-837D-77A4F5C57F28}" type="parTrans" cxnId="{E8AAB3FD-BB05-4111-B6FD-8A7241810A29}">
      <dgm:prSet/>
      <dgm:spPr/>
      <dgm:t>
        <a:bodyPr/>
        <a:lstStyle/>
        <a:p>
          <a:endParaRPr lang="en-US"/>
        </a:p>
      </dgm:t>
    </dgm:pt>
    <dgm:pt modelId="{34D333AD-27A7-4CA6-9586-ECA784B73F48}" type="sibTrans" cxnId="{E8AAB3FD-BB05-4111-B6FD-8A7241810A29}">
      <dgm:prSet/>
      <dgm:spPr/>
      <dgm:t>
        <a:bodyPr/>
        <a:lstStyle/>
        <a:p>
          <a:endParaRPr lang="en-US"/>
        </a:p>
      </dgm:t>
    </dgm:pt>
    <dgm:pt modelId="{A76950EE-A7FE-4C0A-ABEC-2DE04B915F4A}">
      <dgm:prSet phldrT="[Text]"/>
      <dgm:spPr/>
      <dgm:t>
        <a:bodyPr/>
        <a:lstStyle/>
        <a:p>
          <a:r>
            <a:rPr lang="en-US" dirty="0"/>
            <a:t>Competitive</a:t>
          </a:r>
        </a:p>
      </dgm:t>
    </dgm:pt>
    <dgm:pt modelId="{9D5C7980-7B70-4A7F-8C79-0FC7E684F623}" type="parTrans" cxnId="{E8EB40B2-5929-47B9-9CD7-C9DA1682CB0F}">
      <dgm:prSet/>
      <dgm:spPr/>
      <dgm:t>
        <a:bodyPr/>
        <a:lstStyle/>
        <a:p>
          <a:endParaRPr lang="en-US"/>
        </a:p>
      </dgm:t>
    </dgm:pt>
    <dgm:pt modelId="{60B65CDC-7A21-47EF-A520-D4A890403781}" type="sibTrans" cxnId="{E8EB40B2-5929-47B9-9CD7-C9DA1682CB0F}">
      <dgm:prSet/>
      <dgm:spPr/>
      <dgm:t>
        <a:bodyPr/>
        <a:lstStyle/>
        <a:p>
          <a:endParaRPr lang="en-US"/>
        </a:p>
      </dgm:t>
    </dgm:pt>
    <dgm:pt modelId="{09F008BA-9BA7-410C-AEA1-00C64C7FE35B}">
      <dgm:prSet phldrT="[Text]"/>
      <dgm:spPr/>
      <dgm:t>
        <a:bodyPr/>
        <a:lstStyle/>
        <a:p>
          <a:r>
            <a:rPr lang="en-US" dirty="0"/>
            <a:t>Flexible</a:t>
          </a:r>
        </a:p>
      </dgm:t>
    </dgm:pt>
    <dgm:pt modelId="{33B9B374-BF17-4B77-AC91-23D3370B0094}" type="parTrans" cxnId="{114A1A03-67CB-429A-B96F-9B9FECC06912}">
      <dgm:prSet/>
      <dgm:spPr/>
      <dgm:t>
        <a:bodyPr/>
        <a:lstStyle/>
        <a:p>
          <a:endParaRPr lang="en-US"/>
        </a:p>
      </dgm:t>
    </dgm:pt>
    <dgm:pt modelId="{A44FD780-CCD5-48EF-9157-A18B63F90E79}" type="sibTrans" cxnId="{114A1A03-67CB-429A-B96F-9B9FECC06912}">
      <dgm:prSet/>
      <dgm:spPr/>
      <dgm:t>
        <a:bodyPr/>
        <a:lstStyle/>
        <a:p>
          <a:endParaRPr lang="en-US"/>
        </a:p>
      </dgm:t>
    </dgm:pt>
    <dgm:pt modelId="{8C023B17-58ED-44B9-B650-29B01071CA10}">
      <dgm:prSet phldrT="[Text]"/>
      <dgm:spPr/>
      <dgm:t>
        <a:bodyPr/>
        <a:lstStyle/>
        <a:p>
          <a:r>
            <a:rPr lang="en-US" dirty="0"/>
            <a:t>Hierarchical</a:t>
          </a:r>
        </a:p>
      </dgm:t>
    </dgm:pt>
    <dgm:pt modelId="{045E273E-3B22-4542-8442-82AC851AD561}" type="parTrans" cxnId="{AC082B00-4A29-47B6-9B20-B20DAC19C0FD}">
      <dgm:prSet/>
      <dgm:spPr/>
      <dgm:t>
        <a:bodyPr/>
        <a:lstStyle/>
        <a:p>
          <a:endParaRPr lang="en-US"/>
        </a:p>
      </dgm:t>
    </dgm:pt>
    <dgm:pt modelId="{30E39453-4633-4A03-9706-2466F5DF73C7}" type="sibTrans" cxnId="{AC082B00-4A29-47B6-9B20-B20DAC19C0FD}">
      <dgm:prSet/>
      <dgm:spPr/>
      <dgm:t>
        <a:bodyPr/>
        <a:lstStyle/>
        <a:p>
          <a:endParaRPr lang="en-US"/>
        </a:p>
      </dgm:t>
    </dgm:pt>
    <dgm:pt modelId="{335B06E3-8F89-4D0C-BEF9-602D5A5B4447}" type="pres">
      <dgm:prSet presAssocID="{45371002-225E-40C3-B499-9AFEB5093FDE}" presName="matrix" presStyleCnt="0">
        <dgm:presLayoutVars>
          <dgm:chMax val="1"/>
          <dgm:dir/>
          <dgm:resizeHandles val="exact"/>
        </dgm:presLayoutVars>
      </dgm:prSet>
      <dgm:spPr/>
    </dgm:pt>
    <dgm:pt modelId="{40F2A773-D8D5-4771-B528-329FFFDB4B90}" type="pres">
      <dgm:prSet presAssocID="{45371002-225E-40C3-B499-9AFEB5093FDE}" presName="axisShape" presStyleLbl="bgShp" presStyleIdx="0" presStyleCnt="1"/>
      <dgm:spPr/>
    </dgm:pt>
    <dgm:pt modelId="{1DC243F0-45A8-4668-A0F9-CA709649654C}" type="pres">
      <dgm:prSet presAssocID="{45371002-225E-40C3-B499-9AFEB5093FDE}" presName="rect1" presStyleLbl="node1" presStyleIdx="0" presStyleCnt="4">
        <dgm:presLayoutVars>
          <dgm:chMax val="0"/>
          <dgm:chPref val="0"/>
          <dgm:bulletEnabled val="1"/>
        </dgm:presLayoutVars>
      </dgm:prSet>
      <dgm:spPr/>
    </dgm:pt>
    <dgm:pt modelId="{4F594795-859B-4B3B-82E6-5388017119F7}" type="pres">
      <dgm:prSet presAssocID="{45371002-225E-40C3-B499-9AFEB5093FDE}" presName="rect2" presStyleLbl="node1" presStyleIdx="1" presStyleCnt="4">
        <dgm:presLayoutVars>
          <dgm:chMax val="0"/>
          <dgm:chPref val="0"/>
          <dgm:bulletEnabled val="1"/>
        </dgm:presLayoutVars>
      </dgm:prSet>
      <dgm:spPr/>
    </dgm:pt>
    <dgm:pt modelId="{CA3A303E-0699-4912-A478-12BA73AB0F03}" type="pres">
      <dgm:prSet presAssocID="{45371002-225E-40C3-B499-9AFEB5093FDE}" presName="rect3" presStyleLbl="node1" presStyleIdx="2" presStyleCnt="4">
        <dgm:presLayoutVars>
          <dgm:chMax val="0"/>
          <dgm:chPref val="0"/>
          <dgm:bulletEnabled val="1"/>
        </dgm:presLayoutVars>
      </dgm:prSet>
      <dgm:spPr/>
    </dgm:pt>
    <dgm:pt modelId="{2123F87D-40FD-4E2E-9783-DC7CCB3CAA01}" type="pres">
      <dgm:prSet presAssocID="{45371002-225E-40C3-B499-9AFEB5093FDE}" presName="rect4" presStyleLbl="node1" presStyleIdx="3" presStyleCnt="4">
        <dgm:presLayoutVars>
          <dgm:chMax val="0"/>
          <dgm:chPref val="0"/>
          <dgm:bulletEnabled val="1"/>
        </dgm:presLayoutVars>
      </dgm:prSet>
      <dgm:spPr/>
    </dgm:pt>
  </dgm:ptLst>
  <dgm:cxnLst>
    <dgm:cxn modelId="{AC082B00-4A29-47B6-9B20-B20DAC19C0FD}" srcId="{35ACC650-FE83-4C47-88EE-9D30D8A656A2}" destId="{8C023B17-58ED-44B9-B650-29B01071CA10}" srcOrd="5" destOrd="0" parTransId="{045E273E-3B22-4542-8442-82AC851AD561}" sibTransId="{30E39453-4633-4A03-9706-2466F5DF73C7}"/>
    <dgm:cxn modelId="{CA47DA01-02F2-49A2-98CB-D873B703C301}" type="presOf" srcId="{978BC496-1784-4095-9227-4B759F246345}" destId="{CA3A303E-0699-4912-A478-12BA73AB0F03}" srcOrd="0" destOrd="4" presId="urn:microsoft.com/office/officeart/2005/8/layout/matrix2"/>
    <dgm:cxn modelId="{F9C2A302-72A3-4D3F-8C41-F6EA977EC050}" type="presOf" srcId="{A76950EE-A7FE-4C0A-ABEC-2DE04B915F4A}" destId="{2123F87D-40FD-4E2E-9783-DC7CCB3CAA01}" srcOrd="0" destOrd="4" presId="urn:microsoft.com/office/officeart/2005/8/layout/matrix2"/>
    <dgm:cxn modelId="{114A1A03-67CB-429A-B96F-9B9FECC06912}" srcId="{35ACC650-FE83-4C47-88EE-9D30D8A656A2}" destId="{09F008BA-9BA7-410C-AEA1-00C64C7FE35B}" srcOrd="4" destOrd="0" parTransId="{33B9B374-BF17-4B77-AC91-23D3370B0094}" sibTransId="{A44FD780-CCD5-48EF-9157-A18B63F90E79}"/>
    <dgm:cxn modelId="{13AE7803-FCD1-4A5A-9B84-E7908B57923D}" type="presOf" srcId="{35ACC650-FE83-4C47-88EE-9D30D8A656A2}" destId="{2123F87D-40FD-4E2E-9783-DC7CCB3CAA01}" srcOrd="0" destOrd="0" presId="urn:microsoft.com/office/officeart/2005/8/layout/matrix2"/>
    <dgm:cxn modelId="{D7FDA305-EF29-46C7-80EB-10F8955DC381}" type="presOf" srcId="{65C9C369-1F52-4C3D-9906-DC92AEA10D20}" destId="{1DC243F0-45A8-4668-A0F9-CA709649654C}" srcOrd="0" destOrd="1" presId="urn:microsoft.com/office/officeart/2005/8/layout/matrix2"/>
    <dgm:cxn modelId="{E1E1AE08-72C7-42D7-8EC6-C0350A50739D}" srcId="{45578AA1-30F0-4A6C-9AD6-80F89CCCD78A}" destId="{1D36B3B6-74CD-4EE1-BA23-AF118C05139D}" srcOrd="4" destOrd="0" parTransId="{B670B096-9051-49EE-8003-0734C498537A}" sibTransId="{A4B29DC9-4613-4BA8-9BD5-18CEC2E0F4FC}"/>
    <dgm:cxn modelId="{BFAE490B-3334-4994-83DB-B0F7191ABBD4}" type="presOf" srcId="{1EF0B9EC-FBFB-40A5-8C18-70FA2BF11DCF}" destId="{1DC243F0-45A8-4668-A0F9-CA709649654C}" srcOrd="0" destOrd="4" presId="urn:microsoft.com/office/officeart/2005/8/layout/matrix2"/>
    <dgm:cxn modelId="{AAB5460D-5BFA-4206-8C40-361239D4F720}" srcId="{829F1068-7906-4C9C-B8B3-572CC0C51E72}" destId="{B8E08D04-8126-4AD8-B449-C15C578A2B45}" srcOrd="1" destOrd="0" parTransId="{C27DA742-B7E5-4029-BF43-A3AABDD7F394}" sibTransId="{38BEE63E-8197-4525-9484-BCA4E19BFA30}"/>
    <dgm:cxn modelId="{30B0DA10-4154-4482-A8E8-B614C79E451E}" srcId="{829F1068-7906-4C9C-B8B3-572CC0C51E72}" destId="{D5157161-6796-40FC-AD46-16BE123AC6CA}" srcOrd="4" destOrd="0" parTransId="{76FCB1AB-7289-4C8E-8F0C-89BCFEE5E381}" sibTransId="{FC0D2CA2-B975-4677-AECB-40D910FDA122}"/>
    <dgm:cxn modelId="{C87BB511-9B78-48F0-BBF0-37F43E958522}" srcId="{A23445AE-D2B9-4DF5-AF10-40CB1F7F9BE3}" destId="{E7519673-6142-4FD9-BA71-036ED4929D4F}" srcOrd="0" destOrd="0" parTransId="{DE2A630C-0120-4803-AB68-B09012FF118B}" sibTransId="{F4071D2E-DA15-420F-8DDD-1A12BF29917C}"/>
    <dgm:cxn modelId="{E4B9CA13-B924-496F-B44E-15F5FD934C8B}" type="presOf" srcId="{0F3353A5-E4F2-484E-9120-18B3ED8B0B36}" destId="{4F594795-859B-4B3B-82E6-5388017119F7}" srcOrd="0" destOrd="5" presId="urn:microsoft.com/office/officeart/2005/8/layout/matrix2"/>
    <dgm:cxn modelId="{C8919E16-D969-40C0-9464-3AFF66249360}" type="presOf" srcId="{BE62AD22-ABB3-4C27-8622-AE473450E4A4}" destId="{2123F87D-40FD-4E2E-9783-DC7CCB3CAA01}" srcOrd="0" destOrd="1" presId="urn:microsoft.com/office/officeart/2005/8/layout/matrix2"/>
    <dgm:cxn modelId="{267F172C-C0E2-419A-8E33-BCAB89BD5729}" type="presOf" srcId="{35B0AFB3-68E6-4E44-9161-69392B46E354}" destId="{CA3A303E-0699-4912-A478-12BA73AB0F03}" srcOrd="0" destOrd="2" presId="urn:microsoft.com/office/officeart/2005/8/layout/matrix2"/>
    <dgm:cxn modelId="{B43D0233-FEE0-42EF-9CE8-9A1AE79D11AD}" srcId="{45371002-225E-40C3-B499-9AFEB5093FDE}" destId="{A23445AE-D2B9-4DF5-AF10-40CB1F7F9BE3}" srcOrd="1" destOrd="0" parTransId="{A6378ECF-0077-4A88-9F89-9A55C1123222}" sibTransId="{C2EA32FB-DC95-4F18-AEA1-03868E9D05CF}"/>
    <dgm:cxn modelId="{91157E39-8734-4857-8C59-570031F7A892}" srcId="{829F1068-7906-4C9C-B8B3-572CC0C51E72}" destId="{3545CDEC-79F1-4225-B669-7F98CE04C008}" srcOrd="5" destOrd="0" parTransId="{425C8811-0C77-468B-BE2E-F21B814F911D}" sibTransId="{BEB8B5E8-FB2E-431A-8910-D6C4316E532B}"/>
    <dgm:cxn modelId="{CBDE843D-C9F4-46FB-9121-968A1F56B789}" type="presOf" srcId="{B8E08D04-8126-4AD8-B449-C15C578A2B45}" destId="{1DC243F0-45A8-4668-A0F9-CA709649654C}" srcOrd="0" destOrd="2" presId="urn:microsoft.com/office/officeart/2005/8/layout/matrix2"/>
    <dgm:cxn modelId="{8489993D-8982-442F-910F-51D00721D6BD}" srcId="{35ACC650-FE83-4C47-88EE-9D30D8A656A2}" destId="{BE62AD22-ABB3-4C27-8622-AE473450E4A4}" srcOrd="0" destOrd="0" parTransId="{548A0001-A6ED-445D-A4D2-D29F415D7D7F}" sibTransId="{AB31C17D-3663-4E5C-BCFF-D10B4A8D1AA8}"/>
    <dgm:cxn modelId="{85B0E15D-6779-4803-971C-7130F818B5DF}" type="presOf" srcId="{A23445AE-D2B9-4DF5-AF10-40CB1F7F9BE3}" destId="{4F594795-859B-4B3B-82E6-5388017119F7}" srcOrd="0" destOrd="0" presId="urn:microsoft.com/office/officeart/2005/8/layout/matrix2"/>
    <dgm:cxn modelId="{A9DF8366-6641-4238-8B93-675AFF90FAB0}" type="presOf" srcId="{45371002-225E-40C3-B499-9AFEB5093FDE}" destId="{335B06E3-8F89-4D0C-BEF9-602D5A5B4447}" srcOrd="0" destOrd="0" presId="urn:microsoft.com/office/officeart/2005/8/layout/matrix2"/>
    <dgm:cxn modelId="{D0540868-9D90-47D1-B7C0-E96C9243A0E0}" srcId="{A23445AE-D2B9-4DF5-AF10-40CB1F7F9BE3}" destId="{45B86B67-034B-4EBC-A4B6-A98003D59AE5}" srcOrd="3" destOrd="0" parTransId="{525FBA30-0DE8-4A55-AE5A-4D1A59B81D75}" sibTransId="{A5CFF911-8AB6-4CF8-BF4B-AC4A7044B6B8}"/>
    <dgm:cxn modelId="{5F977D69-6F9A-4EDA-B83B-EED79240E35D}" type="presOf" srcId="{829F1068-7906-4C9C-B8B3-572CC0C51E72}" destId="{1DC243F0-45A8-4668-A0F9-CA709649654C}" srcOrd="0" destOrd="0" presId="urn:microsoft.com/office/officeart/2005/8/layout/matrix2"/>
    <dgm:cxn modelId="{52F8A64B-BF2B-4FE6-B0EE-AD6AEF7F13DD}" srcId="{45578AA1-30F0-4A6C-9AD6-80F89CCCD78A}" destId="{5848C848-C433-4251-914E-7BA2E1AFE1E2}" srcOrd="2" destOrd="0" parTransId="{112AFA40-5616-4CC9-BABF-86EC63E5A763}" sibTransId="{8B77E3E5-15C6-4942-A7D4-C39C50F05A0F}"/>
    <dgm:cxn modelId="{C7C6154E-E89A-4E70-B10B-8CF697C662DA}" type="presOf" srcId="{938604AA-732F-470A-A605-02F91C2A370B}" destId="{CA3A303E-0699-4912-A478-12BA73AB0F03}" srcOrd="0" destOrd="1" presId="urn:microsoft.com/office/officeart/2005/8/layout/matrix2"/>
    <dgm:cxn modelId="{BFD1ED71-6368-4783-B344-3D5F5C1528E3}" srcId="{45578AA1-30F0-4A6C-9AD6-80F89CCCD78A}" destId="{35B0AFB3-68E6-4E44-9161-69392B46E354}" srcOrd="1" destOrd="0" parTransId="{F3613A6E-87AC-419A-B930-E7AA044EE9E8}" sibTransId="{7C63DF5F-C06B-4C80-BFE7-BC4C11B9380D}"/>
    <dgm:cxn modelId="{11157F53-5E4E-4A70-B097-E32EF634B0D7}" type="presOf" srcId="{F551A1E5-C0AF-4283-BA9A-6C73CFECDCAA}" destId="{2123F87D-40FD-4E2E-9783-DC7CCB3CAA01}" srcOrd="0" destOrd="3" presId="urn:microsoft.com/office/officeart/2005/8/layout/matrix2"/>
    <dgm:cxn modelId="{762DEC54-3D31-4C73-8221-3AD52B32D917}" srcId="{45371002-225E-40C3-B499-9AFEB5093FDE}" destId="{829F1068-7906-4C9C-B8B3-572CC0C51E72}" srcOrd="0" destOrd="0" parTransId="{70445D80-9681-4AEF-A329-33230CE6AF5C}" sibTransId="{A85070FD-C80C-4923-93AD-2EF2669CE0DF}"/>
    <dgm:cxn modelId="{F148B555-9312-4F4A-BF8B-4F7704774AD1}" type="presOf" srcId="{D5157161-6796-40FC-AD46-16BE123AC6CA}" destId="{1DC243F0-45A8-4668-A0F9-CA709649654C}" srcOrd="0" destOrd="5" presId="urn:microsoft.com/office/officeart/2005/8/layout/matrix2"/>
    <dgm:cxn modelId="{EF832456-4043-4B64-9271-B0531BA83019}" srcId="{45578AA1-30F0-4A6C-9AD6-80F89CCCD78A}" destId="{938604AA-732F-470A-A605-02F91C2A370B}" srcOrd="0" destOrd="0" parTransId="{7B447470-93CF-4028-97E8-E70E53148AD6}" sibTransId="{B0DE009F-4C92-4885-BBD2-BD13B7F8D171}"/>
    <dgm:cxn modelId="{2647CD58-2A37-45DD-B5F7-6631EBCDA911}" type="presOf" srcId="{208F0D7C-16D4-40BC-A537-918B08737219}" destId="{4F594795-859B-4B3B-82E6-5388017119F7}" srcOrd="0" destOrd="2" presId="urn:microsoft.com/office/officeart/2005/8/layout/matrix2"/>
    <dgm:cxn modelId="{481DAE83-A070-438E-80D1-F49F1C40DF4F}" srcId="{45578AA1-30F0-4A6C-9AD6-80F89CCCD78A}" destId="{978BC496-1784-4095-9227-4B759F246345}" srcOrd="3" destOrd="0" parTransId="{3C781D08-8CCF-4280-A0BE-BE886F7B114E}" sibTransId="{86354E0E-E092-4415-B83A-46F3B4806CBB}"/>
    <dgm:cxn modelId="{34222185-73CF-4292-91FD-714D3F8CB7E9}" srcId="{45371002-225E-40C3-B499-9AFEB5093FDE}" destId="{45578AA1-30F0-4A6C-9AD6-80F89CCCD78A}" srcOrd="2" destOrd="0" parTransId="{73DBCB4D-0540-4859-B075-DCDD936A69C9}" sibTransId="{05C3BE66-1EE6-4DC0-9DD0-42543EAA6610}"/>
    <dgm:cxn modelId="{CC41B485-9A9E-4DE3-8A08-C3D4583A2750}" srcId="{A23445AE-D2B9-4DF5-AF10-40CB1F7F9BE3}" destId="{E7D97E66-0F28-479D-8E44-3CC480E5C9C1}" srcOrd="5" destOrd="0" parTransId="{49B8B127-F75E-41A7-9307-F0C46F6F846B}" sibTransId="{846B4B71-F7DE-4F13-9437-4E1091797F1A}"/>
    <dgm:cxn modelId="{7A709888-AD24-4F6A-B9D5-E0D328080374}" type="presOf" srcId="{E7519673-6142-4FD9-BA71-036ED4929D4F}" destId="{4F594795-859B-4B3B-82E6-5388017119F7}" srcOrd="0" destOrd="1" presId="urn:microsoft.com/office/officeart/2005/8/layout/matrix2"/>
    <dgm:cxn modelId="{278A5391-F49C-4D31-BD6E-BD5828E24458}" type="presOf" srcId="{5848C848-C433-4251-914E-7BA2E1AFE1E2}" destId="{CA3A303E-0699-4912-A478-12BA73AB0F03}" srcOrd="0" destOrd="3" presId="urn:microsoft.com/office/officeart/2005/8/layout/matrix2"/>
    <dgm:cxn modelId="{E8A6EE97-DD01-4FA5-830F-666C672C9B7B}" srcId="{A23445AE-D2B9-4DF5-AF10-40CB1F7F9BE3}" destId="{0F3353A5-E4F2-484E-9120-18B3ED8B0B36}" srcOrd="4" destOrd="0" parTransId="{2849DC45-33D5-43AF-A9A6-483FE42AFEF5}" sibTransId="{D115031C-DBFC-46C6-BCA6-2D09CC0C32D5}"/>
    <dgm:cxn modelId="{53EC709B-30F4-4077-A16B-F8291E4F7C20}" srcId="{35ACC650-FE83-4C47-88EE-9D30D8A656A2}" destId="{0DD3A1E1-65A3-4953-9885-E349F8B9F742}" srcOrd="1" destOrd="0" parTransId="{B93D692E-64C4-4D37-A31B-862EC62BF39C}" sibTransId="{32418CF0-6896-456E-89F6-68D5D13E004C}"/>
    <dgm:cxn modelId="{F4A900AB-A02D-4AAF-897D-2066A5C793D4}" type="presOf" srcId="{3545CDEC-79F1-4225-B669-7F98CE04C008}" destId="{1DC243F0-45A8-4668-A0F9-CA709649654C}" srcOrd="0" destOrd="6" presId="urn:microsoft.com/office/officeart/2005/8/layout/matrix2"/>
    <dgm:cxn modelId="{22DA68AB-12C1-417E-BE47-6A5232C237B8}" srcId="{A23445AE-D2B9-4DF5-AF10-40CB1F7F9BE3}" destId="{E2EF1A33-521B-461F-8F92-F893151C210A}" srcOrd="2" destOrd="0" parTransId="{F8DBBF48-F6A0-471B-B1D3-F5929235DE52}" sibTransId="{C226530E-E706-41E2-9441-0DD142DEFA36}"/>
    <dgm:cxn modelId="{E8EB40B2-5929-47B9-9CD7-C9DA1682CB0F}" srcId="{35ACC650-FE83-4C47-88EE-9D30D8A656A2}" destId="{A76950EE-A7FE-4C0A-ABEC-2DE04B915F4A}" srcOrd="3" destOrd="0" parTransId="{9D5C7980-7B70-4A7F-8C79-0FC7E684F623}" sibTransId="{60B65CDC-7A21-47EF-A520-D4A890403781}"/>
    <dgm:cxn modelId="{DBEB30B6-A433-484D-8509-7C4216CFD6D5}" type="presOf" srcId="{E2EF1A33-521B-461F-8F92-F893151C210A}" destId="{4F594795-859B-4B3B-82E6-5388017119F7}" srcOrd="0" destOrd="3" presId="urn:microsoft.com/office/officeart/2005/8/layout/matrix2"/>
    <dgm:cxn modelId="{C3818CB6-C59B-489F-8A51-1485EC963158}" srcId="{829F1068-7906-4C9C-B8B3-572CC0C51E72}" destId="{33562DA0-0804-4E2A-9848-3DB74101AB92}" srcOrd="2" destOrd="0" parTransId="{43C867A4-ED12-4397-BD75-E70DBBB144CB}" sibTransId="{00823527-429C-458D-924A-C442A9428B04}"/>
    <dgm:cxn modelId="{9F747DC2-9E69-48CF-9720-9173F328058C}" type="presOf" srcId="{8C023B17-58ED-44B9-B650-29B01071CA10}" destId="{2123F87D-40FD-4E2E-9783-DC7CCB3CAA01}" srcOrd="0" destOrd="6" presId="urn:microsoft.com/office/officeart/2005/8/layout/matrix2"/>
    <dgm:cxn modelId="{63C4F1C2-4261-4AA6-BD3B-C90DCF1AA859}" srcId="{A23445AE-D2B9-4DF5-AF10-40CB1F7F9BE3}" destId="{208F0D7C-16D4-40BC-A537-918B08737219}" srcOrd="1" destOrd="0" parTransId="{D5D3BB52-98B1-4004-8A92-4502FB7265E0}" sibTransId="{622854D3-3773-4D47-AD3A-68361F61E9DC}"/>
    <dgm:cxn modelId="{9B2022C3-4C33-4771-A011-9C635903A38A}" type="presOf" srcId="{45578AA1-30F0-4A6C-9AD6-80F89CCCD78A}" destId="{CA3A303E-0699-4912-A478-12BA73AB0F03}" srcOrd="0" destOrd="0" presId="urn:microsoft.com/office/officeart/2005/8/layout/matrix2"/>
    <dgm:cxn modelId="{92E96CC4-64E8-4977-BC24-BBAED6EA2EC4}" srcId="{45578AA1-30F0-4A6C-9AD6-80F89CCCD78A}" destId="{2A8A7FA6-F146-4ED7-8096-E21D2196776E}" srcOrd="5" destOrd="0" parTransId="{3A2F9F01-4A00-4BCE-9382-E745D4F196CE}" sibTransId="{1739E544-39ED-4468-A068-4A6FC864ADB6}"/>
    <dgm:cxn modelId="{51493CD7-A872-46F9-9B39-7C040D3AE6FB}" type="presOf" srcId="{1D36B3B6-74CD-4EE1-BA23-AF118C05139D}" destId="{CA3A303E-0699-4912-A478-12BA73AB0F03}" srcOrd="0" destOrd="5" presId="urn:microsoft.com/office/officeart/2005/8/layout/matrix2"/>
    <dgm:cxn modelId="{A24E28DB-46B8-46F7-9925-A0CC604673F3}" srcId="{829F1068-7906-4C9C-B8B3-572CC0C51E72}" destId="{65C9C369-1F52-4C3D-9906-DC92AEA10D20}" srcOrd="0" destOrd="0" parTransId="{1E3ED647-BD6B-4D0F-895D-828D58D5F0D2}" sibTransId="{795BA722-9706-4CF1-B107-D66B613866E3}"/>
    <dgm:cxn modelId="{4637D1E4-010F-4E6B-B1C6-0D6D9C26C6F9}" type="presOf" srcId="{33562DA0-0804-4E2A-9848-3DB74101AB92}" destId="{1DC243F0-45A8-4668-A0F9-CA709649654C}" srcOrd="0" destOrd="3" presId="urn:microsoft.com/office/officeart/2005/8/layout/matrix2"/>
    <dgm:cxn modelId="{A06E35E6-36F1-4209-861C-74EEF377DE8A}" srcId="{45371002-225E-40C3-B499-9AFEB5093FDE}" destId="{35ACC650-FE83-4C47-88EE-9D30D8A656A2}" srcOrd="3" destOrd="0" parTransId="{43630B2C-1D3B-47BB-A939-897C080F00DA}" sibTransId="{73A6D454-EB6D-4BF1-A2D1-4DC855A4F745}"/>
    <dgm:cxn modelId="{271DF4EC-0D21-4C81-B614-2E408609B2F0}" type="presOf" srcId="{0DD3A1E1-65A3-4953-9885-E349F8B9F742}" destId="{2123F87D-40FD-4E2E-9783-DC7CCB3CAA01}" srcOrd="0" destOrd="2" presId="urn:microsoft.com/office/officeart/2005/8/layout/matrix2"/>
    <dgm:cxn modelId="{741443ED-C97C-4BB1-AA32-BF8EC9C1A70C}" type="presOf" srcId="{09F008BA-9BA7-410C-AEA1-00C64C7FE35B}" destId="{2123F87D-40FD-4E2E-9783-DC7CCB3CAA01}" srcOrd="0" destOrd="5" presId="urn:microsoft.com/office/officeart/2005/8/layout/matrix2"/>
    <dgm:cxn modelId="{E5517DF5-D7C1-42AB-8756-C9A350367000}" type="presOf" srcId="{2A8A7FA6-F146-4ED7-8096-E21D2196776E}" destId="{CA3A303E-0699-4912-A478-12BA73AB0F03}" srcOrd="0" destOrd="6" presId="urn:microsoft.com/office/officeart/2005/8/layout/matrix2"/>
    <dgm:cxn modelId="{27FE73FB-1FCF-486D-BDAB-12664059E901}" type="presOf" srcId="{45B86B67-034B-4EBC-A4B6-A98003D59AE5}" destId="{4F594795-859B-4B3B-82E6-5388017119F7}" srcOrd="0" destOrd="4" presId="urn:microsoft.com/office/officeart/2005/8/layout/matrix2"/>
    <dgm:cxn modelId="{A13B7DFB-891D-438B-9A7C-21A21B212610}" srcId="{829F1068-7906-4C9C-B8B3-572CC0C51E72}" destId="{1EF0B9EC-FBFB-40A5-8C18-70FA2BF11DCF}" srcOrd="3" destOrd="0" parTransId="{0CFBE0A9-08A2-475F-9DF8-FE6D97D80171}" sibTransId="{C4790747-8F24-4C20-8D9A-E21B3E4D65B6}"/>
    <dgm:cxn modelId="{E8AAB3FD-BB05-4111-B6FD-8A7241810A29}" srcId="{35ACC650-FE83-4C47-88EE-9D30D8A656A2}" destId="{F551A1E5-C0AF-4283-BA9A-6C73CFECDCAA}" srcOrd="2" destOrd="0" parTransId="{12B6E12B-28B0-4B77-837D-77A4F5C57F28}" sibTransId="{34D333AD-27A7-4CA6-9586-ECA784B73F48}"/>
    <dgm:cxn modelId="{5B6540FF-8027-48FA-8C3E-594A2D1EE9C9}" type="presOf" srcId="{E7D97E66-0F28-479D-8E44-3CC480E5C9C1}" destId="{4F594795-859B-4B3B-82E6-5388017119F7}" srcOrd="0" destOrd="6" presId="urn:microsoft.com/office/officeart/2005/8/layout/matrix2"/>
    <dgm:cxn modelId="{64EEA4CC-E8E2-4ED4-8F98-9D39B4457D0B}" type="presParOf" srcId="{335B06E3-8F89-4D0C-BEF9-602D5A5B4447}" destId="{40F2A773-D8D5-4771-B528-329FFFDB4B90}" srcOrd="0" destOrd="0" presId="urn:microsoft.com/office/officeart/2005/8/layout/matrix2"/>
    <dgm:cxn modelId="{0C13B03A-1C6A-421C-97BA-5AC60540B87C}" type="presParOf" srcId="{335B06E3-8F89-4D0C-BEF9-602D5A5B4447}" destId="{1DC243F0-45A8-4668-A0F9-CA709649654C}" srcOrd="1" destOrd="0" presId="urn:microsoft.com/office/officeart/2005/8/layout/matrix2"/>
    <dgm:cxn modelId="{436DEDEC-F27D-4859-B327-E09D1739708A}" type="presParOf" srcId="{335B06E3-8F89-4D0C-BEF9-602D5A5B4447}" destId="{4F594795-859B-4B3B-82E6-5388017119F7}" srcOrd="2" destOrd="0" presId="urn:microsoft.com/office/officeart/2005/8/layout/matrix2"/>
    <dgm:cxn modelId="{23B60058-90F8-427B-A61D-6BEF7B772AAD}" type="presParOf" srcId="{335B06E3-8F89-4D0C-BEF9-602D5A5B4447}" destId="{CA3A303E-0699-4912-A478-12BA73AB0F03}" srcOrd="3" destOrd="0" presId="urn:microsoft.com/office/officeart/2005/8/layout/matrix2"/>
    <dgm:cxn modelId="{EDBF0D8B-6451-4108-B735-BCF47FEAC2D1}" type="presParOf" srcId="{335B06E3-8F89-4D0C-BEF9-602D5A5B4447}" destId="{2123F87D-40FD-4E2E-9783-DC7CCB3CAA01}"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24D0EA9-BDFF-49AB-AF9D-E44C23F774AC}" type="doc">
      <dgm:prSet loTypeId="urn:microsoft.com/office/officeart/2005/8/layout/rings+Icon" loCatId="relationship" qsTypeId="urn:microsoft.com/office/officeart/2005/8/quickstyle/simple1" qsCatId="simple" csTypeId="urn:microsoft.com/office/officeart/2005/8/colors/colorful2" csCatId="colorful" phldr="1"/>
      <dgm:spPr/>
      <dgm:t>
        <a:bodyPr/>
        <a:lstStyle/>
        <a:p>
          <a:endParaRPr lang="en-US"/>
        </a:p>
      </dgm:t>
    </dgm:pt>
    <dgm:pt modelId="{074F715E-3618-4FAA-8216-6E204EF1ABD3}">
      <dgm:prSet/>
      <dgm:spPr/>
      <dgm:t>
        <a:bodyPr/>
        <a:lstStyle/>
        <a:p>
          <a:r>
            <a:rPr lang="en-US" dirty="0"/>
            <a:t>Understand team member expectations and priorities</a:t>
          </a:r>
        </a:p>
      </dgm:t>
    </dgm:pt>
    <dgm:pt modelId="{23CB7E1D-66D1-4314-9FCC-3F777F385CEB}" type="parTrans" cxnId="{1D59DB75-8530-4C05-A6BD-9707FEC28F8B}">
      <dgm:prSet/>
      <dgm:spPr/>
      <dgm:t>
        <a:bodyPr/>
        <a:lstStyle/>
        <a:p>
          <a:endParaRPr lang="en-US"/>
        </a:p>
      </dgm:t>
    </dgm:pt>
    <dgm:pt modelId="{016BB281-0BE6-43CB-88B6-6C368475D198}" type="sibTrans" cxnId="{1D59DB75-8530-4C05-A6BD-9707FEC28F8B}">
      <dgm:prSet/>
      <dgm:spPr/>
      <dgm:t>
        <a:bodyPr/>
        <a:lstStyle/>
        <a:p>
          <a:endParaRPr lang="en-US"/>
        </a:p>
      </dgm:t>
    </dgm:pt>
    <dgm:pt modelId="{E2AF0B17-C09C-4C54-9E08-A74416F82CDB}">
      <dgm:prSet/>
      <dgm:spPr/>
      <dgm:t>
        <a:bodyPr/>
        <a:lstStyle/>
        <a:p>
          <a:r>
            <a:rPr lang="en-US" dirty="0"/>
            <a:t>Quantify individual strengths and weaknesses</a:t>
          </a:r>
        </a:p>
      </dgm:t>
    </dgm:pt>
    <dgm:pt modelId="{B542339E-614B-4D78-82DE-354EC49FD5CB}" type="parTrans" cxnId="{CB404CEB-1590-4AE6-BD7E-D04CD8F825A5}">
      <dgm:prSet/>
      <dgm:spPr/>
      <dgm:t>
        <a:bodyPr/>
        <a:lstStyle/>
        <a:p>
          <a:endParaRPr lang="en-US"/>
        </a:p>
      </dgm:t>
    </dgm:pt>
    <dgm:pt modelId="{A4379202-CB84-4405-A473-CE7A4369A073}" type="sibTrans" cxnId="{CB404CEB-1590-4AE6-BD7E-D04CD8F825A5}">
      <dgm:prSet/>
      <dgm:spPr/>
      <dgm:t>
        <a:bodyPr/>
        <a:lstStyle/>
        <a:p>
          <a:endParaRPr lang="en-US"/>
        </a:p>
      </dgm:t>
    </dgm:pt>
    <dgm:pt modelId="{0B95F640-96B0-4A6C-9599-6610E17F9C27}">
      <dgm:prSet/>
      <dgm:spPr/>
      <dgm:t>
        <a:bodyPr/>
        <a:lstStyle/>
        <a:p>
          <a:r>
            <a:rPr lang="en-US" dirty="0"/>
            <a:t>Cultivate respect for differing communication styles</a:t>
          </a:r>
        </a:p>
      </dgm:t>
    </dgm:pt>
    <dgm:pt modelId="{D3DCD6EF-4263-4444-88F0-FFCF77BFB1EA}" type="parTrans" cxnId="{09F8B6EE-5934-4384-9508-0372EF213C9E}">
      <dgm:prSet/>
      <dgm:spPr/>
      <dgm:t>
        <a:bodyPr/>
        <a:lstStyle/>
        <a:p>
          <a:endParaRPr lang="en-US"/>
        </a:p>
      </dgm:t>
    </dgm:pt>
    <dgm:pt modelId="{F3E13CF3-741C-4940-BB13-B32D7EE682E6}" type="sibTrans" cxnId="{09F8B6EE-5934-4384-9508-0372EF213C9E}">
      <dgm:prSet/>
      <dgm:spPr/>
      <dgm:t>
        <a:bodyPr/>
        <a:lstStyle/>
        <a:p>
          <a:endParaRPr lang="en-US"/>
        </a:p>
      </dgm:t>
    </dgm:pt>
    <dgm:pt modelId="{51AF1E3B-330B-416C-B079-3805AF19D25A}">
      <dgm:prSet/>
      <dgm:spPr/>
      <dgm:t>
        <a:bodyPr/>
        <a:lstStyle/>
        <a:p>
          <a:r>
            <a:rPr lang="en-US" dirty="0"/>
            <a:t>Establish roles and operating rules</a:t>
          </a:r>
        </a:p>
      </dgm:t>
    </dgm:pt>
    <dgm:pt modelId="{4B8E6924-E3A9-425A-B986-88F6490823CB}" type="parTrans" cxnId="{EBD0C110-43BC-4ADD-B552-A0199E2C49FA}">
      <dgm:prSet/>
      <dgm:spPr/>
      <dgm:t>
        <a:bodyPr/>
        <a:lstStyle/>
        <a:p>
          <a:endParaRPr lang="en-US"/>
        </a:p>
      </dgm:t>
    </dgm:pt>
    <dgm:pt modelId="{1D10814D-2EE7-4EA8-B560-9743057FA16E}" type="sibTrans" cxnId="{EBD0C110-43BC-4ADD-B552-A0199E2C49FA}">
      <dgm:prSet/>
      <dgm:spPr/>
      <dgm:t>
        <a:bodyPr/>
        <a:lstStyle/>
        <a:p>
          <a:endParaRPr lang="en-US"/>
        </a:p>
      </dgm:t>
    </dgm:pt>
    <dgm:pt modelId="{FEE9D88C-8B94-494D-86A3-630A6CB50BDA}">
      <dgm:prSet/>
      <dgm:spPr/>
      <dgm:t>
        <a:bodyPr/>
        <a:lstStyle/>
        <a:p>
          <a:r>
            <a:rPr lang="en-US" dirty="0"/>
            <a:t>Encourage constructive conflict and prevent disruptive conflict</a:t>
          </a:r>
        </a:p>
      </dgm:t>
    </dgm:pt>
    <dgm:pt modelId="{D285A185-C64D-41E3-9134-B50EF8E28E5E}" type="parTrans" cxnId="{D105FB21-5C24-4141-BDC2-A288F5AC42DD}">
      <dgm:prSet/>
      <dgm:spPr/>
      <dgm:t>
        <a:bodyPr/>
        <a:lstStyle/>
        <a:p>
          <a:endParaRPr lang="en-US"/>
        </a:p>
      </dgm:t>
    </dgm:pt>
    <dgm:pt modelId="{21F54DF7-68EC-49BA-8C82-EA1681FBCCEF}" type="sibTrans" cxnId="{D105FB21-5C24-4141-BDC2-A288F5AC42DD}">
      <dgm:prSet/>
      <dgm:spPr/>
      <dgm:t>
        <a:bodyPr/>
        <a:lstStyle/>
        <a:p>
          <a:endParaRPr lang="en-US"/>
        </a:p>
      </dgm:t>
    </dgm:pt>
    <dgm:pt modelId="{E3EFB600-0A2B-438A-B018-59364B3B0D61}">
      <dgm:prSet/>
      <dgm:spPr/>
      <dgm:t>
        <a:bodyPr/>
        <a:lstStyle/>
        <a:p>
          <a:r>
            <a:rPr lang="en-US" dirty="0"/>
            <a:t>Make explicit commitments to each other</a:t>
          </a:r>
        </a:p>
      </dgm:t>
    </dgm:pt>
    <dgm:pt modelId="{C8E19BD5-B2A8-47A7-AD4E-C3A2A2102E5A}" type="parTrans" cxnId="{6E550417-9417-4B3B-AC4E-6F1BEC1626E1}">
      <dgm:prSet/>
      <dgm:spPr/>
      <dgm:t>
        <a:bodyPr/>
        <a:lstStyle/>
        <a:p>
          <a:endParaRPr lang="en-US"/>
        </a:p>
      </dgm:t>
    </dgm:pt>
    <dgm:pt modelId="{C9E9C5D6-B31C-4A19-880A-16F31EA1613B}" type="sibTrans" cxnId="{6E550417-9417-4B3B-AC4E-6F1BEC1626E1}">
      <dgm:prSet/>
      <dgm:spPr/>
      <dgm:t>
        <a:bodyPr/>
        <a:lstStyle/>
        <a:p>
          <a:endParaRPr lang="en-US"/>
        </a:p>
      </dgm:t>
    </dgm:pt>
    <dgm:pt modelId="{2E735192-9B45-4D70-8F7F-2B1A5C150F80}">
      <dgm:prSet phldrT="[Text]"/>
      <dgm:spPr/>
      <dgm:t>
        <a:bodyPr/>
        <a:lstStyle/>
        <a:p>
          <a:r>
            <a:rPr lang="en-US" dirty="0"/>
            <a:t>Lay foundations for psychological safety</a:t>
          </a:r>
        </a:p>
      </dgm:t>
    </dgm:pt>
    <dgm:pt modelId="{A4676C08-2DD6-4881-8BB3-AE05337C22D2}" type="parTrans" cxnId="{BF2FBF11-1C01-49B3-81F0-F54E64242C16}">
      <dgm:prSet/>
      <dgm:spPr/>
      <dgm:t>
        <a:bodyPr/>
        <a:lstStyle/>
        <a:p>
          <a:endParaRPr lang="en-US"/>
        </a:p>
      </dgm:t>
    </dgm:pt>
    <dgm:pt modelId="{81BD20BC-5060-4E2C-875F-6A717982308B}" type="sibTrans" cxnId="{BF2FBF11-1C01-49B3-81F0-F54E64242C16}">
      <dgm:prSet/>
      <dgm:spPr/>
      <dgm:t>
        <a:bodyPr/>
        <a:lstStyle/>
        <a:p>
          <a:endParaRPr lang="en-US"/>
        </a:p>
      </dgm:t>
    </dgm:pt>
    <dgm:pt modelId="{BD46EB7A-425B-40E7-8044-09B0E4A9C66B}" type="pres">
      <dgm:prSet presAssocID="{724D0EA9-BDFF-49AB-AF9D-E44C23F774AC}" presName="Name0" presStyleCnt="0">
        <dgm:presLayoutVars>
          <dgm:chMax val="7"/>
          <dgm:dir/>
          <dgm:resizeHandles val="exact"/>
        </dgm:presLayoutVars>
      </dgm:prSet>
      <dgm:spPr/>
    </dgm:pt>
    <dgm:pt modelId="{EE04194B-2621-4A14-AC67-0EECA7736A12}" type="pres">
      <dgm:prSet presAssocID="{724D0EA9-BDFF-49AB-AF9D-E44C23F774AC}" presName="ellipse1" presStyleLbl="vennNode1" presStyleIdx="0" presStyleCnt="7">
        <dgm:presLayoutVars>
          <dgm:bulletEnabled val="1"/>
        </dgm:presLayoutVars>
      </dgm:prSet>
      <dgm:spPr/>
    </dgm:pt>
    <dgm:pt modelId="{4D9A34E9-9E62-4FB2-8A3C-D16157EB4FA6}" type="pres">
      <dgm:prSet presAssocID="{724D0EA9-BDFF-49AB-AF9D-E44C23F774AC}" presName="ellipse2" presStyleLbl="vennNode1" presStyleIdx="1" presStyleCnt="7">
        <dgm:presLayoutVars>
          <dgm:bulletEnabled val="1"/>
        </dgm:presLayoutVars>
      </dgm:prSet>
      <dgm:spPr/>
    </dgm:pt>
    <dgm:pt modelId="{CEA174B4-AB8D-4E2D-ACD4-8CA9C1E326CF}" type="pres">
      <dgm:prSet presAssocID="{724D0EA9-BDFF-49AB-AF9D-E44C23F774AC}" presName="ellipse3" presStyleLbl="vennNode1" presStyleIdx="2" presStyleCnt="7">
        <dgm:presLayoutVars>
          <dgm:bulletEnabled val="1"/>
        </dgm:presLayoutVars>
      </dgm:prSet>
      <dgm:spPr/>
    </dgm:pt>
    <dgm:pt modelId="{31CCF301-0EF9-472A-BBB3-E40EFDBAA9D7}" type="pres">
      <dgm:prSet presAssocID="{724D0EA9-BDFF-49AB-AF9D-E44C23F774AC}" presName="ellipse4" presStyleLbl="vennNode1" presStyleIdx="3" presStyleCnt="7">
        <dgm:presLayoutVars>
          <dgm:bulletEnabled val="1"/>
        </dgm:presLayoutVars>
      </dgm:prSet>
      <dgm:spPr/>
    </dgm:pt>
    <dgm:pt modelId="{2D319F03-48EF-4F50-BCCF-5703E8788C36}" type="pres">
      <dgm:prSet presAssocID="{724D0EA9-BDFF-49AB-AF9D-E44C23F774AC}" presName="ellipse5" presStyleLbl="vennNode1" presStyleIdx="4" presStyleCnt="7">
        <dgm:presLayoutVars>
          <dgm:bulletEnabled val="1"/>
        </dgm:presLayoutVars>
      </dgm:prSet>
      <dgm:spPr/>
    </dgm:pt>
    <dgm:pt modelId="{0D758C0C-F162-47A9-AE54-BA13D6E42399}" type="pres">
      <dgm:prSet presAssocID="{724D0EA9-BDFF-49AB-AF9D-E44C23F774AC}" presName="ellipse6" presStyleLbl="vennNode1" presStyleIdx="5" presStyleCnt="7">
        <dgm:presLayoutVars>
          <dgm:bulletEnabled val="1"/>
        </dgm:presLayoutVars>
      </dgm:prSet>
      <dgm:spPr/>
    </dgm:pt>
    <dgm:pt modelId="{21D78BA9-FEAA-40C1-81A3-575F249E5F8E}" type="pres">
      <dgm:prSet presAssocID="{724D0EA9-BDFF-49AB-AF9D-E44C23F774AC}" presName="ellipse7" presStyleLbl="vennNode1" presStyleIdx="6" presStyleCnt="7">
        <dgm:presLayoutVars>
          <dgm:bulletEnabled val="1"/>
        </dgm:presLayoutVars>
      </dgm:prSet>
      <dgm:spPr/>
    </dgm:pt>
  </dgm:ptLst>
  <dgm:cxnLst>
    <dgm:cxn modelId="{EBD0C110-43BC-4ADD-B552-A0199E2C49FA}" srcId="{724D0EA9-BDFF-49AB-AF9D-E44C23F774AC}" destId="{51AF1E3B-330B-416C-B079-3805AF19D25A}" srcOrd="4" destOrd="0" parTransId="{4B8E6924-E3A9-425A-B986-88F6490823CB}" sibTransId="{1D10814D-2EE7-4EA8-B560-9743057FA16E}"/>
    <dgm:cxn modelId="{BF2FBF11-1C01-49B3-81F0-F54E64242C16}" srcId="{724D0EA9-BDFF-49AB-AF9D-E44C23F774AC}" destId="{2E735192-9B45-4D70-8F7F-2B1A5C150F80}" srcOrd="0" destOrd="0" parTransId="{A4676C08-2DD6-4881-8BB3-AE05337C22D2}" sibTransId="{81BD20BC-5060-4E2C-875F-6A717982308B}"/>
    <dgm:cxn modelId="{6E550417-9417-4B3B-AC4E-6F1BEC1626E1}" srcId="{724D0EA9-BDFF-49AB-AF9D-E44C23F774AC}" destId="{E3EFB600-0A2B-438A-B018-59364B3B0D61}" srcOrd="6" destOrd="0" parTransId="{C8E19BD5-B2A8-47A7-AD4E-C3A2A2102E5A}" sibTransId="{C9E9C5D6-B31C-4A19-880A-16F31EA1613B}"/>
    <dgm:cxn modelId="{D105FB21-5C24-4141-BDC2-A288F5AC42DD}" srcId="{724D0EA9-BDFF-49AB-AF9D-E44C23F774AC}" destId="{FEE9D88C-8B94-494D-86A3-630A6CB50BDA}" srcOrd="5" destOrd="0" parTransId="{D285A185-C64D-41E3-9134-B50EF8E28E5E}" sibTransId="{21F54DF7-68EC-49BA-8C82-EA1681FBCCEF}"/>
    <dgm:cxn modelId="{A4A1AE6E-88FB-495D-B0FD-54CBC028BCA0}" type="presOf" srcId="{2E735192-9B45-4D70-8F7F-2B1A5C150F80}" destId="{EE04194B-2621-4A14-AC67-0EECA7736A12}" srcOrd="0" destOrd="0" presId="urn:microsoft.com/office/officeart/2005/8/layout/rings+Icon"/>
    <dgm:cxn modelId="{B51B6551-4336-4AF7-9DA6-D7FF22A74E72}" type="presOf" srcId="{51AF1E3B-330B-416C-B079-3805AF19D25A}" destId="{2D319F03-48EF-4F50-BCCF-5703E8788C36}" srcOrd="0" destOrd="0" presId="urn:microsoft.com/office/officeart/2005/8/layout/rings+Icon"/>
    <dgm:cxn modelId="{1D59DB75-8530-4C05-A6BD-9707FEC28F8B}" srcId="{724D0EA9-BDFF-49AB-AF9D-E44C23F774AC}" destId="{074F715E-3618-4FAA-8216-6E204EF1ABD3}" srcOrd="1" destOrd="0" parTransId="{23CB7E1D-66D1-4314-9FCC-3F777F385CEB}" sibTransId="{016BB281-0BE6-43CB-88B6-6C368475D198}"/>
    <dgm:cxn modelId="{E2D7D882-7A4F-4112-8847-4F4F41C7FC52}" type="presOf" srcId="{0B95F640-96B0-4A6C-9599-6610E17F9C27}" destId="{31CCF301-0EF9-472A-BBB3-E40EFDBAA9D7}" srcOrd="0" destOrd="0" presId="urn:microsoft.com/office/officeart/2005/8/layout/rings+Icon"/>
    <dgm:cxn modelId="{1A7DBFD2-D37B-4EC1-8DF2-A3446B1F0703}" type="presOf" srcId="{E3EFB600-0A2B-438A-B018-59364B3B0D61}" destId="{21D78BA9-FEAA-40C1-81A3-575F249E5F8E}" srcOrd="0" destOrd="0" presId="urn:microsoft.com/office/officeart/2005/8/layout/rings+Icon"/>
    <dgm:cxn modelId="{6BF655DC-E6B3-49E3-8076-60D1080EE54A}" type="presOf" srcId="{724D0EA9-BDFF-49AB-AF9D-E44C23F774AC}" destId="{BD46EB7A-425B-40E7-8044-09B0E4A9C66B}" srcOrd="0" destOrd="0" presId="urn:microsoft.com/office/officeart/2005/8/layout/rings+Icon"/>
    <dgm:cxn modelId="{9F1D3DE9-7F33-4EB8-A167-632AA46C86AA}" type="presOf" srcId="{FEE9D88C-8B94-494D-86A3-630A6CB50BDA}" destId="{0D758C0C-F162-47A9-AE54-BA13D6E42399}" srcOrd="0" destOrd="0" presId="urn:microsoft.com/office/officeart/2005/8/layout/rings+Icon"/>
    <dgm:cxn modelId="{CB404CEB-1590-4AE6-BD7E-D04CD8F825A5}" srcId="{724D0EA9-BDFF-49AB-AF9D-E44C23F774AC}" destId="{E2AF0B17-C09C-4C54-9E08-A74416F82CDB}" srcOrd="2" destOrd="0" parTransId="{B542339E-614B-4D78-82DE-354EC49FD5CB}" sibTransId="{A4379202-CB84-4405-A473-CE7A4369A073}"/>
    <dgm:cxn modelId="{438BB5EC-0A84-47BE-A4DE-AA290CE97FC8}" type="presOf" srcId="{E2AF0B17-C09C-4C54-9E08-A74416F82CDB}" destId="{CEA174B4-AB8D-4E2D-ACD4-8CA9C1E326CF}" srcOrd="0" destOrd="0" presId="urn:microsoft.com/office/officeart/2005/8/layout/rings+Icon"/>
    <dgm:cxn modelId="{09F8B6EE-5934-4384-9508-0372EF213C9E}" srcId="{724D0EA9-BDFF-49AB-AF9D-E44C23F774AC}" destId="{0B95F640-96B0-4A6C-9599-6610E17F9C27}" srcOrd="3" destOrd="0" parTransId="{D3DCD6EF-4263-4444-88F0-FFCF77BFB1EA}" sibTransId="{F3E13CF3-741C-4940-BB13-B32D7EE682E6}"/>
    <dgm:cxn modelId="{AED53EF7-C752-4A59-B7B6-AE04DD57DC67}" type="presOf" srcId="{074F715E-3618-4FAA-8216-6E204EF1ABD3}" destId="{4D9A34E9-9E62-4FB2-8A3C-D16157EB4FA6}" srcOrd="0" destOrd="0" presId="urn:microsoft.com/office/officeart/2005/8/layout/rings+Icon"/>
    <dgm:cxn modelId="{92049960-FF81-4199-A84A-7207BF82420B}" type="presParOf" srcId="{BD46EB7A-425B-40E7-8044-09B0E4A9C66B}" destId="{EE04194B-2621-4A14-AC67-0EECA7736A12}" srcOrd="0" destOrd="0" presId="urn:microsoft.com/office/officeart/2005/8/layout/rings+Icon"/>
    <dgm:cxn modelId="{9D75522A-3583-4298-ACC5-8F776392829E}" type="presParOf" srcId="{BD46EB7A-425B-40E7-8044-09B0E4A9C66B}" destId="{4D9A34E9-9E62-4FB2-8A3C-D16157EB4FA6}" srcOrd="1" destOrd="0" presId="urn:microsoft.com/office/officeart/2005/8/layout/rings+Icon"/>
    <dgm:cxn modelId="{60F9D6C9-9BEF-4720-8FC2-3B13FCE3B7EC}" type="presParOf" srcId="{BD46EB7A-425B-40E7-8044-09B0E4A9C66B}" destId="{CEA174B4-AB8D-4E2D-ACD4-8CA9C1E326CF}" srcOrd="2" destOrd="0" presId="urn:microsoft.com/office/officeart/2005/8/layout/rings+Icon"/>
    <dgm:cxn modelId="{C083A7F8-DAFA-45D7-B72B-5606F1AFB6D1}" type="presParOf" srcId="{BD46EB7A-425B-40E7-8044-09B0E4A9C66B}" destId="{31CCF301-0EF9-472A-BBB3-E40EFDBAA9D7}" srcOrd="3" destOrd="0" presId="urn:microsoft.com/office/officeart/2005/8/layout/rings+Icon"/>
    <dgm:cxn modelId="{B55FFC36-9471-4A80-AA63-05A6A3189999}" type="presParOf" srcId="{BD46EB7A-425B-40E7-8044-09B0E4A9C66B}" destId="{2D319F03-48EF-4F50-BCCF-5703E8788C36}" srcOrd="4" destOrd="0" presId="urn:microsoft.com/office/officeart/2005/8/layout/rings+Icon"/>
    <dgm:cxn modelId="{C6AAB50A-32DB-4EE6-B441-AC908BC01BFE}" type="presParOf" srcId="{BD46EB7A-425B-40E7-8044-09B0E4A9C66B}" destId="{0D758C0C-F162-47A9-AE54-BA13D6E42399}" srcOrd="5" destOrd="0" presId="urn:microsoft.com/office/officeart/2005/8/layout/rings+Icon"/>
    <dgm:cxn modelId="{A8D354FE-6398-40EC-8687-489F3106F56C}" type="presParOf" srcId="{BD46EB7A-425B-40E7-8044-09B0E4A9C66B}" destId="{21D78BA9-FEAA-40C1-81A3-575F249E5F8E}" srcOrd="6"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41D282-FD6F-44C6-B2ED-D1FC79763FE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8164DAE9-9648-4B3D-AA18-14433FE876C1}">
      <dgm:prSet phldrT="[Text]"/>
      <dgm:spPr/>
      <dgm:t>
        <a:bodyPr/>
        <a:lstStyle/>
        <a:p>
          <a:r>
            <a:rPr lang="en-US"/>
            <a:t>What do our PeopleStyles scores tell us about our communication styles?</a:t>
          </a:r>
        </a:p>
      </dgm:t>
    </dgm:pt>
    <dgm:pt modelId="{E3574515-3229-461A-9A00-46ED79BF073A}" type="parTrans" cxnId="{462F0E46-078F-4A06-963C-BBE49292A2F0}">
      <dgm:prSet/>
      <dgm:spPr/>
      <dgm:t>
        <a:bodyPr/>
        <a:lstStyle/>
        <a:p>
          <a:endParaRPr lang="en-US"/>
        </a:p>
      </dgm:t>
    </dgm:pt>
    <dgm:pt modelId="{20FEB6E3-4879-4EF0-9B68-1BE702C1A2C0}" type="sibTrans" cxnId="{462F0E46-078F-4A06-963C-BBE49292A2F0}">
      <dgm:prSet/>
      <dgm:spPr/>
      <dgm:t>
        <a:bodyPr/>
        <a:lstStyle/>
        <a:p>
          <a:endParaRPr lang="en-US"/>
        </a:p>
      </dgm:t>
    </dgm:pt>
    <dgm:pt modelId="{ECACC864-4618-4A3C-8494-23DF6533E4FE}">
      <dgm:prSet/>
      <dgm:spPr/>
      <dgm:t>
        <a:bodyPr/>
        <a:lstStyle/>
        <a:p>
          <a:r>
            <a:rPr lang="en-US"/>
            <a:t>What do our Culture Map scores tell us about our preferences around hierarchy, decision-making, conflict, and scheduling?</a:t>
          </a:r>
          <a:endParaRPr lang="en-US" dirty="0"/>
        </a:p>
      </dgm:t>
    </dgm:pt>
    <dgm:pt modelId="{A1D870E4-C698-445A-8526-3C040BF7A850}" type="parTrans" cxnId="{DE02E664-B4CF-4708-9A94-862EA6E408CD}">
      <dgm:prSet/>
      <dgm:spPr/>
      <dgm:t>
        <a:bodyPr/>
        <a:lstStyle/>
        <a:p>
          <a:endParaRPr lang="en-US"/>
        </a:p>
      </dgm:t>
    </dgm:pt>
    <dgm:pt modelId="{5BCC2E9A-46F1-4B5B-AD9D-D2D1FF59113A}" type="sibTrans" cxnId="{DE02E664-B4CF-4708-9A94-862EA6E408CD}">
      <dgm:prSet/>
      <dgm:spPr/>
      <dgm:t>
        <a:bodyPr/>
        <a:lstStyle/>
        <a:p>
          <a:endParaRPr lang="en-US"/>
        </a:p>
      </dgm:t>
    </dgm:pt>
    <dgm:pt modelId="{07A9BDD7-6181-4C28-AF5D-BEB18CA4480D}">
      <dgm:prSet/>
      <dgm:spPr/>
      <dgm:t>
        <a:bodyPr/>
        <a:lstStyle/>
        <a:p>
          <a:r>
            <a:rPr lang="en-US"/>
            <a:t>What strengths do we each bring to this collaboration?</a:t>
          </a:r>
          <a:endParaRPr lang="en-US" dirty="0"/>
        </a:p>
      </dgm:t>
    </dgm:pt>
    <dgm:pt modelId="{10556F1A-655B-4E9F-824D-0B07EDCB13DC}" type="parTrans" cxnId="{3B11F100-FB71-4750-9748-9D7D49B6DB6B}">
      <dgm:prSet/>
      <dgm:spPr/>
      <dgm:t>
        <a:bodyPr/>
        <a:lstStyle/>
        <a:p>
          <a:endParaRPr lang="en-US"/>
        </a:p>
      </dgm:t>
    </dgm:pt>
    <dgm:pt modelId="{7FB25F39-43A2-4483-876A-1A4FF24311EA}" type="sibTrans" cxnId="{3B11F100-FB71-4750-9748-9D7D49B6DB6B}">
      <dgm:prSet/>
      <dgm:spPr/>
      <dgm:t>
        <a:bodyPr/>
        <a:lstStyle/>
        <a:p>
          <a:endParaRPr lang="en-US"/>
        </a:p>
      </dgm:t>
    </dgm:pt>
    <dgm:pt modelId="{BD0A7B84-33C1-4300-8841-7A088C71F815}">
      <dgm:prSet/>
      <dgm:spPr/>
      <dgm:t>
        <a:bodyPr/>
        <a:lstStyle/>
        <a:p>
          <a:r>
            <a:rPr lang="en-US"/>
            <a:t>How can we best leverage our strengths toward our common goals?</a:t>
          </a:r>
          <a:endParaRPr lang="en-US" dirty="0"/>
        </a:p>
      </dgm:t>
    </dgm:pt>
    <dgm:pt modelId="{F414A96F-72D6-4EF9-8589-93F9DC440766}" type="parTrans" cxnId="{329EE5EC-6B5F-40E3-8DF3-90ED91762C0C}">
      <dgm:prSet/>
      <dgm:spPr/>
      <dgm:t>
        <a:bodyPr/>
        <a:lstStyle/>
        <a:p>
          <a:endParaRPr lang="en-US"/>
        </a:p>
      </dgm:t>
    </dgm:pt>
    <dgm:pt modelId="{1BC28271-6F1A-4057-85B8-BF2A12638159}" type="sibTrans" cxnId="{329EE5EC-6B5F-40E3-8DF3-90ED91762C0C}">
      <dgm:prSet/>
      <dgm:spPr/>
      <dgm:t>
        <a:bodyPr/>
        <a:lstStyle/>
        <a:p>
          <a:endParaRPr lang="en-US"/>
        </a:p>
      </dgm:t>
    </dgm:pt>
    <dgm:pt modelId="{314E0C23-83EE-4AF1-BD62-61F91AED3E89}">
      <dgm:prSet/>
      <dgm:spPr/>
      <dgm:t>
        <a:bodyPr/>
        <a:lstStyle/>
        <a:p>
          <a:r>
            <a:rPr lang="en-US" dirty="0"/>
            <a:t>What commitments will we make to each other to ensure that our collaboration functions smoothly and addresses inevitable breakdowns efficiently?</a:t>
          </a:r>
        </a:p>
      </dgm:t>
    </dgm:pt>
    <dgm:pt modelId="{5D477168-25BE-47FA-8279-29043867A661}" type="parTrans" cxnId="{059E2B51-C2F4-44A5-8E47-5DFE74FAB504}">
      <dgm:prSet/>
      <dgm:spPr/>
      <dgm:t>
        <a:bodyPr/>
        <a:lstStyle/>
        <a:p>
          <a:endParaRPr lang="en-US"/>
        </a:p>
      </dgm:t>
    </dgm:pt>
    <dgm:pt modelId="{CA01656D-DE53-4142-A820-7ED10DDBF923}" type="sibTrans" cxnId="{059E2B51-C2F4-44A5-8E47-5DFE74FAB504}">
      <dgm:prSet/>
      <dgm:spPr/>
      <dgm:t>
        <a:bodyPr/>
        <a:lstStyle/>
        <a:p>
          <a:endParaRPr lang="en-US"/>
        </a:p>
      </dgm:t>
    </dgm:pt>
    <dgm:pt modelId="{7167C640-B2FC-4606-97A0-05A1FD471D85}" type="pres">
      <dgm:prSet presAssocID="{D441D282-FD6F-44C6-B2ED-D1FC79763FEF}" presName="Name0" presStyleCnt="0">
        <dgm:presLayoutVars>
          <dgm:dir/>
          <dgm:resizeHandles val="exact"/>
        </dgm:presLayoutVars>
      </dgm:prSet>
      <dgm:spPr/>
    </dgm:pt>
    <dgm:pt modelId="{1684978C-D9EF-4027-B6CA-E161FE125A42}" type="pres">
      <dgm:prSet presAssocID="{8164DAE9-9648-4B3D-AA18-14433FE876C1}" presName="node" presStyleLbl="node1" presStyleIdx="0" presStyleCnt="5">
        <dgm:presLayoutVars>
          <dgm:bulletEnabled val="1"/>
        </dgm:presLayoutVars>
      </dgm:prSet>
      <dgm:spPr/>
    </dgm:pt>
    <dgm:pt modelId="{31AA152E-8686-4278-83FE-E982ADC3E1A4}" type="pres">
      <dgm:prSet presAssocID="{20FEB6E3-4879-4EF0-9B68-1BE702C1A2C0}" presName="sibTrans" presStyleCnt="0"/>
      <dgm:spPr/>
    </dgm:pt>
    <dgm:pt modelId="{9CE07667-3B04-415E-9EA9-900F9A87A0FE}" type="pres">
      <dgm:prSet presAssocID="{ECACC864-4618-4A3C-8494-23DF6533E4FE}" presName="node" presStyleLbl="node1" presStyleIdx="1" presStyleCnt="5">
        <dgm:presLayoutVars>
          <dgm:bulletEnabled val="1"/>
        </dgm:presLayoutVars>
      </dgm:prSet>
      <dgm:spPr/>
    </dgm:pt>
    <dgm:pt modelId="{A47DAD69-0D43-4938-919D-39EA2BEF8E23}" type="pres">
      <dgm:prSet presAssocID="{5BCC2E9A-46F1-4B5B-AD9D-D2D1FF59113A}" presName="sibTrans" presStyleCnt="0"/>
      <dgm:spPr/>
    </dgm:pt>
    <dgm:pt modelId="{79896E33-99D4-4FD3-A313-9C81F12309D0}" type="pres">
      <dgm:prSet presAssocID="{07A9BDD7-6181-4C28-AF5D-BEB18CA4480D}" presName="node" presStyleLbl="node1" presStyleIdx="2" presStyleCnt="5">
        <dgm:presLayoutVars>
          <dgm:bulletEnabled val="1"/>
        </dgm:presLayoutVars>
      </dgm:prSet>
      <dgm:spPr/>
    </dgm:pt>
    <dgm:pt modelId="{BE2D5CBF-D37B-43AC-8DF9-CC5D510317E5}" type="pres">
      <dgm:prSet presAssocID="{7FB25F39-43A2-4483-876A-1A4FF24311EA}" presName="sibTrans" presStyleCnt="0"/>
      <dgm:spPr/>
    </dgm:pt>
    <dgm:pt modelId="{C03F405C-D99F-4B5B-B15A-829F3589DA06}" type="pres">
      <dgm:prSet presAssocID="{BD0A7B84-33C1-4300-8841-7A088C71F815}" presName="node" presStyleLbl="node1" presStyleIdx="3" presStyleCnt="5">
        <dgm:presLayoutVars>
          <dgm:bulletEnabled val="1"/>
        </dgm:presLayoutVars>
      </dgm:prSet>
      <dgm:spPr/>
    </dgm:pt>
    <dgm:pt modelId="{D09C55BF-B902-4887-9B30-0BD450F24F00}" type="pres">
      <dgm:prSet presAssocID="{1BC28271-6F1A-4057-85B8-BF2A12638159}" presName="sibTrans" presStyleCnt="0"/>
      <dgm:spPr/>
    </dgm:pt>
    <dgm:pt modelId="{3BBDFAD6-F15B-4BC9-956E-1C463FF0B6D8}" type="pres">
      <dgm:prSet presAssocID="{314E0C23-83EE-4AF1-BD62-61F91AED3E89}" presName="node" presStyleLbl="node1" presStyleIdx="4" presStyleCnt="5">
        <dgm:presLayoutVars>
          <dgm:bulletEnabled val="1"/>
        </dgm:presLayoutVars>
      </dgm:prSet>
      <dgm:spPr/>
    </dgm:pt>
  </dgm:ptLst>
  <dgm:cxnLst>
    <dgm:cxn modelId="{3B11F100-FB71-4750-9748-9D7D49B6DB6B}" srcId="{D441D282-FD6F-44C6-B2ED-D1FC79763FEF}" destId="{07A9BDD7-6181-4C28-AF5D-BEB18CA4480D}" srcOrd="2" destOrd="0" parTransId="{10556F1A-655B-4E9F-824D-0B07EDCB13DC}" sibTransId="{7FB25F39-43A2-4483-876A-1A4FF24311EA}"/>
    <dgm:cxn modelId="{E96A5B1E-0364-411C-878B-E7D6316B771E}" type="presOf" srcId="{D441D282-FD6F-44C6-B2ED-D1FC79763FEF}" destId="{7167C640-B2FC-4606-97A0-05A1FD471D85}" srcOrd="0" destOrd="0" presId="urn:microsoft.com/office/officeart/2005/8/layout/hList6"/>
    <dgm:cxn modelId="{DE02E664-B4CF-4708-9A94-862EA6E408CD}" srcId="{D441D282-FD6F-44C6-B2ED-D1FC79763FEF}" destId="{ECACC864-4618-4A3C-8494-23DF6533E4FE}" srcOrd="1" destOrd="0" parTransId="{A1D870E4-C698-445A-8526-3C040BF7A850}" sibTransId="{5BCC2E9A-46F1-4B5B-AD9D-D2D1FF59113A}"/>
    <dgm:cxn modelId="{462F0E46-078F-4A06-963C-BBE49292A2F0}" srcId="{D441D282-FD6F-44C6-B2ED-D1FC79763FEF}" destId="{8164DAE9-9648-4B3D-AA18-14433FE876C1}" srcOrd="0" destOrd="0" parTransId="{E3574515-3229-461A-9A00-46ED79BF073A}" sibTransId="{20FEB6E3-4879-4EF0-9B68-1BE702C1A2C0}"/>
    <dgm:cxn modelId="{04D1424C-94D7-42D5-8E18-FC5830BDD352}" type="presOf" srcId="{ECACC864-4618-4A3C-8494-23DF6533E4FE}" destId="{9CE07667-3B04-415E-9EA9-900F9A87A0FE}" srcOrd="0" destOrd="0" presId="urn:microsoft.com/office/officeart/2005/8/layout/hList6"/>
    <dgm:cxn modelId="{059E2B51-C2F4-44A5-8E47-5DFE74FAB504}" srcId="{D441D282-FD6F-44C6-B2ED-D1FC79763FEF}" destId="{314E0C23-83EE-4AF1-BD62-61F91AED3E89}" srcOrd="4" destOrd="0" parTransId="{5D477168-25BE-47FA-8279-29043867A661}" sibTransId="{CA01656D-DE53-4142-A820-7ED10DDBF923}"/>
    <dgm:cxn modelId="{F95C8158-C4D9-4F72-BEA1-5FB5CAA325D8}" type="presOf" srcId="{314E0C23-83EE-4AF1-BD62-61F91AED3E89}" destId="{3BBDFAD6-F15B-4BC9-956E-1C463FF0B6D8}" srcOrd="0" destOrd="0" presId="urn:microsoft.com/office/officeart/2005/8/layout/hList6"/>
    <dgm:cxn modelId="{9ACA628E-2380-4DC1-AB02-ED96E1A34D48}" type="presOf" srcId="{8164DAE9-9648-4B3D-AA18-14433FE876C1}" destId="{1684978C-D9EF-4027-B6CA-E161FE125A42}" srcOrd="0" destOrd="0" presId="urn:microsoft.com/office/officeart/2005/8/layout/hList6"/>
    <dgm:cxn modelId="{BDD8FBA6-6B11-40F7-A233-66A38D1DA442}" type="presOf" srcId="{07A9BDD7-6181-4C28-AF5D-BEB18CA4480D}" destId="{79896E33-99D4-4FD3-A313-9C81F12309D0}" srcOrd="0" destOrd="0" presId="urn:microsoft.com/office/officeart/2005/8/layout/hList6"/>
    <dgm:cxn modelId="{329EE5EC-6B5F-40E3-8DF3-90ED91762C0C}" srcId="{D441D282-FD6F-44C6-B2ED-D1FC79763FEF}" destId="{BD0A7B84-33C1-4300-8841-7A088C71F815}" srcOrd="3" destOrd="0" parTransId="{F414A96F-72D6-4EF9-8589-93F9DC440766}" sibTransId="{1BC28271-6F1A-4057-85B8-BF2A12638159}"/>
    <dgm:cxn modelId="{BE0154F4-6014-44D4-A6AE-4AA4EADDE237}" type="presOf" srcId="{BD0A7B84-33C1-4300-8841-7A088C71F815}" destId="{C03F405C-D99F-4B5B-B15A-829F3589DA06}" srcOrd="0" destOrd="0" presId="urn:microsoft.com/office/officeart/2005/8/layout/hList6"/>
    <dgm:cxn modelId="{6B9F1BBE-0D16-4B02-A4CE-7C9C3EEC4BCB}" type="presParOf" srcId="{7167C640-B2FC-4606-97A0-05A1FD471D85}" destId="{1684978C-D9EF-4027-B6CA-E161FE125A42}" srcOrd="0" destOrd="0" presId="urn:microsoft.com/office/officeart/2005/8/layout/hList6"/>
    <dgm:cxn modelId="{CAB1C727-7554-45B0-9861-581C23C8CDBD}" type="presParOf" srcId="{7167C640-B2FC-4606-97A0-05A1FD471D85}" destId="{31AA152E-8686-4278-83FE-E982ADC3E1A4}" srcOrd="1" destOrd="0" presId="urn:microsoft.com/office/officeart/2005/8/layout/hList6"/>
    <dgm:cxn modelId="{4FD99F73-AD67-446D-8360-9273FA60EE45}" type="presParOf" srcId="{7167C640-B2FC-4606-97A0-05A1FD471D85}" destId="{9CE07667-3B04-415E-9EA9-900F9A87A0FE}" srcOrd="2" destOrd="0" presId="urn:microsoft.com/office/officeart/2005/8/layout/hList6"/>
    <dgm:cxn modelId="{5FCD4A96-6F18-49EE-8AAE-E4474B82CF61}" type="presParOf" srcId="{7167C640-B2FC-4606-97A0-05A1FD471D85}" destId="{A47DAD69-0D43-4938-919D-39EA2BEF8E23}" srcOrd="3" destOrd="0" presId="urn:microsoft.com/office/officeart/2005/8/layout/hList6"/>
    <dgm:cxn modelId="{40EF106D-564A-4A46-95C3-03226343ED79}" type="presParOf" srcId="{7167C640-B2FC-4606-97A0-05A1FD471D85}" destId="{79896E33-99D4-4FD3-A313-9C81F12309D0}" srcOrd="4" destOrd="0" presId="urn:microsoft.com/office/officeart/2005/8/layout/hList6"/>
    <dgm:cxn modelId="{BBCF9A8B-6617-415A-9DB3-62DCFD504C70}" type="presParOf" srcId="{7167C640-B2FC-4606-97A0-05A1FD471D85}" destId="{BE2D5CBF-D37B-43AC-8DF9-CC5D510317E5}" srcOrd="5" destOrd="0" presId="urn:microsoft.com/office/officeart/2005/8/layout/hList6"/>
    <dgm:cxn modelId="{D0290136-03CF-4A6C-B64E-D7E45ADC66C7}" type="presParOf" srcId="{7167C640-B2FC-4606-97A0-05A1FD471D85}" destId="{C03F405C-D99F-4B5B-B15A-829F3589DA06}" srcOrd="6" destOrd="0" presId="urn:microsoft.com/office/officeart/2005/8/layout/hList6"/>
    <dgm:cxn modelId="{4A4D21E4-754A-4EB0-B3A7-981A2D382693}" type="presParOf" srcId="{7167C640-B2FC-4606-97A0-05A1FD471D85}" destId="{D09C55BF-B902-4887-9B30-0BD450F24F00}" srcOrd="7" destOrd="0" presId="urn:microsoft.com/office/officeart/2005/8/layout/hList6"/>
    <dgm:cxn modelId="{5B5598BA-E368-402B-9EE4-5A34DA84C32A}" type="presParOf" srcId="{7167C640-B2FC-4606-97A0-05A1FD471D85}" destId="{3BBDFAD6-F15B-4BC9-956E-1C463FF0B6D8}"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E43C4C-8C51-40F8-A057-5338772A592D}"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F51B8C-2894-409D-9A33-F684AFF97126}">
      <dgm:prSet phldrT="[Text]"/>
      <dgm:spPr/>
      <dgm:t>
        <a:bodyPr/>
        <a:lstStyle/>
        <a:p>
          <a:r>
            <a:rPr lang="en-US"/>
            <a:t>Define a clear goal for the team</a:t>
          </a:r>
          <a:endParaRPr lang="en-US" dirty="0"/>
        </a:p>
      </dgm:t>
    </dgm:pt>
    <dgm:pt modelId="{0099F89D-3F59-4047-BC72-05FB75FC619E}" type="parTrans" cxnId="{DF41465A-8D3E-4EB2-A370-C231389D5369}">
      <dgm:prSet/>
      <dgm:spPr/>
      <dgm:t>
        <a:bodyPr/>
        <a:lstStyle/>
        <a:p>
          <a:endParaRPr lang="en-US"/>
        </a:p>
      </dgm:t>
    </dgm:pt>
    <dgm:pt modelId="{11E1335D-FC02-4BB9-9051-D79686CBEB90}" type="sibTrans" cxnId="{DF41465A-8D3E-4EB2-A370-C231389D5369}">
      <dgm:prSet/>
      <dgm:spPr/>
      <dgm:t>
        <a:bodyPr/>
        <a:lstStyle/>
        <a:p>
          <a:endParaRPr lang="en-US"/>
        </a:p>
      </dgm:t>
    </dgm:pt>
    <dgm:pt modelId="{04AEB343-D59D-44B9-A180-B0B37D7D99E1}">
      <dgm:prSet/>
      <dgm:spPr/>
      <dgm:t>
        <a:bodyPr/>
        <a:lstStyle/>
        <a:p>
          <a:r>
            <a:rPr lang="en-US" dirty="0"/>
            <a:t>Clarify and agree to expectations for team work processes and quality</a:t>
          </a:r>
        </a:p>
      </dgm:t>
    </dgm:pt>
    <dgm:pt modelId="{16A8C7DB-D3E6-4E16-83F5-9D14942170BA}" type="parTrans" cxnId="{F77A95C7-68B5-4A41-9C45-516F370AE6D1}">
      <dgm:prSet/>
      <dgm:spPr/>
      <dgm:t>
        <a:bodyPr/>
        <a:lstStyle/>
        <a:p>
          <a:endParaRPr lang="en-US"/>
        </a:p>
      </dgm:t>
    </dgm:pt>
    <dgm:pt modelId="{69CB6BD2-3062-47A5-9FBC-42AF724EF17D}" type="sibTrans" cxnId="{F77A95C7-68B5-4A41-9C45-516F370AE6D1}">
      <dgm:prSet/>
      <dgm:spPr/>
      <dgm:t>
        <a:bodyPr/>
        <a:lstStyle/>
        <a:p>
          <a:endParaRPr lang="en-US"/>
        </a:p>
      </dgm:t>
    </dgm:pt>
    <dgm:pt modelId="{386724B2-3618-4344-98B0-9A717724C1B4}">
      <dgm:prSet/>
      <dgm:spPr/>
      <dgm:t>
        <a:bodyPr/>
        <a:lstStyle/>
        <a:p>
          <a:r>
            <a:rPr lang="en-US" dirty="0"/>
            <a:t>Ensure each team member understands our individual impact (starting with clear roles)</a:t>
          </a:r>
        </a:p>
      </dgm:t>
    </dgm:pt>
    <dgm:pt modelId="{0D6BC376-DECA-4CB9-B508-AC674FB600D8}" type="parTrans" cxnId="{F12ED661-A4F3-4479-831A-5CC9525B61B6}">
      <dgm:prSet/>
      <dgm:spPr/>
      <dgm:t>
        <a:bodyPr/>
        <a:lstStyle/>
        <a:p>
          <a:endParaRPr lang="en-US"/>
        </a:p>
      </dgm:t>
    </dgm:pt>
    <dgm:pt modelId="{C02360D3-08AC-41CE-9B2E-6ED5751372E0}" type="sibTrans" cxnId="{F12ED661-A4F3-4479-831A-5CC9525B61B6}">
      <dgm:prSet/>
      <dgm:spPr/>
      <dgm:t>
        <a:bodyPr/>
        <a:lstStyle/>
        <a:p>
          <a:endParaRPr lang="en-US"/>
        </a:p>
      </dgm:t>
    </dgm:pt>
    <dgm:pt modelId="{6759384F-FC17-4627-BE0B-0190DAA48E1E}">
      <dgm:prSet/>
      <dgm:spPr/>
      <dgm:t>
        <a:bodyPr/>
        <a:lstStyle/>
        <a:p>
          <a:r>
            <a:rPr lang="en-US" dirty="0"/>
            <a:t>Determine how we will encourage (formal or informal) socialization apart from work activities</a:t>
          </a:r>
        </a:p>
      </dgm:t>
    </dgm:pt>
    <dgm:pt modelId="{69C4E7C1-F7F6-418B-A9F7-B02F290DCB90}" type="parTrans" cxnId="{BC8014AB-3E83-41BF-8A00-77EA3413ACCC}">
      <dgm:prSet/>
      <dgm:spPr/>
      <dgm:t>
        <a:bodyPr/>
        <a:lstStyle/>
        <a:p>
          <a:endParaRPr lang="en-US"/>
        </a:p>
      </dgm:t>
    </dgm:pt>
    <dgm:pt modelId="{D3A5354F-D23C-4F7C-B102-F478AE49FD74}" type="sibTrans" cxnId="{BC8014AB-3E83-41BF-8A00-77EA3413ACCC}">
      <dgm:prSet/>
      <dgm:spPr/>
      <dgm:t>
        <a:bodyPr/>
        <a:lstStyle/>
        <a:p>
          <a:endParaRPr lang="en-US"/>
        </a:p>
      </dgm:t>
    </dgm:pt>
    <dgm:pt modelId="{0191A523-8954-4866-A969-4BDAA73FF448}">
      <dgm:prSet/>
      <dgm:spPr/>
      <dgm:t>
        <a:bodyPr/>
        <a:lstStyle/>
        <a:p>
          <a:r>
            <a:rPr lang="en-US" dirty="0"/>
            <a:t>Establish protocols to ensure no team member feels excluded</a:t>
          </a:r>
        </a:p>
      </dgm:t>
    </dgm:pt>
    <dgm:pt modelId="{AEF28068-8A2D-4290-979B-0A92636474CF}" type="parTrans" cxnId="{3313EA46-F004-47DB-A055-819E6347B42E}">
      <dgm:prSet/>
      <dgm:spPr/>
      <dgm:t>
        <a:bodyPr/>
        <a:lstStyle/>
        <a:p>
          <a:endParaRPr lang="en-US"/>
        </a:p>
      </dgm:t>
    </dgm:pt>
    <dgm:pt modelId="{D89A306E-5ACE-4DBB-A685-EC281709D472}" type="sibTrans" cxnId="{3313EA46-F004-47DB-A055-819E6347B42E}">
      <dgm:prSet/>
      <dgm:spPr/>
      <dgm:t>
        <a:bodyPr/>
        <a:lstStyle/>
        <a:p>
          <a:endParaRPr lang="en-US"/>
        </a:p>
      </dgm:t>
    </dgm:pt>
    <dgm:pt modelId="{8C93BEB9-5EBE-445D-8066-309A79989904}" type="pres">
      <dgm:prSet presAssocID="{5EE43C4C-8C51-40F8-A057-5338772A592D}" presName="Name0" presStyleCnt="0">
        <dgm:presLayoutVars>
          <dgm:dir/>
          <dgm:resizeHandles val="exact"/>
        </dgm:presLayoutVars>
      </dgm:prSet>
      <dgm:spPr/>
    </dgm:pt>
    <dgm:pt modelId="{A5719ECA-27BF-43AA-A301-7F36D5EC8D40}" type="pres">
      <dgm:prSet presAssocID="{C4F51B8C-2894-409D-9A33-F684AFF97126}" presName="node" presStyleLbl="node1" presStyleIdx="0" presStyleCnt="5">
        <dgm:presLayoutVars>
          <dgm:bulletEnabled val="1"/>
        </dgm:presLayoutVars>
      </dgm:prSet>
      <dgm:spPr/>
    </dgm:pt>
    <dgm:pt modelId="{5AD83206-882C-455D-BF41-7958AA582599}" type="pres">
      <dgm:prSet presAssocID="{11E1335D-FC02-4BB9-9051-D79686CBEB90}" presName="sibTrans" presStyleCnt="0"/>
      <dgm:spPr/>
    </dgm:pt>
    <dgm:pt modelId="{483FE6EA-3A7D-4441-B170-EE12289087F9}" type="pres">
      <dgm:prSet presAssocID="{04AEB343-D59D-44B9-A180-B0B37D7D99E1}" presName="node" presStyleLbl="node1" presStyleIdx="1" presStyleCnt="5">
        <dgm:presLayoutVars>
          <dgm:bulletEnabled val="1"/>
        </dgm:presLayoutVars>
      </dgm:prSet>
      <dgm:spPr/>
    </dgm:pt>
    <dgm:pt modelId="{7D272079-CC67-4781-BDF1-A8C941A6E379}" type="pres">
      <dgm:prSet presAssocID="{69CB6BD2-3062-47A5-9FBC-42AF724EF17D}" presName="sibTrans" presStyleCnt="0"/>
      <dgm:spPr/>
    </dgm:pt>
    <dgm:pt modelId="{1A696A47-7612-47D7-9374-64E29E58479F}" type="pres">
      <dgm:prSet presAssocID="{386724B2-3618-4344-98B0-9A717724C1B4}" presName="node" presStyleLbl="node1" presStyleIdx="2" presStyleCnt="5">
        <dgm:presLayoutVars>
          <dgm:bulletEnabled val="1"/>
        </dgm:presLayoutVars>
      </dgm:prSet>
      <dgm:spPr/>
    </dgm:pt>
    <dgm:pt modelId="{2FC5022C-94EB-4565-814B-87AB5FF2B904}" type="pres">
      <dgm:prSet presAssocID="{C02360D3-08AC-41CE-9B2E-6ED5751372E0}" presName="sibTrans" presStyleCnt="0"/>
      <dgm:spPr/>
    </dgm:pt>
    <dgm:pt modelId="{A8877E6D-0321-4EEE-84FE-7475E5F91C68}" type="pres">
      <dgm:prSet presAssocID="{6759384F-FC17-4627-BE0B-0190DAA48E1E}" presName="node" presStyleLbl="node1" presStyleIdx="3" presStyleCnt="5">
        <dgm:presLayoutVars>
          <dgm:bulletEnabled val="1"/>
        </dgm:presLayoutVars>
      </dgm:prSet>
      <dgm:spPr/>
    </dgm:pt>
    <dgm:pt modelId="{96AFCFB2-42BC-43BA-8E7D-2BF0135F6D4B}" type="pres">
      <dgm:prSet presAssocID="{D3A5354F-D23C-4F7C-B102-F478AE49FD74}" presName="sibTrans" presStyleCnt="0"/>
      <dgm:spPr/>
    </dgm:pt>
    <dgm:pt modelId="{F59582C0-D12B-4C4B-B8BD-A5E2D969F36D}" type="pres">
      <dgm:prSet presAssocID="{0191A523-8954-4866-A969-4BDAA73FF448}" presName="node" presStyleLbl="node1" presStyleIdx="4" presStyleCnt="5">
        <dgm:presLayoutVars>
          <dgm:bulletEnabled val="1"/>
        </dgm:presLayoutVars>
      </dgm:prSet>
      <dgm:spPr/>
    </dgm:pt>
  </dgm:ptLst>
  <dgm:cxnLst>
    <dgm:cxn modelId="{148E6E16-9BE1-4029-A5DB-BDF6639FA260}" type="presOf" srcId="{C4F51B8C-2894-409D-9A33-F684AFF97126}" destId="{A5719ECA-27BF-43AA-A301-7F36D5EC8D40}" srcOrd="0" destOrd="0" presId="urn:microsoft.com/office/officeart/2005/8/layout/hList6"/>
    <dgm:cxn modelId="{F12ED661-A4F3-4479-831A-5CC9525B61B6}" srcId="{5EE43C4C-8C51-40F8-A057-5338772A592D}" destId="{386724B2-3618-4344-98B0-9A717724C1B4}" srcOrd="2" destOrd="0" parTransId="{0D6BC376-DECA-4CB9-B508-AC674FB600D8}" sibTransId="{C02360D3-08AC-41CE-9B2E-6ED5751372E0}"/>
    <dgm:cxn modelId="{3313EA46-F004-47DB-A055-819E6347B42E}" srcId="{5EE43C4C-8C51-40F8-A057-5338772A592D}" destId="{0191A523-8954-4866-A969-4BDAA73FF448}" srcOrd="4" destOrd="0" parTransId="{AEF28068-8A2D-4290-979B-0A92636474CF}" sibTransId="{D89A306E-5ACE-4DBB-A685-EC281709D472}"/>
    <dgm:cxn modelId="{024BCA4B-8DE2-46B2-8811-9C29F9EE1210}" type="presOf" srcId="{386724B2-3618-4344-98B0-9A717724C1B4}" destId="{1A696A47-7612-47D7-9374-64E29E58479F}" srcOrd="0" destOrd="0" presId="urn:microsoft.com/office/officeart/2005/8/layout/hList6"/>
    <dgm:cxn modelId="{6E701953-5C44-474F-B3B9-194C8EA25447}" type="presOf" srcId="{6759384F-FC17-4627-BE0B-0190DAA48E1E}" destId="{A8877E6D-0321-4EEE-84FE-7475E5F91C68}" srcOrd="0" destOrd="0" presId="urn:microsoft.com/office/officeart/2005/8/layout/hList6"/>
    <dgm:cxn modelId="{DF41465A-8D3E-4EB2-A370-C231389D5369}" srcId="{5EE43C4C-8C51-40F8-A057-5338772A592D}" destId="{C4F51B8C-2894-409D-9A33-F684AFF97126}" srcOrd="0" destOrd="0" parTransId="{0099F89D-3F59-4047-BC72-05FB75FC619E}" sibTransId="{11E1335D-FC02-4BB9-9051-D79686CBEB90}"/>
    <dgm:cxn modelId="{BC8014AB-3E83-41BF-8A00-77EA3413ACCC}" srcId="{5EE43C4C-8C51-40F8-A057-5338772A592D}" destId="{6759384F-FC17-4627-BE0B-0190DAA48E1E}" srcOrd="3" destOrd="0" parTransId="{69C4E7C1-F7F6-418B-A9F7-B02F290DCB90}" sibTransId="{D3A5354F-D23C-4F7C-B102-F478AE49FD74}"/>
    <dgm:cxn modelId="{41FF63AD-C6BC-4FC2-AA34-1B16D866E271}" type="presOf" srcId="{0191A523-8954-4866-A969-4BDAA73FF448}" destId="{F59582C0-D12B-4C4B-B8BD-A5E2D969F36D}" srcOrd="0" destOrd="0" presId="urn:microsoft.com/office/officeart/2005/8/layout/hList6"/>
    <dgm:cxn modelId="{F77A95C7-68B5-4A41-9C45-516F370AE6D1}" srcId="{5EE43C4C-8C51-40F8-A057-5338772A592D}" destId="{04AEB343-D59D-44B9-A180-B0B37D7D99E1}" srcOrd="1" destOrd="0" parTransId="{16A8C7DB-D3E6-4E16-83F5-9D14942170BA}" sibTransId="{69CB6BD2-3062-47A5-9FBC-42AF724EF17D}"/>
    <dgm:cxn modelId="{991983EE-8863-42C1-BC5A-CA8D71BE8555}" type="presOf" srcId="{5EE43C4C-8C51-40F8-A057-5338772A592D}" destId="{8C93BEB9-5EBE-445D-8066-309A79989904}" srcOrd="0" destOrd="0" presId="urn:microsoft.com/office/officeart/2005/8/layout/hList6"/>
    <dgm:cxn modelId="{42DBADF9-BBCE-496B-BAFB-D72D4A5AF408}" type="presOf" srcId="{04AEB343-D59D-44B9-A180-B0B37D7D99E1}" destId="{483FE6EA-3A7D-4441-B170-EE12289087F9}" srcOrd="0" destOrd="0" presId="urn:microsoft.com/office/officeart/2005/8/layout/hList6"/>
    <dgm:cxn modelId="{3491B53C-685D-4509-8BE4-846CEC62771C}" type="presParOf" srcId="{8C93BEB9-5EBE-445D-8066-309A79989904}" destId="{A5719ECA-27BF-43AA-A301-7F36D5EC8D40}" srcOrd="0" destOrd="0" presId="urn:microsoft.com/office/officeart/2005/8/layout/hList6"/>
    <dgm:cxn modelId="{C216B5DB-69BC-409D-9D74-A138511064C4}" type="presParOf" srcId="{8C93BEB9-5EBE-445D-8066-309A79989904}" destId="{5AD83206-882C-455D-BF41-7958AA582599}" srcOrd="1" destOrd="0" presId="urn:microsoft.com/office/officeart/2005/8/layout/hList6"/>
    <dgm:cxn modelId="{4C93ABDE-3FB1-46D3-BE0C-68596B0293B3}" type="presParOf" srcId="{8C93BEB9-5EBE-445D-8066-309A79989904}" destId="{483FE6EA-3A7D-4441-B170-EE12289087F9}" srcOrd="2" destOrd="0" presId="urn:microsoft.com/office/officeart/2005/8/layout/hList6"/>
    <dgm:cxn modelId="{9062ED32-310D-4E5D-B9AC-6BC6C2E6CB84}" type="presParOf" srcId="{8C93BEB9-5EBE-445D-8066-309A79989904}" destId="{7D272079-CC67-4781-BDF1-A8C941A6E379}" srcOrd="3" destOrd="0" presId="urn:microsoft.com/office/officeart/2005/8/layout/hList6"/>
    <dgm:cxn modelId="{9467F20E-7A3F-4965-B1C1-8B4D4BE80836}" type="presParOf" srcId="{8C93BEB9-5EBE-445D-8066-309A79989904}" destId="{1A696A47-7612-47D7-9374-64E29E58479F}" srcOrd="4" destOrd="0" presId="urn:microsoft.com/office/officeart/2005/8/layout/hList6"/>
    <dgm:cxn modelId="{782E3027-2523-4C6D-9C90-4EC40B92950E}" type="presParOf" srcId="{8C93BEB9-5EBE-445D-8066-309A79989904}" destId="{2FC5022C-94EB-4565-814B-87AB5FF2B904}" srcOrd="5" destOrd="0" presId="urn:microsoft.com/office/officeart/2005/8/layout/hList6"/>
    <dgm:cxn modelId="{402A8BF1-3199-437F-AAD5-878D25D0D492}" type="presParOf" srcId="{8C93BEB9-5EBE-445D-8066-309A79989904}" destId="{A8877E6D-0321-4EEE-84FE-7475E5F91C68}" srcOrd="6" destOrd="0" presId="urn:microsoft.com/office/officeart/2005/8/layout/hList6"/>
    <dgm:cxn modelId="{CA5593DD-46AC-4196-A9DB-607D7455921E}" type="presParOf" srcId="{8C93BEB9-5EBE-445D-8066-309A79989904}" destId="{96AFCFB2-42BC-43BA-8E7D-2BF0135F6D4B}" srcOrd="7" destOrd="0" presId="urn:microsoft.com/office/officeart/2005/8/layout/hList6"/>
    <dgm:cxn modelId="{065753CC-3D23-4D9F-8CFE-FB1D401EA986}" type="presParOf" srcId="{8C93BEB9-5EBE-445D-8066-309A79989904}" destId="{F59582C0-D12B-4C4B-B8BD-A5E2D969F36D}"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610871-F276-4AD2-A7B3-CAE29172D714}"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85FCDEB6-58B6-4E4F-972E-B6F9C586AE4C}">
      <dgm:prSet phldrT="[Text]"/>
      <dgm:spPr/>
      <dgm:t>
        <a:bodyPr/>
        <a:lstStyle/>
        <a:p>
          <a:r>
            <a:rPr lang="en-US" dirty="0"/>
            <a:t>Task Roles</a:t>
          </a:r>
        </a:p>
      </dgm:t>
    </dgm:pt>
    <dgm:pt modelId="{95DE0E3D-54AE-4104-A511-121F88F17184}" type="parTrans" cxnId="{56AF6BCC-648D-4F82-86EF-5CC7AA80AD4B}">
      <dgm:prSet/>
      <dgm:spPr/>
      <dgm:t>
        <a:bodyPr/>
        <a:lstStyle/>
        <a:p>
          <a:endParaRPr lang="en-US"/>
        </a:p>
      </dgm:t>
    </dgm:pt>
    <dgm:pt modelId="{C7D01CE3-1BC0-42E5-9B5A-623FEFE8852D}" type="sibTrans" cxnId="{56AF6BCC-648D-4F82-86EF-5CC7AA80AD4B}">
      <dgm:prSet/>
      <dgm:spPr/>
      <dgm:t>
        <a:bodyPr/>
        <a:lstStyle/>
        <a:p>
          <a:endParaRPr lang="en-US"/>
        </a:p>
      </dgm:t>
    </dgm:pt>
    <dgm:pt modelId="{F16D0D0B-E45B-4A94-980F-3FFEB4FC1FDD}">
      <dgm:prSet phldrT="[Text]"/>
      <dgm:spPr/>
      <dgm:t>
        <a:bodyPr/>
        <a:lstStyle/>
        <a:p>
          <a:r>
            <a:rPr lang="en-US" dirty="0"/>
            <a:t>Initiator</a:t>
          </a:r>
        </a:p>
      </dgm:t>
    </dgm:pt>
    <dgm:pt modelId="{34B31967-9D9D-4773-8706-A840FBB1F558}" type="parTrans" cxnId="{CF303813-DD06-435A-8433-09D2F5E21E31}">
      <dgm:prSet/>
      <dgm:spPr/>
      <dgm:t>
        <a:bodyPr/>
        <a:lstStyle/>
        <a:p>
          <a:endParaRPr lang="en-US"/>
        </a:p>
      </dgm:t>
    </dgm:pt>
    <dgm:pt modelId="{0BF937A4-8535-4B39-BA44-F04AA70FA620}" type="sibTrans" cxnId="{CF303813-DD06-435A-8433-09D2F5E21E31}">
      <dgm:prSet/>
      <dgm:spPr/>
      <dgm:t>
        <a:bodyPr/>
        <a:lstStyle/>
        <a:p>
          <a:endParaRPr lang="en-US"/>
        </a:p>
      </dgm:t>
    </dgm:pt>
    <dgm:pt modelId="{404AA252-C148-49F4-90F7-392F990FB0C0}">
      <dgm:prSet phldrT="[Text]"/>
      <dgm:spPr/>
      <dgm:t>
        <a:bodyPr/>
        <a:lstStyle/>
        <a:p>
          <a:r>
            <a:rPr lang="en-US" dirty="0"/>
            <a:t>Information giver</a:t>
          </a:r>
        </a:p>
      </dgm:t>
    </dgm:pt>
    <dgm:pt modelId="{4DDA55CC-EE7E-4806-9FD9-FCCC6B41E084}" type="parTrans" cxnId="{7CC9410D-49BD-4395-82AC-5BA8E4B1F7F8}">
      <dgm:prSet/>
      <dgm:spPr/>
      <dgm:t>
        <a:bodyPr/>
        <a:lstStyle/>
        <a:p>
          <a:endParaRPr lang="en-US"/>
        </a:p>
      </dgm:t>
    </dgm:pt>
    <dgm:pt modelId="{79B09BEE-D356-4A0A-BCF7-901BAC022DB8}" type="sibTrans" cxnId="{7CC9410D-49BD-4395-82AC-5BA8E4B1F7F8}">
      <dgm:prSet/>
      <dgm:spPr/>
      <dgm:t>
        <a:bodyPr/>
        <a:lstStyle/>
        <a:p>
          <a:endParaRPr lang="en-US"/>
        </a:p>
      </dgm:t>
    </dgm:pt>
    <dgm:pt modelId="{FF16C65F-49E5-4253-A003-D276814098F3}">
      <dgm:prSet phldrT="[Text]"/>
      <dgm:spPr/>
      <dgm:t>
        <a:bodyPr/>
        <a:lstStyle/>
        <a:p>
          <a:r>
            <a:rPr lang="en-US" dirty="0"/>
            <a:t>Socio-Emotional Roles</a:t>
          </a:r>
        </a:p>
      </dgm:t>
    </dgm:pt>
    <dgm:pt modelId="{05F9957C-F05B-4F6A-8A32-2861646579DF}" type="parTrans" cxnId="{ACF716F4-E426-49A6-A619-F802F375BBC0}">
      <dgm:prSet/>
      <dgm:spPr/>
      <dgm:t>
        <a:bodyPr/>
        <a:lstStyle/>
        <a:p>
          <a:endParaRPr lang="en-US"/>
        </a:p>
      </dgm:t>
    </dgm:pt>
    <dgm:pt modelId="{5F9D66A7-7A06-42B8-9860-9BAE70E09498}" type="sibTrans" cxnId="{ACF716F4-E426-49A6-A619-F802F375BBC0}">
      <dgm:prSet/>
      <dgm:spPr/>
      <dgm:t>
        <a:bodyPr/>
        <a:lstStyle/>
        <a:p>
          <a:endParaRPr lang="en-US"/>
        </a:p>
      </dgm:t>
    </dgm:pt>
    <dgm:pt modelId="{3AC26865-B277-4F5F-92BE-40B7EB878F5C}">
      <dgm:prSet phldrT="[Text]"/>
      <dgm:spPr/>
      <dgm:t>
        <a:bodyPr/>
        <a:lstStyle/>
        <a:p>
          <a:r>
            <a:rPr lang="en-US" dirty="0"/>
            <a:t>Encourager</a:t>
          </a:r>
        </a:p>
      </dgm:t>
    </dgm:pt>
    <dgm:pt modelId="{3E0D6E09-D19B-4A74-AFF7-B6B16BF37D88}" type="parTrans" cxnId="{61C92F0D-6EA2-4F38-A215-9C3AFD2D1898}">
      <dgm:prSet/>
      <dgm:spPr/>
      <dgm:t>
        <a:bodyPr/>
        <a:lstStyle/>
        <a:p>
          <a:endParaRPr lang="en-US"/>
        </a:p>
      </dgm:t>
    </dgm:pt>
    <dgm:pt modelId="{D8099752-7907-4872-90D6-1FEE5B5C7578}" type="sibTrans" cxnId="{61C92F0D-6EA2-4F38-A215-9C3AFD2D1898}">
      <dgm:prSet/>
      <dgm:spPr/>
      <dgm:t>
        <a:bodyPr/>
        <a:lstStyle/>
        <a:p>
          <a:endParaRPr lang="en-US"/>
        </a:p>
      </dgm:t>
    </dgm:pt>
    <dgm:pt modelId="{57358FA9-C1CD-4D4E-BE8C-7528CE654AC8}">
      <dgm:prSet phldrT="[Text]"/>
      <dgm:spPr/>
      <dgm:t>
        <a:bodyPr/>
        <a:lstStyle/>
        <a:p>
          <a:r>
            <a:rPr lang="en-US" dirty="0"/>
            <a:t>Individualistic Roles</a:t>
          </a:r>
        </a:p>
      </dgm:t>
    </dgm:pt>
    <dgm:pt modelId="{7E589BB0-FC50-4721-A52B-329FD7D914E0}" type="parTrans" cxnId="{6B55AF32-B04B-4FB5-B0A3-7E2D008F939C}">
      <dgm:prSet/>
      <dgm:spPr/>
      <dgm:t>
        <a:bodyPr/>
        <a:lstStyle/>
        <a:p>
          <a:endParaRPr lang="en-US"/>
        </a:p>
      </dgm:t>
    </dgm:pt>
    <dgm:pt modelId="{30BD391A-4095-43EA-8D81-7AFDCABFBD21}" type="sibTrans" cxnId="{6B55AF32-B04B-4FB5-B0A3-7E2D008F939C}">
      <dgm:prSet/>
      <dgm:spPr/>
      <dgm:t>
        <a:bodyPr/>
        <a:lstStyle/>
        <a:p>
          <a:endParaRPr lang="en-US"/>
        </a:p>
      </dgm:t>
    </dgm:pt>
    <dgm:pt modelId="{3361A47E-C52A-445E-8D52-90A930088077}">
      <dgm:prSet phldrT="[Text]"/>
      <dgm:spPr/>
      <dgm:t>
        <a:bodyPr/>
        <a:lstStyle/>
        <a:p>
          <a:r>
            <a:rPr lang="en-US" dirty="0"/>
            <a:t>Aggressor</a:t>
          </a:r>
        </a:p>
      </dgm:t>
    </dgm:pt>
    <dgm:pt modelId="{7955B270-8A3F-4D68-B94D-311A35473EBE}" type="parTrans" cxnId="{25D17F7F-365C-4813-A64E-5263325636EA}">
      <dgm:prSet/>
      <dgm:spPr/>
      <dgm:t>
        <a:bodyPr/>
        <a:lstStyle/>
        <a:p>
          <a:endParaRPr lang="en-US"/>
        </a:p>
      </dgm:t>
    </dgm:pt>
    <dgm:pt modelId="{9602483D-B89D-4330-A05A-09CABFAE9EB5}" type="sibTrans" cxnId="{25D17F7F-365C-4813-A64E-5263325636EA}">
      <dgm:prSet/>
      <dgm:spPr/>
      <dgm:t>
        <a:bodyPr/>
        <a:lstStyle/>
        <a:p>
          <a:endParaRPr lang="en-US"/>
        </a:p>
      </dgm:t>
    </dgm:pt>
    <dgm:pt modelId="{05DDE545-FAE9-4E71-AE73-6CA1FC261760}">
      <dgm:prSet phldrT="[Text]"/>
      <dgm:spPr/>
      <dgm:t>
        <a:bodyPr/>
        <a:lstStyle/>
        <a:p>
          <a:r>
            <a:rPr lang="en-US" dirty="0"/>
            <a:t>Information seeker</a:t>
          </a:r>
        </a:p>
      </dgm:t>
    </dgm:pt>
    <dgm:pt modelId="{F8CFF6C9-1939-4BC2-B467-B71680F52795}" type="parTrans" cxnId="{F8178A85-271E-4A31-B32A-01A7BCB7CD12}">
      <dgm:prSet/>
      <dgm:spPr/>
      <dgm:t>
        <a:bodyPr/>
        <a:lstStyle/>
        <a:p>
          <a:endParaRPr lang="en-US"/>
        </a:p>
      </dgm:t>
    </dgm:pt>
    <dgm:pt modelId="{0148A386-89B7-4DA4-8D4C-2708DB9F1C92}" type="sibTrans" cxnId="{F8178A85-271E-4A31-B32A-01A7BCB7CD12}">
      <dgm:prSet/>
      <dgm:spPr/>
      <dgm:t>
        <a:bodyPr/>
        <a:lstStyle/>
        <a:p>
          <a:endParaRPr lang="en-US"/>
        </a:p>
      </dgm:t>
    </dgm:pt>
    <dgm:pt modelId="{11CB53A4-C5E6-4744-95EA-6E03FCCFA137}">
      <dgm:prSet phldrT="[Text]"/>
      <dgm:spPr/>
      <dgm:t>
        <a:bodyPr/>
        <a:lstStyle/>
        <a:p>
          <a:r>
            <a:rPr lang="en-US" dirty="0"/>
            <a:t>Coordinator</a:t>
          </a:r>
        </a:p>
      </dgm:t>
    </dgm:pt>
    <dgm:pt modelId="{D4164959-AC8F-4A24-B013-C23A6941180D}" type="parTrans" cxnId="{220B232E-991B-4394-8A58-277964E9140C}">
      <dgm:prSet/>
      <dgm:spPr/>
      <dgm:t>
        <a:bodyPr/>
        <a:lstStyle/>
        <a:p>
          <a:endParaRPr lang="en-US"/>
        </a:p>
      </dgm:t>
    </dgm:pt>
    <dgm:pt modelId="{A9A2354A-D27D-43BA-BDBD-A1039E370445}" type="sibTrans" cxnId="{220B232E-991B-4394-8A58-277964E9140C}">
      <dgm:prSet/>
      <dgm:spPr/>
      <dgm:t>
        <a:bodyPr/>
        <a:lstStyle/>
        <a:p>
          <a:endParaRPr lang="en-US"/>
        </a:p>
      </dgm:t>
    </dgm:pt>
    <dgm:pt modelId="{6C94FE34-BF44-4306-948D-0F4AB4056409}">
      <dgm:prSet phldrT="[Text]"/>
      <dgm:spPr/>
      <dgm:t>
        <a:bodyPr/>
        <a:lstStyle/>
        <a:p>
          <a:r>
            <a:rPr lang="en-US" dirty="0"/>
            <a:t>Critic</a:t>
          </a:r>
        </a:p>
      </dgm:t>
    </dgm:pt>
    <dgm:pt modelId="{42CF580F-B98D-4D9E-BD2F-DCB0F45693F1}" type="parTrans" cxnId="{0DD210A0-E7EA-435D-8D1F-0391D9B1C06C}">
      <dgm:prSet/>
      <dgm:spPr/>
      <dgm:t>
        <a:bodyPr/>
        <a:lstStyle/>
        <a:p>
          <a:endParaRPr lang="en-US"/>
        </a:p>
      </dgm:t>
    </dgm:pt>
    <dgm:pt modelId="{237454F4-75B4-4F14-9AD8-DFBDF063EB17}" type="sibTrans" cxnId="{0DD210A0-E7EA-435D-8D1F-0391D9B1C06C}">
      <dgm:prSet/>
      <dgm:spPr/>
      <dgm:t>
        <a:bodyPr/>
        <a:lstStyle/>
        <a:p>
          <a:endParaRPr lang="en-US"/>
        </a:p>
      </dgm:t>
    </dgm:pt>
    <dgm:pt modelId="{408C2C2C-6002-466A-9482-D7D39215B1D8}">
      <dgm:prSet phldrT="[Text]"/>
      <dgm:spPr/>
      <dgm:t>
        <a:bodyPr/>
        <a:lstStyle/>
        <a:p>
          <a:r>
            <a:rPr lang="en-US" dirty="0"/>
            <a:t>Recorder</a:t>
          </a:r>
        </a:p>
      </dgm:t>
    </dgm:pt>
    <dgm:pt modelId="{C00FE119-ACC5-41A9-8466-8FE28E7406EA}" type="parTrans" cxnId="{66A0049C-45F1-4B46-A0E1-A4C47A53046A}">
      <dgm:prSet/>
      <dgm:spPr/>
      <dgm:t>
        <a:bodyPr/>
        <a:lstStyle/>
        <a:p>
          <a:endParaRPr lang="en-US"/>
        </a:p>
      </dgm:t>
    </dgm:pt>
    <dgm:pt modelId="{56B28A99-5F67-4C09-B287-0AE7A44F66EB}" type="sibTrans" cxnId="{66A0049C-45F1-4B46-A0E1-A4C47A53046A}">
      <dgm:prSet/>
      <dgm:spPr/>
      <dgm:t>
        <a:bodyPr/>
        <a:lstStyle/>
        <a:p>
          <a:endParaRPr lang="en-US"/>
        </a:p>
      </dgm:t>
    </dgm:pt>
    <dgm:pt modelId="{8B88D093-1469-4E93-BAA4-1ABDF8547D9B}">
      <dgm:prSet phldrT="[Text]"/>
      <dgm:spPr/>
      <dgm:t>
        <a:bodyPr/>
        <a:lstStyle/>
        <a:p>
          <a:r>
            <a:rPr lang="en-US" dirty="0"/>
            <a:t>Compromiser</a:t>
          </a:r>
        </a:p>
      </dgm:t>
    </dgm:pt>
    <dgm:pt modelId="{02BE09AD-ED4D-4910-8C57-3E8FE1DD90C0}" type="parTrans" cxnId="{8028EC4B-9001-4D15-9390-461AFE5361FA}">
      <dgm:prSet/>
      <dgm:spPr/>
      <dgm:t>
        <a:bodyPr/>
        <a:lstStyle/>
        <a:p>
          <a:endParaRPr lang="en-US"/>
        </a:p>
      </dgm:t>
    </dgm:pt>
    <dgm:pt modelId="{1D333521-7914-459A-BA0E-E516605A8D1A}" type="sibTrans" cxnId="{8028EC4B-9001-4D15-9390-461AFE5361FA}">
      <dgm:prSet/>
      <dgm:spPr/>
      <dgm:t>
        <a:bodyPr/>
        <a:lstStyle/>
        <a:p>
          <a:endParaRPr lang="en-US"/>
        </a:p>
      </dgm:t>
    </dgm:pt>
    <dgm:pt modelId="{5B50FA5C-04BF-46E0-A9F9-3693B11FACA4}">
      <dgm:prSet phldrT="[Text]"/>
      <dgm:spPr/>
      <dgm:t>
        <a:bodyPr/>
        <a:lstStyle/>
        <a:p>
          <a:r>
            <a:rPr lang="en-US" dirty="0"/>
            <a:t>Gatekeeper</a:t>
          </a:r>
        </a:p>
      </dgm:t>
    </dgm:pt>
    <dgm:pt modelId="{14CC6E39-B401-4D75-8287-3EB536714A6C}" type="parTrans" cxnId="{38AF9335-D9DC-4DF5-8BC7-18BF31B6F579}">
      <dgm:prSet/>
      <dgm:spPr/>
      <dgm:t>
        <a:bodyPr/>
        <a:lstStyle/>
        <a:p>
          <a:endParaRPr lang="en-US"/>
        </a:p>
      </dgm:t>
    </dgm:pt>
    <dgm:pt modelId="{F0EBF435-ED8D-4747-9A04-F4D812382A49}" type="sibTrans" cxnId="{38AF9335-D9DC-4DF5-8BC7-18BF31B6F579}">
      <dgm:prSet/>
      <dgm:spPr/>
      <dgm:t>
        <a:bodyPr/>
        <a:lstStyle/>
        <a:p>
          <a:endParaRPr lang="en-US"/>
        </a:p>
      </dgm:t>
    </dgm:pt>
    <dgm:pt modelId="{EF9E92D0-C7E2-4C05-A948-7066A740B83A}">
      <dgm:prSet phldrT="[Text]"/>
      <dgm:spPr/>
      <dgm:t>
        <a:bodyPr/>
        <a:lstStyle/>
        <a:p>
          <a:r>
            <a:rPr lang="en-US" dirty="0"/>
            <a:t>Standard setter</a:t>
          </a:r>
        </a:p>
      </dgm:t>
    </dgm:pt>
    <dgm:pt modelId="{DDE5997A-C246-41EB-A8B5-D93F9E637524}" type="parTrans" cxnId="{B2FF7605-3FAB-44E3-80B0-49A5FA549268}">
      <dgm:prSet/>
      <dgm:spPr/>
      <dgm:t>
        <a:bodyPr/>
        <a:lstStyle/>
        <a:p>
          <a:endParaRPr lang="en-US"/>
        </a:p>
      </dgm:t>
    </dgm:pt>
    <dgm:pt modelId="{03B34367-8F45-4A30-ACC3-49F5A4DA1197}" type="sibTrans" cxnId="{B2FF7605-3FAB-44E3-80B0-49A5FA549268}">
      <dgm:prSet/>
      <dgm:spPr/>
      <dgm:t>
        <a:bodyPr/>
        <a:lstStyle/>
        <a:p>
          <a:endParaRPr lang="en-US"/>
        </a:p>
      </dgm:t>
    </dgm:pt>
    <dgm:pt modelId="{ECF2F330-17B3-4D76-8B4B-20F663C03887}">
      <dgm:prSet phldrT="[Text]"/>
      <dgm:spPr/>
      <dgm:t>
        <a:bodyPr/>
        <a:lstStyle/>
        <a:p>
          <a:r>
            <a:rPr lang="en-US" dirty="0"/>
            <a:t>Commentator</a:t>
          </a:r>
        </a:p>
      </dgm:t>
    </dgm:pt>
    <dgm:pt modelId="{F8F07532-4B27-43CB-B3D3-F4609B3B53FB}" type="parTrans" cxnId="{9CF87730-53A4-4905-832E-85A02CFD0A9A}">
      <dgm:prSet/>
      <dgm:spPr/>
      <dgm:t>
        <a:bodyPr/>
        <a:lstStyle/>
        <a:p>
          <a:endParaRPr lang="en-US"/>
        </a:p>
      </dgm:t>
    </dgm:pt>
    <dgm:pt modelId="{0C005A8C-F986-4131-A14C-60F1B51C1ADC}" type="sibTrans" cxnId="{9CF87730-53A4-4905-832E-85A02CFD0A9A}">
      <dgm:prSet/>
      <dgm:spPr/>
      <dgm:t>
        <a:bodyPr/>
        <a:lstStyle/>
        <a:p>
          <a:endParaRPr lang="en-US"/>
        </a:p>
      </dgm:t>
    </dgm:pt>
    <dgm:pt modelId="{9D5CB7B4-F148-4CB0-AA00-47C4B420B296}">
      <dgm:prSet phldrT="[Text]"/>
      <dgm:spPr/>
      <dgm:t>
        <a:bodyPr/>
        <a:lstStyle/>
        <a:p>
          <a:r>
            <a:rPr lang="en-US" dirty="0"/>
            <a:t>Follower</a:t>
          </a:r>
        </a:p>
      </dgm:t>
    </dgm:pt>
    <dgm:pt modelId="{B7A61054-1DDB-4CCE-B13B-10329EB5E38D}" type="parTrans" cxnId="{2C7E0A54-E4CE-4395-95E6-53C39733870B}">
      <dgm:prSet/>
      <dgm:spPr/>
      <dgm:t>
        <a:bodyPr/>
        <a:lstStyle/>
        <a:p>
          <a:endParaRPr lang="en-US"/>
        </a:p>
      </dgm:t>
    </dgm:pt>
    <dgm:pt modelId="{B155CA98-B4F5-428C-ABEC-FAF31620BA2F}" type="sibTrans" cxnId="{2C7E0A54-E4CE-4395-95E6-53C39733870B}">
      <dgm:prSet/>
      <dgm:spPr/>
      <dgm:t>
        <a:bodyPr/>
        <a:lstStyle/>
        <a:p>
          <a:endParaRPr lang="en-US"/>
        </a:p>
      </dgm:t>
    </dgm:pt>
    <dgm:pt modelId="{5201AAE6-664D-4C84-B524-4E65DB152495}">
      <dgm:prSet phldrT="[Text]"/>
      <dgm:spPr/>
      <dgm:t>
        <a:bodyPr/>
        <a:lstStyle/>
        <a:p>
          <a:r>
            <a:rPr lang="en-US" dirty="0"/>
            <a:t>Blocker</a:t>
          </a:r>
        </a:p>
      </dgm:t>
    </dgm:pt>
    <dgm:pt modelId="{62D6AB71-07B5-4CB7-B25B-FA41C666C8E0}" type="parTrans" cxnId="{02527E91-4087-4844-9417-FA5347C9C5CF}">
      <dgm:prSet/>
      <dgm:spPr/>
      <dgm:t>
        <a:bodyPr/>
        <a:lstStyle/>
        <a:p>
          <a:endParaRPr lang="en-US"/>
        </a:p>
      </dgm:t>
    </dgm:pt>
    <dgm:pt modelId="{422958BD-EFD3-4E3F-856A-A34A45A1A21E}" type="sibTrans" cxnId="{02527E91-4087-4844-9417-FA5347C9C5CF}">
      <dgm:prSet/>
      <dgm:spPr/>
      <dgm:t>
        <a:bodyPr/>
        <a:lstStyle/>
        <a:p>
          <a:endParaRPr lang="en-US"/>
        </a:p>
      </dgm:t>
    </dgm:pt>
    <dgm:pt modelId="{A4FB753A-1567-4408-A5A4-6DA72BF75A1A}">
      <dgm:prSet phldrT="[Text]"/>
      <dgm:spPr/>
      <dgm:t>
        <a:bodyPr/>
        <a:lstStyle/>
        <a:p>
          <a:r>
            <a:rPr lang="en-US" dirty="0"/>
            <a:t>Dominator</a:t>
          </a:r>
        </a:p>
      </dgm:t>
    </dgm:pt>
    <dgm:pt modelId="{835A1DA3-0DAF-41B7-A6D1-0FB1BA915880}" type="parTrans" cxnId="{CC3C37EF-524C-44FB-8AC2-8F479BCCB66A}">
      <dgm:prSet/>
      <dgm:spPr/>
      <dgm:t>
        <a:bodyPr/>
        <a:lstStyle/>
        <a:p>
          <a:endParaRPr lang="en-US"/>
        </a:p>
      </dgm:t>
    </dgm:pt>
    <dgm:pt modelId="{7D44D42A-D306-465F-8344-41860AD72523}" type="sibTrans" cxnId="{CC3C37EF-524C-44FB-8AC2-8F479BCCB66A}">
      <dgm:prSet/>
      <dgm:spPr/>
      <dgm:t>
        <a:bodyPr/>
        <a:lstStyle/>
        <a:p>
          <a:endParaRPr lang="en-US"/>
        </a:p>
      </dgm:t>
    </dgm:pt>
    <dgm:pt modelId="{F39F3C59-9E3D-44FD-9888-651FED2CAAC4}">
      <dgm:prSet phldrT="[Text]"/>
      <dgm:spPr/>
      <dgm:t>
        <a:bodyPr/>
        <a:lstStyle/>
        <a:p>
          <a:r>
            <a:rPr lang="en-US" dirty="0"/>
            <a:t>Evader/self-confessor</a:t>
          </a:r>
        </a:p>
      </dgm:t>
    </dgm:pt>
    <dgm:pt modelId="{46788B21-ECCB-4D51-A7E6-5AC7980B86BD}" type="parTrans" cxnId="{16B42A9F-33DF-4B90-89A5-996CA79F0A78}">
      <dgm:prSet/>
      <dgm:spPr/>
      <dgm:t>
        <a:bodyPr/>
        <a:lstStyle/>
        <a:p>
          <a:endParaRPr lang="en-US"/>
        </a:p>
      </dgm:t>
    </dgm:pt>
    <dgm:pt modelId="{A4D5A2CD-EB67-43BE-A4B1-560F72E14DCA}" type="sibTrans" cxnId="{16B42A9F-33DF-4B90-89A5-996CA79F0A78}">
      <dgm:prSet/>
      <dgm:spPr/>
      <dgm:t>
        <a:bodyPr/>
        <a:lstStyle/>
        <a:p>
          <a:endParaRPr lang="en-US"/>
        </a:p>
      </dgm:t>
    </dgm:pt>
    <dgm:pt modelId="{000309EC-E343-484D-86A7-F742E4C276E6}">
      <dgm:prSet phldrT="[Text]"/>
      <dgm:spPr/>
      <dgm:t>
        <a:bodyPr/>
        <a:lstStyle/>
        <a:p>
          <a:r>
            <a:rPr lang="en-US" dirty="0"/>
            <a:t>Help seeker</a:t>
          </a:r>
        </a:p>
      </dgm:t>
    </dgm:pt>
    <dgm:pt modelId="{5DFE0865-E90A-4BFC-8461-6CA3F1E82C6F}" type="parTrans" cxnId="{5FBF87ED-59C4-4E80-8624-B90649AA7311}">
      <dgm:prSet/>
      <dgm:spPr/>
      <dgm:t>
        <a:bodyPr/>
        <a:lstStyle/>
        <a:p>
          <a:endParaRPr lang="en-US"/>
        </a:p>
      </dgm:t>
    </dgm:pt>
    <dgm:pt modelId="{5C6D88BD-E65C-4F05-B9C5-6F9610888C18}" type="sibTrans" cxnId="{5FBF87ED-59C4-4E80-8624-B90649AA7311}">
      <dgm:prSet/>
      <dgm:spPr/>
      <dgm:t>
        <a:bodyPr/>
        <a:lstStyle/>
        <a:p>
          <a:endParaRPr lang="en-US"/>
        </a:p>
      </dgm:t>
    </dgm:pt>
    <dgm:pt modelId="{9E3F12C4-7FEB-4506-949E-DE65BCB414A5}">
      <dgm:prSet phldrT="[Text]"/>
      <dgm:spPr/>
      <dgm:t>
        <a:bodyPr/>
        <a:lstStyle/>
        <a:p>
          <a:r>
            <a:rPr lang="en-US" dirty="0"/>
            <a:t>Recognition seeker</a:t>
          </a:r>
        </a:p>
      </dgm:t>
    </dgm:pt>
    <dgm:pt modelId="{B2B80A13-F583-46FF-97A0-E3A6073C06F6}" type="parTrans" cxnId="{021C10A0-AE01-4A32-AE84-3AC7F607B8E1}">
      <dgm:prSet/>
      <dgm:spPr/>
      <dgm:t>
        <a:bodyPr/>
        <a:lstStyle/>
        <a:p>
          <a:endParaRPr lang="en-US"/>
        </a:p>
      </dgm:t>
    </dgm:pt>
    <dgm:pt modelId="{2C9D1672-2DEF-412C-95A2-54E5AFB02A73}" type="sibTrans" cxnId="{021C10A0-AE01-4A32-AE84-3AC7F607B8E1}">
      <dgm:prSet/>
      <dgm:spPr/>
      <dgm:t>
        <a:bodyPr/>
        <a:lstStyle/>
        <a:p>
          <a:endParaRPr lang="en-US"/>
        </a:p>
      </dgm:t>
    </dgm:pt>
    <dgm:pt modelId="{D501EF76-6463-41F2-BCC1-DFCBA083120E}">
      <dgm:prSet phldrT="[Text]"/>
      <dgm:spPr/>
      <dgm:t>
        <a:bodyPr/>
        <a:lstStyle/>
        <a:p>
          <a:r>
            <a:rPr lang="en-US" dirty="0"/>
            <a:t>Playboy/girl</a:t>
          </a:r>
        </a:p>
      </dgm:t>
    </dgm:pt>
    <dgm:pt modelId="{751C05CB-11A7-428E-A4C9-6B56DD3AAD30}" type="parTrans" cxnId="{3480147D-DFDD-48D2-975B-628C53534E0E}">
      <dgm:prSet/>
      <dgm:spPr/>
      <dgm:t>
        <a:bodyPr/>
        <a:lstStyle/>
        <a:p>
          <a:endParaRPr lang="en-US"/>
        </a:p>
      </dgm:t>
    </dgm:pt>
    <dgm:pt modelId="{495BC928-2CC4-4BB9-9BA6-ACF2D8ED3357}" type="sibTrans" cxnId="{3480147D-DFDD-48D2-975B-628C53534E0E}">
      <dgm:prSet/>
      <dgm:spPr/>
      <dgm:t>
        <a:bodyPr/>
        <a:lstStyle/>
        <a:p>
          <a:endParaRPr lang="en-US"/>
        </a:p>
      </dgm:t>
    </dgm:pt>
    <dgm:pt modelId="{F7BC8A31-7820-45B8-830E-1337B0A924B3}">
      <dgm:prSet phldrT="[Text]"/>
      <dgm:spPr/>
      <dgm:t>
        <a:bodyPr/>
        <a:lstStyle/>
        <a:p>
          <a:r>
            <a:rPr lang="en-US" dirty="0"/>
            <a:t>Special-interest pleader</a:t>
          </a:r>
        </a:p>
      </dgm:t>
    </dgm:pt>
    <dgm:pt modelId="{2D7229DA-B201-4F8E-902F-FEEAA82A68A1}" type="parTrans" cxnId="{3357F5B2-079B-4113-8B95-3CC18E31BB29}">
      <dgm:prSet/>
      <dgm:spPr/>
      <dgm:t>
        <a:bodyPr/>
        <a:lstStyle/>
        <a:p>
          <a:endParaRPr lang="en-US"/>
        </a:p>
      </dgm:t>
    </dgm:pt>
    <dgm:pt modelId="{1290962E-E46A-4F3D-8A1A-BDFD25DBF5C2}" type="sibTrans" cxnId="{3357F5B2-079B-4113-8B95-3CC18E31BB29}">
      <dgm:prSet/>
      <dgm:spPr/>
      <dgm:t>
        <a:bodyPr/>
        <a:lstStyle/>
        <a:p>
          <a:endParaRPr lang="en-US"/>
        </a:p>
      </dgm:t>
    </dgm:pt>
    <dgm:pt modelId="{4C7E79DC-F704-47F4-8B11-41CBEA1BDB0F}" type="pres">
      <dgm:prSet presAssocID="{32610871-F276-4AD2-A7B3-CAE29172D714}" presName="Name0" presStyleCnt="0">
        <dgm:presLayoutVars>
          <dgm:dir/>
          <dgm:animLvl val="lvl"/>
          <dgm:resizeHandles val="exact"/>
        </dgm:presLayoutVars>
      </dgm:prSet>
      <dgm:spPr/>
    </dgm:pt>
    <dgm:pt modelId="{9B2E1BE4-7C21-4CA6-BDF7-0ADA8F53C606}" type="pres">
      <dgm:prSet presAssocID="{85FCDEB6-58B6-4E4F-972E-B6F9C586AE4C}" presName="composite" presStyleCnt="0"/>
      <dgm:spPr/>
    </dgm:pt>
    <dgm:pt modelId="{C5218F0E-8195-479C-B4A6-C971BF14DFF6}" type="pres">
      <dgm:prSet presAssocID="{85FCDEB6-58B6-4E4F-972E-B6F9C586AE4C}" presName="parTx" presStyleLbl="alignNode1" presStyleIdx="0" presStyleCnt="3">
        <dgm:presLayoutVars>
          <dgm:chMax val="0"/>
          <dgm:chPref val="0"/>
          <dgm:bulletEnabled val="1"/>
        </dgm:presLayoutVars>
      </dgm:prSet>
      <dgm:spPr/>
    </dgm:pt>
    <dgm:pt modelId="{34CD33D1-F8C1-47FA-9E12-A782E2695570}" type="pres">
      <dgm:prSet presAssocID="{85FCDEB6-58B6-4E4F-972E-B6F9C586AE4C}" presName="desTx" presStyleLbl="alignAccFollowNode1" presStyleIdx="0" presStyleCnt="3">
        <dgm:presLayoutVars>
          <dgm:bulletEnabled val="1"/>
        </dgm:presLayoutVars>
      </dgm:prSet>
      <dgm:spPr/>
    </dgm:pt>
    <dgm:pt modelId="{E073B38D-E424-4E03-BD56-FE47D40509E6}" type="pres">
      <dgm:prSet presAssocID="{C7D01CE3-1BC0-42E5-9B5A-623FEFE8852D}" presName="space" presStyleCnt="0"/>
      <dgm:spPr/>
    </dgm:pt>
    <dgm:pt modelId="{1E84D632-E991-40D7-B2CD-67818F992BB7}" type="pres">
      <dgm:prSet presAssocID="{FF16C65F-49E5-4253-A003-D276814098F3}" presName="composite" presStyleCnt="0"/>
      <dgm:spPr/>
    </dgm:pt>
    <dgm:pt modelId="{FA28E3D0-3E82-4C7B-8430-1C8C191A7016}" type="pres">
      <dgm:prSet presAssocID="{FF16C65F-49E5-4253-A003-D276814098F3}" presName="parTx" presStyleLbl="alignNode1" presStyleIdx="1" presStyleCnt="3">
        <dgm:presLayoutVars>
          <dgm:chMax val="0"/>
          <dgm:chPref val="0"/>
          <dgm:bulletEnabled val="1"/>
        </dgm:presLayoutVars>
      </dgm:prSet>
      <dgm:spPr/>
    </dgm:pt>
    <dgm:pt modelId="{5D2FAFB5-3A3C-4D51-90B9-5353AE13A31B}" type="pres">
      <dgm:prSet presAssocID="{FF16C65F-49E5-4253-A003-D276814098F3}" presName="desTx" presStyleLbl="alignAccFollowNode1" presStyleIdx="1" presStyleCnt="3">
        <dgm:presLayoutVars>
          <dgm:bulletEnabled val="1"/>
        </dgm:presLayoutVars>
      </dgm:prSet>
      <dgm:spPr/>
    </dgm:pt>
    <dgm:pt modelId="{525DB87A-BBE6-45AA-A8C9-FCDDC54F58C2}" type="pres">
      <dgm:prSet presAssocID="{5F9D66A7-7A06-42B8-9860-9BAE70E09498}" presName="space" presStyleCnt="0"/>
      <dgm:spPr/>
    </dgm:pt>
    <dgm:pt modelId="{886DACD8-6E44-48BD-8409-F9FF044C3B27}" type="pres">
      <dgm:prSet presAssocID="{57358FA9-C1CD-4D4E-BE8C-7528CE654AC8}" presName="composite" presStyleCnt="0"/>
      <dgm:spPr/>
    </dgm:pt>
    <dgm:pt modelId="{C864C573-AA00-4A68-94AD-9C546C074D8F}" type="pres">
      <dgm:prSet presAssocID="{57358FA9-C1CD-4D4E-BE8C-7528CE654AC8}" presName="parTx" presStyleLbl="alignNode1" presStyleIdx="2" presStyleCnt="3">
        <dgm:presLayoutVars>
          <dgm:chMax val="0"/>
          <dgm:chPref val="0"/>
          <dgm:bulletEnabled val="1"/>
        </dgm:presLayoutVars>
      </dgm:prSet>
      <dgm:spPr/>
    </dgm:pt>
    <dgm:pt modelId="{E7C3A0CB-0E4D-4D47-A616-EE5893916FB2}" type="pres">
      <dgm:prSet presAssocID="{57358FA9-C1CD-4D4E-BE8C-7528CE654AC8}" presName="desTx" presStyleLbl="alignAccFollowNode1" presStyleIdx="2" presStyleCnt="3">
        <dgm:presLayoutVars>
          <dgm:bulletEnabled val="1"/>
        </dgm:presLayoutVars>
      </dgm:prSet>
      <dgm:spPr/>
    </dgm:pt>
  </dgm:ptLst>
  <dgm:cxnLst>
    <dgm:cxn modelId="{2E836004-714B-4AB3-9F4C-6D88DE0A09E2}" type="presOf" srcId="{FF16C65F-49E5-4253-A003-D276814098F3}" destId="{FA28E3D0-3E82-4C7B-8430-1C8C191A7016}" srcOrd="0" destOrd="0" presId="urn:microsoft.com/office/officeart/2005/8/layout/hList1"/>
    <dgm:cxn modelId="{B2FF7605-3FAB-44E3-80B0-49A5FA549268}" srcId="{FF16C65F-49E5-4253-A003-D276814098F3}" destId="{EF9E92D0-C7E2-4C05-A948-7066A740B83A}" srcOrd="3" destOrd="0" parTransId="{DDE5997A-C246-41EB-A8B5-D93F9E637524}" sibTransId="{03B34367-8F45-4A30-ACC3-49F5A4DA1197}"/>
    <dgm:cxn modelId="{61C92F0D-6EA2-4F38-A215-9C3AFD2D1898}" srcId="{FF16C65F-49E5-4253-A003-D276814098F3}" destId="{3AC26865-B277-4F5F-92BE-40B7EB878F5C}" srcOrd="0" destOrd="0" parTransId="{3E0D6E09-D19B-4A74-AFF7-B6B16BF37D88}" sibTransId="{D8099752-7907-4872-90D6-1FEE5B5C7578}"/>
    <dgm:cxn modelId="{7CC9410D-49BD-4395-82AC-5BA8E4B1F7F8}" srcId="{85FCDEB6-58B6-4E4F-972E-B6F9C586AE4C}" destId="{404AA252-C148-49F4-90F7-392F990FB0C0}" srcOrd="2" destOrd="0" parTransId="{4DDA55CC-EE7E-4806-9FD9-FCCC6B41E084}" sibTransId="{79B09BEE-D356-4A0A-BCF7-901BAC022DB8}"/>
    <dgm:cxn modelId="{CF303813-DD06-435A-8433-09D2F5E21E31}" srcId="{85FCDEB6-58B6-4E4F-972E-B6F9C586AE4C}" destId="{F16D0D0B-E45B-4A94-980F-3FFEB4FC1FDD}" srcOrd="0" destOrd="0" parTransId="{34B31967-9D9D-4773-8706-A840FBB1F558}" sibTransId="{0BF937A4-8535-4B39-BA44-F04AA70FA620}"/>
    <dgm:cxn modelId="{08833F13-CF90-4DDB-89F1-93BC03FC26BE}" type="presOf" srcId="{3AC26865-B277-4F5F-92BE-40B7EB878F5C}" destId="{5D2FAFB5-3A3C-4D51-90B9-5353AE13A31B}" srcOrd="0" destOrd="0" presId="urn:microsoft.com/office/officeart/2005/8/layout/hList1"/>
    <dgm:cxn modelId="{220B232E-991B-4394-8A58-277964E9140C}" srcId="{85FCDEB6-58B6-4E4F-972E-B6F9C586AE4C}" destId="{11CB53A4-C5E6-4744-95EA-6E03FCCFA137}" srcOrd="3" destOrd="0" parTransId="{D4164959-AC8F-4A24-B013-C23A6941180D}" sibTransId="{A9A2354A-D27D-43BA-BDBD-A1039E370445}"/>
    <dgm:cxn modelId="{9CF87730-53A4-4905-832E-85A02CFD0A9A}" srcId="{FF16C65F-49E5-4253-A003-D276814098F3}" destId="{ECF2F330-17B3-4D76-8B4B-20F663C03887}" srcOrd="4" destOrd="0" parTransId="{F8F07532-4B27-43CB-B3D3-F4609B3B53FB}" sibTransId="{0C005A8C-F986-4131-A14C-60F1B51C1ADC}"/>
    <dgm:cxn modelId="{5853E530-2715-4D4D-B72B-C43AD94B1BEC}" type="presOf" srcId="{5201AAE6-664D-4C84-B524-4E65DB152495}" destId="{E7C3A0CB-0E4D-4D47-A616-EE5893916FB2}" srcOrd="0" destOrd="1" presId="urn:microsoft.com/office/officeart/2005/8/layout/hList1"/>
    <dgm:cxn modelId="{6B55AF32-B04B-4FB5-B0A3-7E2D008F939C}" srcId="{32610871-F276-4AD2-A7B3-CAE29172D714}" destId="{57358FA9-C1CD-4D4E-BE8C-7528CE654AC8}" srcOrd="2" destOrd="0" parTransId="{7E589BB0-FC50-4721-A52B-329FD7D914E0}" sibTransId="{30BD391A-4095-43EA-8D81-7AFDCABFBD21}"/>
    <dgm:cxn modelId="{38AF9335-D9DC-4DF5-8BC7-18BF31B6F579}" srcId="{FF16C65F-49E5-4253-A003-D276814098F3}" destId="{5B50FA5C-04BF-46E0-A9F9-3693B11FACA4}" srcOrd="2" destOrd="0" parTransId="{14CC6E39-B401-4D75-8287-3EB536714A6C}" sibTransId="{F0EBF435-ED8D-4747-9A04-F4D812382A49}"/>
    <dgm:cxn modelId="{A98E9D35-AF8A-4C4D-8550-C795F60B25B3}" type="presOf" srcId="{85FCDEB6-58B6-4E4F-972E-B6F9C586AE4C}" destId="{C5218F0E-8195-479C-B4A6-C971BF14DFF6}" srcOrd="0" destOrd="0" presId="urn:microsoft.com/office/officeart/2005/8/layout/hList1"/>
    <dgm:cxn modelId="{43771E3C-2877-4928-BCE5-5C53BC1A5E9E}" type="presOf" srcId="{11CB53A4-C5E6-4744-95EA-6E03FCCFA137}" destId="{34CD33D1-F8C1-47FA-9E12-A782E2695570}" srcOrd="0" destOrd="3" presId="urn:microsoft.com/office/officeart/2005/8/layout/hList1"/>
    <dgm:cxn modelId="{BF525F6B-8622-4140-9947-D860E6AD933F}" type="presOf" srcId="{F39F3C59-9E3D-44FD-9888-651FED2CAAC4}" destId="{E7C3A0CB-0E4D-4D47-A616-EE5893916FB2}" srcOrd="0" destOrd="3" presId="urn:microsoft.com/office/officeart/2005/8/layout/hList1"/>
    <dgm:cxn modelId="{8028EC4B-9001-4D15-9390-461AFE5361FA}" srcId="{FF16C65F-49E5-4253-A003-D276814098F3}" destId="{8B88D093-1469-4E93-BAA4-1ABDF8547D9B}" srcOrd="1" destOrd="0" parTransId="{02BE09AD-ED4D-4910-8C57-3E8FE1DD90C0}" sibTransId="{1D333521-7914-459A-BA0E-E516605A8D1A}"/>
    <dgm:cxn modelId="{C2564F4D-8F5A-49CC-A7A8-74F1732E7A6C}" type="presOf" srcId="{5B50FA5C-04BF-46E0-A9F9-3693B11FACA4}" destId="{5D2FAFB5-3A3C-4D51-90B9-5353AE13A31B}" srcOrd="0" destOrd="2" presId="urn:microsoft.com/office/officeart/2005/8/layout/hList1"/>
    <dgm:cxn modelId="{EC3C806D-3F41-4CF0-B229-154EE58B83D7}" type="presOf" srcId="{3361A47E-C52A-445E-8D52-90A930088077}" destId="{E7C3A0CB-0E4D-4D47-A616-EE5893916FB2}" srcOrd="0" destOrd="0" presId="urn:microsoft.com/office/officeart/2005/8/layout/hList1"/>
    <dgm:cxn modelId="{7EF0926E-CAFF-4A13-ABB0-FFFAB0BD0521}" type="presOf" srcId="{9E3F12C4-7FEB-4506-949E-DE65BCB414A5}" destId="{E7C3A0CB-0E4D-4D47-A616-EE5893916FB2}" srcOrd="0" destOrd="5" presId="urn:microsoft.com/office/officeart/2005/8/layout/hList1"/>
    <dgm:cxn modelId="{8E00C450-789D-4A4B-893F-8904DFBED39D}" type="presOf" srcId="{57358FA9-C1CD-4D4E-BE8C-7528CE654AC8}" destId="{C864C573-AA00-4A68-94AD-9C546C074D8F}" srcOrd="0" destOrd="0" presId="urn:microsoft.com/office/officeart/2005/8/layout/hList1"/>
    <dgm:cxn modelId="{2C7E0A54-E4CE-4395-95E6-53C39733870B}" srcId="{FF16C65F-49E5-4253-A003-D276814098F3}" destId="{9D5CB7B4-F148-4CB0-AA00-47C4B420B296}" srcOrd="5" destOrd="0" parTransId="{B7A61054-1DDB-4CCE-B13B-10329EB5E38D}" sibTransId="{B155CA98-B4F5-428C-ABEC-FAF31620BA2F}"/>
    <dgm:cxn modelId="{B788E275-37E8-4F0D-8F58-7B50F0F6BD4C}" type="presOf" srcId="{D501EF76-6463-41F2-BCC1-DFCBA083120E}" destId="{E7C3A0CB-0E4D-4D47-A616-EE5893916FB2}" srcOrd="0" destOrd="6" presId="urn:microsoft.com/office/officeart/2005/8/layout/hList1"/>
    <dgm:cxn modelId="{3480147D-DFDD-48D2-975B-628C53534E0E}" srcId="{57358FA9-C1CD-4D4E-BE8C-7528CE654AC8}" destId="{D501EF76-6463-41F2-BCC1-DFCBA083120E}" srcOrd="6" destOrd="0" parTransId="{751C05CB-11A7-428E-A4C9-6B56DD3AAD30}" sibTransId="{495BC928-2CC4-4BB9-9BA6-ACF2D8ED3357}"/>
    <dgm:cxn modelId="{A5DC127E-8DF8-4E07-80C8-F3387945DADA}" type="presOf" srcId="{408C2C2C-6002-466A-9482-D7D39215B1D8}" destId="{34CD33D1-F8C1-47FA-9E12-A782E2695570}" srcOrd="0" destOrd="5" presId="urn:microsoft.com/office/officeart/2005/8/layout/hList1"/>
    <dgm:cxn modelId="{25D17F7F-365C-4813-A64E-5263325636EA}" srcId="{57358FA9-C1CD-4D4E-BE8C-7528CE654AC8}" destId="{3361A47E-C52A-445E-8D52-90A930088077}" srcOrd="0" destOrd="0" parTransId="{7955B270-8A3F-4D68-B94D-311A35473EBE}" sibTransId="{9602483D-B89D-4330-A05A-09CABFAE9EB5}"/>
    <dgm:cxn modelId="{F8178A85-271E-4A31-B32A-01A7BCB7CD12}" srcId="{85FCDEB6-58B6-4E4F-972E-B6F9C586AE4C}" destId="{05DDE545-FAE9-4E71-AE73-6CA1FC261760}" srcOrd="1" destOrd="0" parTransId="{F8CFF6C9-1939-4BC2-B467-B71680F52795}" sibTransId="{0148A386-89B7-4DA4-8D4C-2708DB9F1C92}"/>
    <dgm:cxn modelId="{D1E03391-65AE-417F-A27A-E4C1F63F8295}" type="presOf" srcId="{32610871-F276-4AD2-A7B3-CAE29172D714}" destId="{4C7E79DC-F704-47F4-8B11-41CBEA1BDB0F}" srcOrd="0" destOrd="0" presId="urn:microsoft.com/office/officeart/2005/8/layout/hList1"/>
    <dgm:cxn modelId="{02527E91-4087-4844-9417-FA5347C9C5CF}" srcId="{57358FA9-C1CD-4D4E-BE8C-7528CE654AC8}" destId="{5201AAE6-664D-4C84-B524-4E65DB152495}" srcOrd="1" destOrd="0" parTransId="{62D6AB71-07B5-4CB7-B25B-FA41C666C8E0}" sibTransId="{422958BD-EFD3-4E3F-856A-A34A45A1A21E}"/>
    <dgm:cxn modelId="{66A0049C-45F1-4B46-A0E1-A4C47A53046A}" srcId="{85FCDEB6-58B6-4E4F-972E-B6F9C586AE4C}" destId="{408C2C2C-6002-466A-9482-D7D39215B1D8}" srcOrd="5" destOrd="0" parTransId="{C00FE119-ACC5-41A9-8466-8FE28E7406EA}" sibTransId="{56B28A99-5F67-4C09-B287-0AE7A44F66EB}"/>
    <dgm:cxn modelId="{16B42A9F-33DF-4B90-89A5-996CA79F0A78}" srcId="{57358FA9-C1CD-4D4E-BE8C-7528CE654AC8}" destId="{F39F3C59-9E3D-44FD-9888-651FED2CAAC4}" srcOrd="3" destOrd="0" parTransId="{46788B21-ECCB-4D51-A7E6-5AC7980B86BD}" sibTransId="{A4D5A2CD-EB67-43BE-A4B1-560F72E14DCA}"/>
    <dgm:cxn modelId="{021C10A0-AE01-4A32-AE84-3AC7F607B8E1}" srcId="{57358FA9-C1CD-4D4E-BE8C-7528CE654AC8}" destId="{9E3F12C4-7FEB-4506-949E-DE65BCB414A5}" srcOrd="5" destOrd="0" parTransId="{B2B80A13-F583-46FF-97A0-E3A6073C06F6}" sibTransId="{2C9D1672-2DEF-412C-95A2-54E5AFB02A73}"/>
    <dgm:cxn modelId="{0DD210A0-E7EA-435D-8D1F-0391D9B1C06C}" srcId="{85FCDEB6-58B6-4E4F-972E-B6F9C586AE4C}" destId="{6C94FE34-BF44-4306-948D-0F4AB4056409}" srcOrd="4" destOrd="0" parTransId="{42CF580F-B98D-4D9E-BD2F-DCB0F45693F1}" sibTransId="{237454F4-75B4-4F14-9AD8-DFBDF063EB17}"/>
    <dgm:cxn modelId="{ECF62AAD-2620-4C7F-9DF4-70D4EA8B10BA}" type="presOf" srcId="{F16D0D0B-E45B-4A94-980F-3FFEB4FC1FDD}" destId="{34CD33D1-F8C1-47FA-9E12-A782E2695570}" srcOrd="0" destOrd="0" presId="urn:microsoft.com/office/officeart/2005/8/layout/hList1"/>
    <dgm:cxn modelId="{0B3A5FB1-6665-4E40-895C-062E101EACB8}" type="presOf" srcId="{F7BC8A31-7820-45B8-830E-1337B0A924B3}" destId="{E7C3A0CB-0E4D-4D47-A616-EE5893916FB2}" srcOrd="0" destOrd="7" presId="urn:microsoft.com/office/officeart/2005/8/layout/hList1"/>
    <dgm:cxn modelId="{ACEAF4B2-44FF-43B3-A834-0768F742312A}" type="presOf" srcId="{05DDE545-FAE9-4E71-AE73-6CA1FC261760}" destId="{34CD33D1-F8C1-47FA-9E12-A782E2695570}" srcOrd="0" destOrd="1" presId="urn:microsoft.com/office/officeart/2005/8/layout/hList1"/>
    <dgm:cxn modelId="{3357F5B2-079B-4113-8B95-3CC18E31BB29}" srcId="{57358FA9-C1CD-4D4E-BE8C-7528CE654AC8}" destId="{F7BC8A31-7820-45B8-830E-1337B0A924B3}" srcOrd="7" destOrd="0" parTransId="{2D7229DA-B201-4F8E-902F-FEEAA82A68A1}" sibTransId="{1290962E-E46A-4F3D-8A1A-BDFD25DBF5C2}"/>
    <dgm:cxn modelId="{DEA31DC2-5018-4593-9AE6-B112D57ADFE1}" type="presOf" srcId="{6C94FE34-BF44-4306-948D-0F4AB4056409}" destId="{34CD33D1-F8C1-47FA-9E12-A782E2695570}" srcOrd="0" destOrd="4" presId="urn:microsoft.com/office/officeart/2005/8/layout/hList1"/>
    <dgm:cxn modelId="{1F2B8CC7-FA1F-448B-806B-BD8184C4155C}" type="presOf" srcId="{ECF2F330-17B3-4D76-8B4B-20F663C03887}" destId="{5D2FAFB5-3A3C-4D51-90B9-5353AE13A31B}" srcOrd="0" destOrd="4" presId="urn:microsoft.com/office/officeart/2005/8/layout/hList1"/>
    <dgm:cxn modelId="{56AF6BCC-648D-4F82-86EF-5CC7AA80AD4B}" srcId="{32610871-F276-4AD2-A7B3-CAE29172D714}" destId="{85FCDEB6-58B6-4E4F-972E-B6F9C586AE4C}" srcOrd="0" destOrd="0" parTransId="{95DE0E3D-54AE-4104-A511-121F88F17184}" sibTransId="{C7D01CE3-1BC0-42E5-9B5A-623FEFE8852D}"/>
    <dgm:cxn modelId="{C5D119CE-CBF8-4242-8148-C69CC2AFFFE2}" type="presOf" srcId="{A4FB753A-1567-4408-A5A4-6DA72BF75A1A}" destId="{E7C3A0CB-0E4D-4D47-A616-EE5893916FB2}" srcOrd="0" destOrd="2" presId="urn:microsoft.com/office/officeart/2005/8/layout/hList1"/>
    <dgm:cxn modelId="{54C4EED0-738C-4B75-A7F7-0C92DA43F34C}" type="presOf" srcId="{404AA252-C148-49F4-90F7-392F990FB0C0}" destId="{34CD33D1-F8C1-47FA-9E12-A782E2695570}" srcOrd="0" destOrd="2" presId="urn:microsoft.com/office/officeart/2005/8/layout/hList1"/>
    <dgm:cxn modelId="{83C03BD1-84CA-462B-BE49-7D8BC33C056B}" type="presOf" srcId="{EF9E92D0-C7E2-4C05-A948-7066A740B83A}" destId="{5D2FAFB5-3A3C-4D51-90B9-5353AE13A31B}" srcOrd="0" destOrd="3" presId="urn:microsoft.com/office/officeart/2005/8/layout/hList1"/>
    <dgm:cxn modelId="{92454AED-91C9-4776-AB8B-D25C379B97C0}" type="presOf" srcId="{8B88D093-1469-4E93-BAA4-1ABDF8547D9B}" destId="{5D2FAFB5-3A3C-4D51-90B9-5353AE13A31B}" srcOrd="0" destOrd="1" presId="urn:microsoft.com/office/officeart/2005/8/layout/hList1"/>
    <dgm:cxn modelId="{5FBF87ED-59C4-4E80-8624-B90649AA7311}" srcId="{57358FA9-C1CD-4D4E-BE8C-7528CE654AC8}" destId="{000309EC-E343-484D-86A7-F742E4C276E6}" srcOrd="4" destOrd="0" parTransId="{5DFE0865-E90A-4BFC-8461-6CA3F1E82C6F}" sibTransId="{5C6D88BD-E65C-4F05-B9C5-6F9610888C18}"/>
    <dgm:cxn modelId="{CC3C37EF-524C-44FB-8AC2-8F479BCCB66A}" srcId="{57358FA9-C1CD-4D4E-BE8C-7528CE654AC8}" destId="{A4FB753A-1567-4408-A5A4-6DA72BF75A1A}" srcOrd="2" destOrd="0" parTransId="{835A1DA3-0DAF-41B7-A6D1-0FB1BA915880}" sibTransId="{7D44D42A-D306-465F-8344-41860AD72523}"/>
    <dgm:cxn modelId="{ACF716F4-E426-49A6-A619-F802F375BBC0}" srcId="{32610871-F276-4AD2-A7B3-CAE29172D714}" destId="{FF16C65F-49E5-4253-A003-D276814098F3}" srcOrd="1" destOrd="0" parTransId="{05F9957C-F05B-4F6A-8A32-2861646579DF}" sibTransId="{5F9D66A7-7A06-42B8-9860-9BAE70E09498}"/>
    <dgm:cxn modelId="{82F94EF6-90F9-45F9-9341-1C36FE198E71}" type="presOf" srcId="{000309EC-E343-484D-86A7-F742E4C276E6}" destId="{E7C3A0CB-0E4D-4D47-A616-EE5893916FB2}" srcOrd="0" destOrd="4" presId="urn:microsoft.com/office/officeart/2005/8/layout/hList1"/>
    <dgm:cxn modelId="{0FDA34F8-EABB-4BD6-AB11-C6BF0581AFEC}" type="presOf" srcId="{9D5CB7B4-F148-4CB0-AA00-47C4B420B296}" destId="{5D2FAFB5-3A3C-4D51-90B9-5353AE13A31B}" srcOrd="0" destOrd="5" presId="urn:microsoft.com/office/officeart/2005/8/layout/hList1"/>
    <dgm:cxn modelId="{99248067-0582-4D1B-A5D5-D098D8D8C289}" type="presParOf" srcId="{4C7E79DC-F704-47F4-8B11-41CBEA1BDB0F}" destId="{9B2E1BE4-7C21-4CA6-BDF7-0ADA8F53C606}" srcOrd="0" destOrd="0" presId="urn:microsoft.com/office/officeart/2005/8/layout/hList1"/>
    <dgm:cxn modelId="{A8DFE617-2355-4DBB-BAF2-B92287B63458}" type="presParOf" srcId="{9B2E1BE4-7C21-4CA6-BDF7-0ADA8F53C606}" destId="{C5218F0E-8195-479C-B4A6-C971BF14DFF6}" srcOrd="0" destOrd="0" presId="urn:microsoft.com/office/officeart/2005/8/layout/hList1"/>
    <dgm:cxn modelId="{BA89ACFC-25E5-4F86-8302-FEB07582831C}" type="presParOf" srcId="{9B2E1BE4-7C21-4CA6-BDF7-0ADA8F53C606}" destId="{34CD33D1-F8C1-47FA-9E12-A782E2695570}" srcOrd="1" destOrd="0" presId="urn:microsoft.com/office/officeart/2005/8/layout/hList1"/>
    <dgm:cxn modelId="{E5F618DF-1EB9-4042-A8F6-B29B63198E10}" type="presParOf" srcId="{4C7E79DC-F704-47F4-8B11-41CBEA1BDB0F}" destId="{E073B38D-E424-4E03-BD56-FE47D40509E6}" srcOrd="1" destOrd="0" presId="urn:microsoft.com/office/officeart/2005/8/layout/hList1"/>
    <dgm:cxn modelId="{B0018DA3-E58D-4F35-A013-4C911B79BE54}" type="presParOf" srcId="{4C7E79DC-F704-47F4-8B11-41CBEA1BDB0F}" destId="{1E84D632-E991-40D7-B2CD-67818F992BB7}" srcOrd="2" destOrd="0" presId="urn:microsoft.com/office/officeart/2005/8/layout/hList1"/>
    <dgm:cxn modelId="{C55787D9-BA4F-4918-8FA8-EFF22D4D7E39}" type="presParOf" srcId="{1E84D632-E991-40D7-B2CD-67818F992BB7}" destId="{FA28E3D0-3E82-4C7B-8430-1C8C191A7016}" srcOrd="0" destOrd="0" presId="urn:microsoft.com/office/officeart/2005/8/layout/hList1"/>
    <dgm:cxn modelId="{0FE32B0F-FD93-43B4-9260-F1C35C7C62D9}" type="presParOf" srcId="{1E84D632-E991-40D7-B2CD-67818F992BB7}" destId="{5D2FAFB5-3A3C-4D51-90B9-5353AE13A31B}" srcOrd="1" destOrd="0" presId="urn:microsoft.com/office/officeart/2005/8/layout/hList1"/>
    <dgm:cxn modelId="{333CAFAB-4E81-48B3-B8A3-AA9A5001039E}" type="presParOf" srcId="{4C7E79DC-F704-47F4-8B11-41CBEA1BDB0F}" destId="{525DB87A-BBE6-45AA-A8C9-FCDDC54F58C2}" srcOrd="3" destOrd="0" presId="urn:microsoft.com/office/officeart/2005/8/layout/hList1"/>
    <dgm:cxn modelId="{09D014B5-A171-4356-B3A8-2CF76CE6C69B}" type="presParOf" srcId="{4C7E79DC-F704-47F4-8B11-41CBEA1BDB0F}" destId="{886DACD8-6E44-48BD-8409-F9FF044C3B27}" srcOrd="4" destOrd="0" presId="urn:microsoft.com/office/officeart/2005/8/layout/hList1"/>
    <dgm:cxn modelId="{AB8962B9-C178-47E1-92DB-F795C5E1CDD0}" type="presParOf" srcId="{886DACD8-6E44-48BD-8409-F9FF044C3B27}" destId="{C864C573-AA00-4A68-94AD-9C546C074D8F}" srcOrd="0" destOrd="0" presId="urn:microsoft.com/office/officeart/2005/8/layout/hList1"/>
    <dgm:cxn modelId="{3F1F2C16-51A1-4A93-8B4B-A2F864ABBA1E}" type="presParOf" srcId="{886DACD8-6E44-48BD-8409-F9FF044C3B27}" destId="{E7C3A0CB-0E4D-4D47-A616-EE5893916FB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109B96-A82F-4A0D-A42C-D9A7ACFB90E6}"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92908597-BC39-40FB-B4FE-084D2194AF02}">
      <dgm:prSet phldrT="[Text]" custT="1"/>
      <dgm:spPr/>
      <dgm:t>
        <a:bodyPr/>
        <a:lstStyle/>
        <a:p>
          <a:pPr>
            <a:spcBef>
              <a:spcPts val="0"/>
            </a:spcBef>
            <a:spcAft>
              <a:spcPts val="0"/>
            </a:spcAft>
          </a:pPr>
          <a:r>
            <a:rPr lang="en-US" sz="1200" dirty="0"/>
            <a:t>Cultivate collective competencies/ contributions</a:t>
          </a:r>
        </a:p>
      </dgm:t>
    </dgm:pt>
    <dgm:pt modelId="{27328100-6A4B-4E27-B2B4-E860EDBA2CD7}" type="parTrans" cxnId="{5EBA92B3-8221-4CEB-94FE-0F78F4F305FD}">
      <dgm:prSet/>
      <dgm:spPr/>
      <dgm:t>
        <a:bodyPr/>
        <a:lstStyle/>
        <a:p>
          <a:pPr>
            <a:spcBef>
              <a:spcPts val="0"/>
            </a:spcBef>
            <a:spcAft>
              <a:spcPts val="0"/>
            </a:spcAft>
          </a:pPr>
          <a:endParaRPr lang="en-US" sz="1200"/>
        </a:p>
      </dgm:t>
    </dgm:pt>
    <dgm:pt modelId="{3203E8BE-5D97-4AD9-8335-AD42E4F4129D}" type="sibTrans" cxnId="{5EBA92B3-8221-4CEB-94FE-0F78F4F305FD}">
      <dgm:prSet/>
      <dgm:spPr/>
      <dgm:t>
        <a:bodyPr/>
        <a:lstStyle/>
        <a:p>
          <a:pPr>
            <a:spcBef>
              <a:spcPts val="0"/>
            </a:spcBef>
            <a:spcAft>
              <a:spcPts val="0"/>
            </a:spcAft>
          </a:pPr>
          <a:endParaRPr lang="en-US" sz="1200"/>
        </a:p>
      </dgm:t>
    </dgm:pt>
    <dgm:pt modelId="{EA411E71-1CE8-4365-AF5A-AD57DB82534E}">
      <dgm:prSet phldrT="[Text]" custT="1"/>
      <dgm:spPr/>
      <dgm:t>
        <a:bodyPr/>
        <a:lstStyle/>
        <a:p>
          <a:pPr>
            <a:spcBef>
              <a:spcPts val="0"/>
            </a:spcBef>
            <a:spcAft>
              <a:spcPts val="0"/>
            </a:spcAft>
          </a:pPr>
          <a:r>
            <a:rPr lang="en-US" sz="1200" dirty="0"/>
            <a:t>Develop and use a work plan</a:t>
          </a:r>
        </a:p>
      </dgm:t>
    </dgm:pt>
    <dgm:pt modelId="{D503207C-38F1-4EE6-80E8-4D521B8AD955}" type="parTrans" cxnId="{F5938B9A-5E33-4522-8133-C306A3D8BE56}">
      <dgm:prSet/>
      <dgm:spPr/>
      <dgm:t>
        <a:bodyPr/>
        <a:lstStyle/>
        <a:p>
          <a:pPr>
            <a:spcBef>
              <a:spcPts val="0"/>
            </a:spcBef>
            <a:spcAft>
              <a:spcPts val="0"/>
            </a:spcAft>
          </a:pPr>
          <a:endParaRPr lang="en-US" sz="1200"/>
        </a:p>
      </dgm:t>
    </dgm:pt>
    <dgm:pt modelId="{98889F9F-82D5-44AB-B941-2A7DDC151597}" type="sibTrans" cxnId="{F5938B9A-5E33-4522-8133-C306A3D8BE56}">
      <dgm:prSet/>
      <dgm:spPr/>
      <dgm:t>
        <a:bodyPr/>
        <a:lstStyle/>
        <a:p>
          <a:pPr>
            <a:spcBef>
              <a:spcPts val="0"/>
            </a:spcBef>
            <a:spcAft>
              <a:spcPts val="0"/>
            </a:spcAft>
          </a:pPr>
          <a:endParaRPr lang="en-US" sz="1200"/>
        </a:p>
      </dgm:t>
    </dgm:pt>
    <dgm:pt modelId="{E222D561-F49B-4D0D-BD6C-E9B9094B8DFC}">
      <dgm:prSet phldrT="[Text]" custT="1"/>
      <dgm:spPr/>
      <dgm:t>
        <a:bodyPr/>
        <a:lstStyle/>
        <a:p>
          <a:pPr>
            <a:spcBef>
              <a:spcPts val="0"/>
            </a:spcBef>
            <a:spcAft>
              <a:spcPts val="0"/>
            </a:spcAft>
          </a:pPr>
          <a:r>
            <a:rPr lang="en-US" sz="1200" dirty="0"/>
            <a:t>Select a team leader</a:t>
          </a:r>
        </a:p>
      </dgm:t>
    </dgm:pt>
    <dgm:pt modelId="{645CDB4A-0A8E-435E-B6E3-55E9A1A7192C}" type="parTrans" cxnId="{C8D1A099-54CB-4019-830C-3B60463A5EEA}">
      <dgm:prSet/>
      <dgm:spPr/>
      <dgm:t>
        <a:bodyPr/>
        <a:lstStyle/>
        <a:p>
          <a:pPr>
            <a:spcBef>
              <a:spcPts val="0"/>
            </a:spcBef>
            <a:spcAft>
              <a:spcPts val="0"/>
            </a:spcAft>
          </a:pPr>
          <a:endParaRPr lang="en-US" sz="1200"/>
        </a:p>
      </dgm:t>
    </dgm:pt>
    <dgm:pt modelId="{208A15C1-3E64-439F-B972-6136FC250B34}" type="sibTrans" cxnId="{C8D1A099-54CB-4019-830C-3B60463A5EEA}">
      <dgm:prSet/>
      <dgm:spPr/>
      <dgm:t>
        <a:bodyPr/>
        <a:lstStyle/>
        <a:p>
          <a:pPr>
            <a:spcBef>
              <a:spcPts val="0"/>
            </a:spcBef>
            <a:spcAft>
              <a:spcPts val="0"/>
            </a:spcAft>
          </a:pPr>
          <a:endParaRPr lang="en-US" sz="1200"/>
        </a:p>
      </dgm:t>
    </dgm:pt>
    <dgm:pt modelId="{49DF7BDF-C430-4064-8FDE-B230C7BD1B57}">
      <dgm:prSet phldrT="[Text]" custT="1"/>
      <dgm:spPr/>
      <dgm:t>
        <a:bodyPr/>
        <a:lstStyle/>
        <a:p>
          <a:pPr>
            <a:spcBef>
              <a:spcPts val="0"/>
            </a:spcBef>
            <a:spcAft>
              <a:spcPts val="0"/>
            </a:spcAft>
          </a:pPr>
          <a:r>
            <a:rPr lang="en-US" sz="1200" dirty="0"/>
            <a:t>Communicate inclusively</a:t>
          </a:r>
        </a:p>
      </dgm:t>
    </dgm:pt>
    <dgm:pt modelId="{D67037CE-0736-4AE6-9E1E-7DA25CF6CABD}" type="parTrans" cxnId="{5E4166DD-0883-481D-A4E5-38A0BE843DFE}">
      <dgm:prSet/>
      <dgm:spPr/>
      <dgm:t>
        <a:bodyPr/>
        <a:lstStyle/>
        <a:p>
          <a:pPr>
            <a:spcBef>
              <a:spcPts val="0"/>
            </a:spcBef>
            <a:spcAft>
              <a:spcPts val="0"/>
            </a:spcAft>
          </a:pPr>
          <a:endParaRPr lang="en-US" sz="1200"/>
        </a:p>
      </dgm:t>
    </dgm:pt>
    <dgm:pt modelId="{DDDB98AA-F174-4C9E-BDF5-9961FC93FA1A}" type="sibTrans" cxnId="{5E4166DD-0883-481D-A4E5-38A0BE843DFE}">
      <dgm:prSet/>
      <dgm:spPr/>
      <dgm:t>
        <a:bodyPr/>
        <a:lstStyle/>
        <a:p>
          <a:pPr>
            <a:spcBef>
              <a:spcPts val="0"/>
            </a:spcBef>
            <a:spcAft>
              <a:spcPts val="0"/>
            </a:spcAft>
          </a:pPr>
          <a:endParaRPr lang="en-US" sz="1200"/>
        </a:p>
      </dgm:t>
    </dgm:pt>
    <dgm:pt modelId="{9A95E5A6-F9FB-4751-8B8C-6E50E7EB2CAE}">
      <dgm:prSet phldrT="[Text]" custT="1"/>
      <dgm:spPr/>
      <dgm:t>
        <a:bodyPr/>
        <a:lstStyle/>
        <a:p>
          <a:pPr>
            <a:spcBef>
              <a:spcPts val="0"/>
            </a:spcBef>
            <a:spcAft>
              <a:spcPts val="0"/>
            </a:spcAft>
          </a:pPr>
          <a:r>
            <a:rPr lang="en-US" sz="1200" dirty="0"/>
            <a:t>Produce deliverables ahead of schedule</a:t>
          </a:r>
        </a:p>
      </dgm:t>
    </dgm:pt>
    <dgm:pt modelId="{7793ED48-CA30-4CDE-B172-08D95AC1FCE6}" type="parTrans" cxnId="{5A704D7E-D60D-4D10-88EE-95AABD242903}">
      <dgm:prSet/>
      <dgm:spPr/>
      <dgm:t>
        <a:bodyPr/>
        <a:lstStyle/>
        <a:p>
          <a:pPr>
            <a:spcBef>
              <a:spcPts val="0"/>
            </a:spcBef>
            <a:spcAft>
              <a:spcPts val="0"/>
            </a:spcAft>
          </a:pPr>
          <a:endParaRPr lang="en-US" sz="1200"/>
        </a:p>
      </dgm:t>
    </dgm:pt>
    <dgm:pt modelId="{DE2A88B7-055E-41BC-8ABE-DC845DE23A25}" type="sibTrans" cxnId="{5A704D7E-D60D-4D10-88EE-95AABD242903}">
      <dgm:prSet/>
      <dgm:spPr/>
      <dgm:t>
        <a:bodyPr/>
        <a:lstStyle/>
        <a:p>
          <a:pPr>
            <a:spcBef>
              <a:spcPts val="0"/>
            </a:spcBef>
            <a:spcAft>
              <a:spcPts val="0"/>
            </a:spcAft>
          </a:pPr>
          <a:endParaRPr lang="en-US" sz="1200"/>
        </a:p>
      </dgm:t>
    </dgm:pt>
    <dgm:pt modelId="{36896BD9-EB95-40C7-8928-27F7CAE178C7}">
      <dgm:prSet phldrT="[Text]" custT="1"/>
      <dgm:spPr/>
      <dgm:t>
        <a:bodyPr/>
        <a:lstStyle/>
        <a:p>
          <a:pPr>
            <a:spcBef>
              <a:spcPts val="0"/>
            </a:spcBef>
            <a:spcAft>
              <a:spcPts val="0"/>
            </a:spcAft>
          </a:pPr>
          <a:r>
            <a:rPr lang="en-US" sz="1200" dirty="0"/>
            <a:t>Take notes at every meeting; conclude with action items</a:t>
          </a:r>
        </a:p>
      </dgm:t>
    </dgm:pt>
    <dgm:pt modelId="{4A039C70-8BD6-47A4-A233-CDBB10C28AE6}" type="parTrans" cxnId="{C085786F-80C4-4FB9-A771-7552AEDC49C2}">
      <dgm:prSet/>
      <dgm:spPr/>
      <dgm:t>
        <a:bodyPr/>
        <a:lstStyle/>
        <a:p>
          <a:pPr>
            <a:spcBef>
              <a:spcPts val="0"/>
            </a:spcBef>
            <a:spcAft>
              <a:spcPts val="0"/>
            </a:spcAft>
          </a:pPr>
          <a:endParaRPr lang="en-US" sz="1200"/>
        </a:p>
      </dgm:t>
    </dgm:pt>
    <dgm:pt modelId="{465AF392-7EB4-4B8C-AB1D-6AB1238D325E}" type="sibTrans" cxnId="{C085786F-80C4-4FB9-A771-7552AEDC49C2}">
      <dgm:prSet/>
      <dgm:spPr/>
      <dgm:t>
        <a:bodyPr/>
        <a:lstStyle/>
        <a:p>
          <a:pPr>
            <a:spcBef>
              <a:spcPts val="0"/>
            </a:spcBef>
            <a:spcAft>
              <a:spcPts val="0"/>
            </a:spcAft>
          </a:pPr>
          <a:endParaRPr lang="en-US" sz="1200"/>
        </a:p>
      </dgm:t>
    </dgm:pt>
    <dgm:pt modelId="{D950EA8B-F800-4FE0-BDE0-F94F05173533}">
      <dgm:prSet phldrT="[Text]" custT="1"/>
      <dgm:spPr/>
      <dgm:t>
        <a:bodyPr/>
        <a:lstStyle/>
        <a:p>
          <a:pPr>
            <a:spcBef>
              <a:spcPts val="0"/>
            </a:spcBef>
            <a:spcAft>
              <a:spcPts val="0"/>
            </a:spcAft>
          </a:pPr>
          <a:r>
            <a:rPr lang="en-US" sz="1200" dirty="0"/>
            <a:t>Practice presentations as a team</a:t>
          </a:r>
        </a:p>
      </dgm:t>
    </dgm:pt>
    <dgm:pt modelId="{CEC9B05C-CFEF-48BD-ADA5-1E5746497D93}" type="parTrans" cxnId="{DDBAD9DE-8D56-4356-94CA-958D596F1BC7}">
      <dgm:prSet/>
      <dgm:spPr/>
      <dgm:t>
        <a:bodyPr/>
        <a:lstStyle/>
        <a:p>
          <a:pPr>
            <a:spcBef>
              <a:spcPts val="0"/>
            </a:spcBef>
            <a:spcAft>
              <a:spcPts val="0"/>
            </a:spcAft>
          </a:pPr>
          <a:endParaRPr lang="en-US" sz="1200"/>
        </a:p>
      </dgm:t>
    </dgm:pt>
    <dgm:pt modelId="{BD676BAC-95D9-46D1-94EB-4B4B1C14B902}" type="sibTrans" cxnId="{DDBAD9DE-8D56-4356-94CA-958D596F1BC7}">
      <dgm:prSet/>
      <dgm:spPr/>
      <dgm:t>
        <a:bodyPr/>
        <a:lstStyle/>
        <a:p>
          <a:pPr>
            <a:spcBef>
              <a:spcPts val="0"/>
            </a:spcBef>
            <a:spcAft>
              <a:spcPts val="0"/>
            </a:spcAft>
          </a:pPr>
          <a:endParaRPr lang="en-US" sz="1200"/>
        </a:p>
      </dgm:t>
    </dgm:pt>
    <dgm:pt modelId="{4737EA22-5576-4658-809E-EA6E4620999F}">
      <dgm:prSet phldrT="[Text]" custT="1"/>
      <dgm:spPr/>
      <dgm:t>
        <a:bodyPr/>
        <a:lstStyle/>
        <a:p>
          <a:pPr>
            <a:spcBef>
              <a:spcPts val="0"/>
            </a:spcBef>
            <a:spcAft>
              <a:spcPts val="0"/>
            </a:spcAft>
          </a:pPr>
          <a:r>
            <a:rPr lang="en-US" sz="1200" dirty="0"/>
            <a:t>Conduct team 360</a:t>
          </a:r>
          <a:r>
            <a:rPr lang="en-US" sz="1200" dirty="0">
              <a:latin typeface="Calibri" panose="020F0502020204030204" pitchFamily="34" charset="0"/>
              <a:cs typeface="Calibri" panose="020F0502020204030204" pitchFamily="34" charset="0"/>
            </a:rPr>
            <a:t>° evaluations after every major deliverable</a:t>
          </a:r>
          <a:endParaRPr lang="en-US" sz="1200" dirty="0"/>
        </a:p>
      </dgm:t>
    </dgm:pt>
    <dgm:pt modelId="{B303CFD0-9329-47AC-9E4D-8FDB18BC087E}" type="parTrans" cxnId="{1148CB71-CC9F-4441-BDBD-D5D6EC86C66A}">
      <dgm:prSet/>
      <dgm:spPr/>
      <dgm:t>
        <a:bodyPr/>
        <a:lstStyle/>
        <a:p>
          <a:pPr>
            <a:spcBef>
              <a:spcPts val="0"/>
            </a:spcBef>
            <a:spcAft>
              <a:spcPts val="0"/>
            </a:spcAft>
          </a:pPr>
          <a:endParaRPr lang="en-US" sz="1200"/>
        </a:p>
      </dgm:t>
    </dgm:pt>
    <dgm:pt modelId="{AFB065B9-9470-4554-918F-1E691204A0FB}" type="sibTrans" cxnId="{1148CB71-CC9F-4441-BDBD-D5D6EC86C66A}">
      <dgm:prSet/>
      <dgm:spPr/>
      <dgm:t>
        <a:bodyPr/>
        <a:lstStyle/>
        <a:p>
          <a:pPr>
            <a:spcBef>
              <a:spcPts val="0"/>
            </a:spcBef>
            <a:spcAft>
              <a:spcPts val="0"/>
            </a:spcAft>
          </a:pPr>
          <a:endParaRPr lang="en-US" sz="1200"/>
        </a:p>
      </dgm:t>
    </dgm:pt>
    <dgm:pt modelId="{94B63E39-4764-40C6-9D3E-F9B1648FE3B1}">
      <dgm:prSet phldrT="[Text]" custT="1"/>
      <dgm:spPr/>
      <dgm:t>
        <a:bodyPr/>
        <a:lstStyle/>
        <a:p>
          <a:pPr>
            <a:spcBef>
              <a:spcPts val="0"/>
            </a:spcBef>
            <a:spcAft>
              <a:spcPts val="0"/>
            </a:spcAft>
          </a:pPr>
          <a:r>
            <a:rPr lang="en-US" sz="1200" dirty="0"/>
            <a:t>Share a common goal</a:t>
          </a:r>
        </a:p>
      </dgm:t>
    </dgm:pt>
    <dgm:pt modelId="{107DCB8A-BE40-4695-AA4B-5814F609F536}" type="parTrans" cxnId="{984E3368-4EF1-420F-BB45-B98CFB139579}">
      <dgm:prSet/>
      <dgm:spPr/>
      <dgm:t>
        <a:bodyPr/>
        <a:lstStyle/>
        <a:p>
          <a:pPr>
            <a:spcBef>
              <a:spcPts val="0"/>
            </a:spcBef>
            <a:spcAft>
              <a:spcPts val="0"/>
            </a:spcAft>
          </a:pPr>
          <a:endParaRPr lang="en-US" sz="1200"/>
        </a:p>
      </dgm:t>
    </dgm:pt>
    <dgm:pt modelId="{33CC8F42-B23D-4974-8955-09D6FDB541D9}" type="sibTrans" cxnId="{984E3368-4EF1-420F-BB45-B98CFB139579}">
      <dgm:prSet/>
      <dgm:spPr/>
      <dgm:t>
        <a:bodyPr/>
        <a:lstStyle/>
        <a:p>
          <a:pPr>
            <a:spcBef>
              <a:spcPts val="0"/>
            </a:spcBef>
            <a:spcAft>
              <a:spcPts val="0"/>
            </a:spcAft>
          </a:pPr>
          <a:endParaRPr lang="en-US" sz="1200"/>
        </a:p>
      </dgm:t>
    </dgm:pt>
    <dgm:pt modelId="{C8B4539B-66EA-45C0-B37B-7DF48B6A33E9}" type="pres">
      <dgm:prSet presAssocID="{2B109B96-A82F-4A0D-A42C-D9A7ACFB90E6}" presName="compositeShape" presStyleCnt="0">
        <dgm:presLayoutVars>
          <dgm:chMax val="9"/>
          <dgm:dir/>
          <dgm:resizeHandles val="exact"/>
        </dgm:presLayoutVars>
      </dgm:prSet>
      <dgm:spPr/>
    </dgm:pt>
    <dgm:pt modelId="{0E06F444-7FAD-4F20-9E1F-E0C66F2FA545}" type="pres">
      <dgm:prSet presAssocID="{2B109B96-A82F-4A0D-A42C-D9A7ACFB90E6}" presName="triangle1" presStyleLbl="node1" presStyleIdx="0" presStyleCnt="9" custScaleX="152949">
        <dgm:presLayoutVars>
          <dgm:bulletEnabled val="1"/>
        </dgm:presLayoutVars>
      </dgm:prSet>
      <dgm:spPr/>
    </dgm:pt>
    <dgm:pt modelId="{51681AA1-C136-4329-99EC-492BD9D66A4C}" type="pres">
      <dgm:prSet presAssocID="{2B109B96-A82F-4A0D-A42C-D9A7ACFB90E6}" presName="triangle2" presStyleLbl="node1" presStyleIdx="1" presStyleCnt="9" custScaleX="152949" custLinFactNeighborX="-23792">
        <dgm:presLayoutVars>
          <dgm:bulletEnabled val="1"/>
        </dgm:presLayoutVars>
      </dgm:prSet>
      <dgm:spPr/>
    </dgm:pt>
    <dgm:pt modelId="{62A86822-D0D6-4F66-A56F-D9ADCBDFFD08}" type="pres">
      <dgm:prSet presAssocID="{2B109B96-A82F-4A0D-A42C-D9A7ACFB90E6}" presName="triangle3" presStyleLbl="node1" presStyleIdx="2" presStyleCnt="9" custScaleX="152949">
        <dgm:presLayoutVars>
          <dgm:bulletEnabled val="1"/>
        </dgm:presLayoutVars>
      </dgm:prSet>
      <dgm:spPr/>
    </dgm:pt>
    <dgm:pt modelId="{19F3E315-4E20-481F-BA6F-D752FB5C6A42}" type="pres">
      <dgm:prSet presAssocID="{2B109B96-A82F-4A0D-A42C-D9A7ACFB90E6}" presName="triangle4" presStyleLbl="node1" presStyleIdx="3" presStyleCnt="9" custScaleX="152949" custLinFactNeighborX="26768">
        <dgm:presLayoutVars>
          <dgm:bulletEnabled val="1"/>
        </dgm:presLayoutVars>
      </dgm:prSet>
      <dgm:spPr/>
    </dgm:pt>
    <dgm:pt modelId="{97EA8218-D398-45A3-BE25-C2ED447BB158}" type="pres">
      <dgm:prSet presAssocID="{2B109B96-A82F-4A0D-A42C-D9A7ACFB90E6}" presName="triangle5" presStyleLbl="node1" presStyleIdx="4" presStyleCnt="9" custScaleX="152949" custLinFactNeighborX="-48837">
        <dgm:presLayoutVars>
          <dgm:bulletEnabled val="1"/>
        </dgm:presLayoutVars>
      </dgm:prSet>
      <dgm:spPr/>
    </dgm:pt>
    <dgm:pt modelId="{24F8C53F-BB1E-487D-90BC-2600067D94C0}" type="pres">
      <dgm:prSet presAssocID="{2B109B96-A82F-4A0D-A42C-D9A7ACFB90E6}" presName="triangle6" presStyleLbl="node1" presStyleIdx="5" presStyleCnt="9" custScaleX="152949" custLinFactNeighborX="-23792">
        <dgm:presLayoutVars>
          <dgm:bulletEnabled val="1"/>
        </dgm:presLayoutVars>
      </dgm:prSet>
      <dgm:spPr/>
    </dgm:pt>
    <dgm:pt modelId="{14C2115F-BE35-4557-8C9D-9163A9D8B14E}" type="pres">
      <dgm:prSet presAssocID="{2B109B96-A82F-4A0D-A42C-D9A7ACFB90E6}" presName="triangle7" presStyleLbl="node1" presStyleIdx="6" presStyleCnt="9" custScaleX="152949">
        <dgm:presLayoutVars>
          <dgm:bulletEnabled val="1"/>
        </dgm:presLayoutVars>
      </dgm:prSet>
      <dgm:spPr/>
    </dgm:pt>
    <dgm:pt modelId="{5DE65A4A-A382-4630-9117-EEA1026899E2}" type="pres">
      <dgm:prSet presAssocID="{2B109B96-A82F-4A0D-A42C-D9A7ACFB90E6}" presName="triangle8" presStyleLbl="node1" presStyleIdx="7" presStyleCnt="9" custScaleX="152949" custLinFactNeighborX="26768">
        <dgm:presLayoutVars>
          <dgm:bulletEnabled val="1"/>
        </dgm:presLayoutVars>
      </dgm:prSet>
      <dgm:spPr/>
    </dgm:pt>
    <dgm:pt modelId="{317ED44B-EE5A-442D-8CFE-79021FAE9324}" type="pres">
      <dgm:prSet presAssocID="{2B109B96-A82F-4A0D-A42C-D9A7ACFB90E6}" presName="triangle9" presStyleLbl="node1" presStyleIdx="8" presStyleCnt="9" custScaleX="152949" custLinFactNeighborX="52474">
        <dgm:presLayoutVars>
          <dgm:bulletEnabled val="1"/>
        </dgm:presLayoutVars>
      </dgm:prSet>
      <dgm:spPr/>
    </dgm:pt>
  </dgm:ptLst>
  <dgm:cxnLst>
    <dgm:cxn modelId="{BA633911-B726-4DB1-867B-DDA5EB7D41FC}" type="presOf" srcId="{2B109B96-A82F-4A0D-A42C-D9A7ACFB90E6}" destId="{C8B4539B-66EA-45C0-B37B-7DF48B6A33E9}" srcOrd="0" destOrd="0" presId="urn:microsoft.com/office/officeart/2005/8/layout/pyramid4"/>
    <dgm:cxn modelId="{01C66E26-3E97-4943-A5E0-523C0D672A8B}" type="presOf" srcId="{49DF7BDF-C430-4064-8FDE-B230C7BD1B57}" destId="{97EA8218-D398-45A3-BE25-C2ED447BB158}" srcOrd="0" destOrd="0" presId="urn:microsoft.com/office/officeart/2005/8/layout/pyramid4"/>
    <dgm:cxn modelId="{5B152C29-3993-499C-858B-735F817F09F3}" type="presOf" srcId="{4737EA22-5576-4658-809E-EA6E4620999F}" destId="{317ED44B-EE5A-442D-8CFE-79021FAE9324}" srcOrd="0" destOrd="0" presId="urn:microsoft.com/office/officeart/2005/8/layout/pyramid4"/>
    <dgm:cxn modelId="{984E3368-4EF1-420F-BB45-B98CFB139579}" srcId="{2B109B96-A82F-4A0D-A42C-D9A7ACFB90E6}" destId="{94B63E39-4764-40C6-9D3E-F9B1648FE3B1}" srcOrd="0" destOrd="0" parTransId="{107DCB8A-BE40-4695-AA4B-5814F609F536}" sibTransId="{33CC8F42-B23D-4974-8955-09D6FDB541D9}"/>
    <dgm:cxn modelId="{C085786F-80C4-4FB9-A771-7552AEDC49C2}" srcId="{2B109B96-A82F-4A0D-A42C-D9A7ACFB90E6}" destId="{36896BD9-EB95-40C7-8928-27F7CAE178C7}" srcOrd="6" destOrd="0" parTransId="{4A039C70-8BD6-47A4-A233-CDBB10C28AE6}" sibTransId="{465AF392-7EB4-4B8C-AB1D-6AB1238D325E}"/>
    <dgm:cxn modelId="{1148CB71-CC9F-4441-BDBD-D5D6EC86C66A}" srcId="{2B109B96-A82F-4A0D-A42C-D9A7ACFB90E6}" destId="{4737EA22-5576-4658-809E-EA6E4620999F}" srcOrd="8" destOrd="0" parTransId="{B303CFD0-9329-47AC-9E4D-8FDB18BC087E}" sibTransId="{AFB065B9-9470-4554-918F-1E691204A0FB}"/>
    <dgm:cxn modelId="{361C2A7A-3AD8-486F-AD7B-B71452C3F676}" type="presOf" srcId="{9A95E5A6-F9FB-4751-8B8C-6E50E7EB2CAE}" destId="{24F8C53F-BB1E-487D-90BC-2600067D94C0}" srcOrd="0" destOrd="0" presId="urn:microsoft.com/office/officeart/2005/8/layout/pyramid4"/>
    <dgm:cxn modelId="{5A704D7E-D60D-4D10-88EE-95AABD242903}" srcId="{2B109B96-A82F-4A0D-A42C-D9A7ACFB90E6}" destId="{9A95E5A6-F9FB-4751-8B8C-6E50E7EB2CAE}" srcOrd="5" destOrd="0" parTransId="{7793ED48-CA30-4CDE-B172-08D95AC1FCE6}" sibTransId="{DE2A88B7-055E-41BC-8ABE-DC845DE23A25}"/>
    <dgm:cxn modelId="{FB7E6F84-2A2D-4303-B964-40DE24DFF3AE}" type="presOf" srcId="{EA411E71-1CE8-4365-AF5A-AD57DB82534E}" destId="{62A86822-D0D6-4F66-A56F-D9ADCBDFFD08}" srcOrd="0" destOrd="0" presId="urn:microsoft.com/office/officeart/2005/8/layout/pyramid4"/>
    <dgm:cxn modelId="{C8D1A099-54CB-4019-830C-3B60463A5EEA}" srcId="{2B109B96-A82F-4A0D-A42C-D9A7ACFB90E6}" destId="{E222D561-F49B-4D0D-BD6C-E9B9094B8DFC}" srcOrd="3" destOrd="0" parTransId="{645CDB4A-0A8E-435E-B6E3-55E9A1A7192C}" sibTransId="{208A15C1-3E64-439F-B972-6136FC250B34}"/>
    <dgm:cxn modelId="{F5938B9A-5E33-4522-8133-C306A3D8BE56}" srcId="{2B109B96-A82F-4A0D-A42C-D9A7ACFB90E6}" destId="{EA411E71-1CE8-4365-AF5A-AD57DB82534E}" srcOrd="2" destOrd="0" parTransId="{D503207C-38F1-4EE6-80E8-4D521B8AD955}" sibTransId="{98889F9F-82D5-44AB-B941-2A7DDC151597}"/>
    <dgm:cxn modelId="{E982C19D-7ADC-4EB2-A25A-5ACB140BD959}" type="presOf" srcId="{E222D561-F49B-4D0D-BD6C-E9B9094B8DFC}" destId="{19F3E315-4E20-481F-BA6F-D752FB5C6A42}" srcOrd="0" destOrd="0" presId="urn:microsoft.com/office/officeart/2005/8/layout/pyramid4"/>
    <dgm:cxn modelId="{2EA45AA4-61DF-4245-8276-D58B018F4ED6}" type="presOf" srcId="{D950EA8B-F800-4FE0-BDE0-F94F05173533}" destId="{5DE65A4A-A382-4630-9117-EEA1026899E2}" srcOrd="0" destOrd="0" presId="urn:microsoft.com/office/officeart/2005/8/layout/pyramid4"/>
    <dgm:cxn modelId="{0E2DCFB2-FF48-4D5B-9BBB-8E2AD58536ED}" type="presOf" srcId="{92908597-BC39-40FB-B4FE-084D2194AF02}" destId="{51681AA1-C136-4329-99EC-492BD9D66A4C}" srcOrd="0" destOrd="0" presId="urn:microsoft.com/office/officeart/2005/8/layout/pyramid4"/>
    <dgm:cxn modelId="{5EBA92B3-8221-4CEB-94FE-0F78F4F305FD}" srcId="{2B109B96-A82F-4A0D-A42C-D9A7ACFB90E6}" destId="{92908597-BC39-40FB-B4FE-084D2194AF02}" srcOrd="1" destOrd="0" parTransId="{27328100-6A4B-4E27-B2B4-E860EDBA2CD7}" sibTransId="{3203E8BE-5D97-4AD9-8335-AD42E4F4129D}"/>
    <dgm:cxn modelId="{5E4166DD-0883-481D-A4E5-38A0BE843DFE}" srcId="{2B109B96-A82F-4A0D-A42C-D9A7ACFB90E6}" destId="{49DF7BDF-C430-4064-8FDE-B230C7BD1B57}" srcOrd="4" destOrd="0" parTransId="{D67037CE-0736-4AE6-9E1E-7DA25CF6CABD}" sibTransId="{DDDB98AA-F174-4C9E-BDF5-9961FC93FA1A}"/>
    <dgm:cxn modelId="{DDBAD9DE-8D56-4356-94CA-958D596F1BC7}" srcId="{2B109B96-A82F-4A0D-A42C-D9A7ACFB90E6}" destId="{D950EA8B-F800-4FE0-BDE0-F94F05173533}" srcOrd="7" destOrd="0" parTransId="{CEC9B05C-CFEF-48BD-ADA5-1E5746497D93}" sibTransId="{BD676BAC-95D9-46D1-94EB-4B4B1C14B902}"/>
    <dgm:cxn modelId="{0E18CEE5-3C19-47B8-B97C-227C664FD13D}" type="presOf" srcId="{94B63E39-4764-40C6-9D3E-F9B1648FE3B1}" destId="{0E06F444-7FAD-4F20-9E1F-E0C66F2FA545}" srcOrd="0" destOrd="0" presId="urn:microsoft.com/office/officeart/2005/8/layout/pyramid4"/>
    <dgm:cxn modelId="{73AEE4EF-5153-4127-A1AE-21BB2093E4BB}" type="presOf" srcId="{36896BD9-EB95-40C7-8928-27F7CAE178C7}" destId="{14C2115F-BE35-4557-8C9D-9163A9D8B14E}" srcOrd="0" destOrd="0" presId="urn:microsoft.com/office/officeart/2005/8/layout/pyramid4"/>
    <dgm:cxn modelId="{C602E6C4-6438-4340-A217-C3129DEE7D69}" type="presParOf" srcId="{C8B4539B-66EA-45C0-B37B-7DF48B6A33E9}" destId="{0E06F444-7FAD-4F20-9E1F-E0C66F2FA545}" srcOrd="0" destOrd="0" presId="urn:microsoft.com/office/officeart/2005/8/layout/pyramid4"/>
    <dgm:cxn modelId="{9B7C48B3-14AC-46B5-806B-1380AB910B41}" type="presParOf" srcId="{C8B4539B-66EA-45C0-B37B-7DF48B6A33E9}" destId="{51681AA1-C136-4329-99EC-492BD9D66A4C}" srcOrd="1" destOrd="0" presId="urn:microsoft.com/office/officeart/2005/8/layout/pyramid4"/>
    <dgm:cxn modelId="{1DE1FA99-C76A-4CB6-AE78-25FB0ABF6BD9}" type="presParOf" srcId="{C8B4539B-66EA-45C0-B37B-7DF48B6A33E9}" destId="{62A86822-D0D6-4F66-A56F-D9ADCBDFFD08}" srcOrd="2" destOrd="0" presId="urn:microsoft.com/office/officeart/2005/8/layout/pyramid4"/>
    <dgm:cxn modelId="{54DF5906-19E1-4FC1-B2EF-76CC5CDF14AC}" type="presParOf" srcId="{C8B4539B-66EA-45C0-B37B-7DF48B6A33E9}" destId="{19F3E315-4E20-481F-BA6F-D752FB5C6A42}" srcOrd="3" destOrd="0" presId="urn:microsoft.com/office/officeart/2005/8/layout/pyramid4"/>
    <dgm:cxn modelId="{93BE1D38-B40E-41FC-804B-799348B90462}" type="presParOf" srcId="{C8B4539B-66EA-45C0-B37B-7DF48B6A33E9}" destId="{97EA8218-D398-45A3-BE25-C2ED447BB158}" srcOrd="4" destOrd="0" presId="urn:microsoft.com/office/officeart/2005/8/layout/pyramid4"/>
    <dgm:cxn modelId="{1E28FEC6-FE5C-41CC-8D22-08AD03BBED81}" type="presParOf" srcId="{C8B4539B-66EA-45C0-B37B-7DF48B6A33E9}" destId="{24F8C53F-BB1E-487D-90BC-2600067D94C0}" srcOrd="5" destOrd="0" presId="urn:microsoft.com/office/officeart/2005/8/layout/pyramid4"/>
    <dgm:cxn modelId="{05CA859A-A23E-4780-8B04-A0C1FD778D49}" type="presParOf" srcId="{C8B4539B-66EA-45C0-B37B-7DF48B6A33E9}" destId="{14C2115F-BE35-4557-8C9D-9163A9D8B14E}" srcOrd="6" destOrd="0" presId="urn:microsoft.com/office/officeart/2005/8/layout/pyramid4"/>
    <dgm:cxn modelId="{8D9970B5-2AB1-46F7-AF67-B1CA3AB7A5A2}" type="presParOf" srcId="{C8B4539B-66EA-45C0-B37B-7DF48B6A33E9}" destId="{5DE65A4A-A382-4630-9117-EEA1026899E2}" srcOrd="7" destOrd="0" presId="urn:microsoft.com/office/officeart/2005/8/layout/pyramid4"/>
    <dgm:cxn modelId="{D7BED99E-E3F0-4553-8152-C8184DD4AAE5}" type="presParOf" srcId="{C8B4539B-66EA-45C0-B37B-7DF48B6A33E9}" destId="{317ED44B-EE5A-442D-8CFE-79021FAE9324}" srcOrd="8"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DC1D6-9E5A-4B1C-AEE3-D1A067258900}">
      <dsp:nvSpPr>
        <dsp:cNvPr id="0" name=""/>
        <dsp:cNvSpPr/>
      </dsp:nvSpPr>
      <dsp:spPr>
        <a:xfrm>
          <a:off x="6419759" y="2276831"/>
          <a:ext cx="2636262" cy="601232"/>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Virtual Distance</a:t>
          </a:r>
        </a:p>
      </dsp:txBody>
      <dsp:txXfrm>
        <a:off x="6437368" y="2294440"/>
        <a:ext cx="2601044" cy="566014"/>
      </dsp:txXfrm>
    </dsp:sp>
    <dsp:sp modelId="{09CC27E2-8134-4F18-865A-3D11C362E3B2}">
      <dsp:nvSpPr>
        <dsp:cNvPr id="0" name=""/>
        <dsp:cNvSpPr/>
      </dsp:nvSpPr>
      <dsp:spPr>
        <a:xfrm rot="20659665">
          <a:off x="6400704" y="2431806"/>
          <a:ext cx="1025063" cy="14378"/>
        </a:xfrm>
        <a:custGeom>
          <a:avLst/>
          <a:gdLst/>
          <a:ahLst/>
          <a:cxnLst/>
          <a:rect l="0" t="0" r="0" b="0"/>
          <a:pathLst>
            <a:path>
              <a:moveTo>
                <a:pt x="0" y="7189"/>
              </a:moveTo>
              <a:lnTo>
                <a:pt x="1025063" y="7189"/>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87609" y="2413369"/>
        <a:ext cx="51253" cy="51253"/>
      </dsp:txXfrm>
    </dsp:sp>
    <dsp:sp modelId="{EDC38353-4ED3-4578-A8D5-CE14C26EDB62}">
      <dsp:nvSpPr>
        <dsp:cNvPr id="0" name=""/>
        <dsp:cNvSpPr/>
      </dsp:nvSpPr>
      <dsp:spPr>
        <a:xfrm>
          <a:off x="6617699" y="2103290"/>
          <a:ext cx="789014" cy="3945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6629254" y="2114845"/>
        <a:ext cx="765904" cy="371397"/>
      </dsp:txXfrm>
    </dsp:sp>
    <dsp:sp modelId="{AA5662DF-C63D-4908-B00A-DB07D9864628}">
      <dsp:nvSpPr>
        <dsp:cNvPr id="0" name=""/>
        <dsp:cNvSpPr/>
      </dsp:nvSpPr>
      <dsp:spPr>
        <a:xfrm rot="13807967">
          <a:off x="4373271" y="1243592"/>
          <a:ext cx="2735421" cy="14378"/>
        </a:xfrm>
        <a:custGeom>
          <a:avLst/>
          <a:gdLst/>
          <a:ahLst/>
          <a:cxnLst/>
          <a:rect l="0" t="0" r="0" b="0"/>
          <a:pathLst>
            <a:path>
              <a:moveTo>
                <a:pt x="0" y="7189"/>
              </a:moveTo>
              <a:lnTo>
                <a:pt x="2735421"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672596" y="1182396"/>
        <a:ext cx="136771" cy="136771"/>
      </dsp:txXfrm>
    </dsp:sp>
    <dsp:sp modelId="{63F05BE0-BF04-42CF-A9C8-4F8FFA29A1D5}">
      <dsp:nvSpPr>
        <dsp:cNvPr id="0" name=""/>
        <dsp:cNvSpPr/>
      </dsp:nvSpPr>
      <dsp:spPr>
        <a:xfrm>
          <a:off x="1845221" y="3766"/>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Cultural Distance</a:t>
          </a:r>
        </a:p>
      </dsp:txBody>
      <dsp:txXfrm>
        <a:off x="1856776" y="15321"/>
        <a:ext cx="2995934" cy="371397"/>
      </dsp:txXfrm>
    </dsp:sp>
    <dsp:sp modelId="{A3EBB14A-2254-473F-B585-ADB353456C41}">
      <dsp:nvSpPr>
        <dsp:cNvPr id="0" name=""/>
        <dsp:cNvSpPr/>
      </dsp:nvSpPr>
      <dsp:spPr>
        <a:xfrm rot="13391225">
          <a:off x="4538555" y="1470434"/>
          <a:ext cx="2404853" cy="14378"/>
        </a:xfrm>
        <a:custGeom>
          <a:avLst/>
          <a:gdLst/>
          <a:ahLst/>
          <a:cxnLst/>
          <a:rect l="0" t="0" r="0" b="0"/>
          <a:pathLst>
            <a:path>
              <a:moveTo>
                <a:pt x="0" y="7189"/>
              </a:moveTo>
              <a:lnTo>
                <a:pt x="2404853"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5680861" y="1417502"/>
        <a:ext cx="120242" cy="120242"/>
      </dsp:txXfrm>
    </dsp:sp>
    <dsp:sp modelId="{23ACE752-EA4D-4965-8A7C-FFDDF17E0338}">
      <dsp:nvSpPr>
        <dsp:cNvPr id="0" name=""/>
        <dsp:cNvSpPr/>
      </dsp:nvSpPr>
      <dsp:spPr>
        <a:xfrm>
          <a:off x="1845221" y="457449"/>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Social Distance</a:t>
          </a:r>
        </a:p>
      </dsp:txBody>
      <dsp:txXfrm>
        <a:off x="1856776" y="469004"/>
        <a:ext cx="2995934" cy="371397"/>
      </dsp:txXfrm>
    </dsp:sp>
    <dsp:sp modelId="{E37230EF-03B7-4DB9-A992-C362C4428471}">
      <dsp:nvSpPr>
        <dsp:cNvPr id="0" name=""/>
        <dsp:cNvSpPr/>
      </dsp:nvSpPr>
      <dsp:spPr>
        <a:xfrm rot="12852703">
          <a:off x="4680820" y="1697276"/>
          <a:ext cx="2120322" cy="14378"/>
        </a:xfrm>
        <a:custGeom>
          <a:avLst/>
          <a:gdLst/>
          <a:ahLst/>
          <a:cxnLst/>
          <a:rect l="0" t="0" r="0" b="0"/>
          <a:pathLst>
            <a:path>
              <a:moveTo>
                <a:pt x="0" y="7189"/>
              </a:moveTo>
              <a:lnTo>
                <a:pt x="2120322"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687974" y="1651456"/>
        <a:ext cx="106016" cy="106016"/>
      </dsp:txXfrm>
    </dsp:sp>
    <dsp:sp modelId="{D778061D-F2A7-46E8-AA3C-A429B1EC224C}">
      <dsp:nvSpPr>
        <dsp:cNvPr id="0" name=""/>
        <dsp:cNvSpPr/>
      </dsp:nvSpPr>
      <dsp:spPr>
        <a:xfrm>
          <a:off x="1845221" y="911133"/>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Relationship History</a:t>
          </a:r>
        </a:p>
      </dsp:txBody>
      <dsp:txXfrm>
        <a:off x="1856776" y="922688"/>
        <a:ext cx="2995934" cy="371397"/>
      </dsp:txXfrm>
    </dsp:sp>
    <dsp:sp modelId="{0C14D027-E20E-4B85-81DF-46CA36F7312F}">
      <dsp:nvSpPr>
        <dsp:cNvPr id="0" name=""/>
        <dsp:cNvSpPr/>
      </dsp:nvSpPr>
      <dsp:spPr>
        <a:xfrm rot="12170329">
          <a:off x="4789684" y="1924117"/>
          <a:ext cx="1902596" cy="14378"/>
        </a:xfrm>
        <a:custGeom>
          <a:avLst/>
          <a:gdLst/>
          <a:ahLst/>
          <a:cxnLst/>
          <a:rect l="0" t="0" r="0" b="0"/>
          <a:pathLst>
            <a:path>
              <a:moveTo>
                <a:pt x="0" y="7189"/>
              </a:moveTo>
              <a:lnTo>
                <a:pt x="1902596"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693417" y="1883741"/>
        <a:ext cx="95129" cy="95129"/>
      </dsp:txXfrm>
    </dsp:sp>
    <dsp:sp modelId="{3B27167C-631F-4752-9F18-C2DC8FA7A6EA}">
      <dsp:nvSpPr>
        <dsp:cNvPr id="0" name=""/>
        <dsp:cNvSpPr/>
      </dsp:nvSpPr>
      <dsp:spPr>
        <a:xfrm>
          <a:off x="1845221" y="1364816"/>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Interdependence Distance</a:t>
          </a:r>
        </a:p>
      </dsp:txBody>
      <dsp:txXfrm>
        <a:off x="1856776" y="1376371"/>
        <a:ext cx="2995934" cy="371397"/>
      </dsp:txXfrm>
    </dsp:sp>
    <dsp:sp modelId="{D239B1CE-8AB5-447E-A71B-FE122BA79AEE}">
      <dsp:nvSpPr>
        <dsp:cNvPr id="0" name=""/>
        <dsp:cNvSpPr/>
      </dsp:nvSpPr>
      <dsp:spPr>
        <a:xfrm rot="91509">
          <a:off x="6419616" y="2581025"/>
          <a:ext cx="809002" cy="14378"/>
        </a:xfrm>
        <a:custGeom>
          <a:avLst/>
          <a:gdLst/>
          <a:ahLst/>
          <a:cxnLst/>
          <a:rect l="0" t="0" r="0" b="0"/>
          <a:pathLst>
            <a:path>
              <a:moveTo>
                <a:pt x="0" y="7189"/>
              </a:moveTo>
              <a:lnTo>
                <a:pt x="809002" y="7189"/>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03892" y="2567989"/>
        <a:ext cx="40450" cy="40450"/>
      </dsp:txXfrm>
    </dsp:sp>
    <dsp:sp modelId="{1DD310A9-F31F-461C-B091-DF01477302EC}">
      <dsp:nvSpPr>
        <dsp:cNvPr id="0" name=""/>
        <dsp:cNvSpPr/>
      </dsp:nvSpPr>
      <dsp:spPr>
        <a:xfrm>
          <a:off x="6439461" y="2401726"/>
          <a:ext cx="789014" cy="3945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6451016" y="2413281"/>
        <a:ext cx="765904" cy="371397"/>
      </dsp:txXfrm>
    </dsp:sp>
    <dsp:sp modelId="{69F19488-A6B3-4204-8874-AA364D3C9922}">
      <dsp:nvSpPr>
        <dsp:cNvPr id="0" name=""/>
        <dsp:cNvSpPr/>
      </dsp:nvSpPr>
      <dsp:spPr>
        <a:xfrm rot="12019046">
          <a:off x="4812012" y="2300177"/>
          <a:ext cx="1679701" cy="14378"/>
        </a:xfrm>
        <a:custGeom>
          <a:avLst/>
          <a:gdLst/>
          <a:ahLst/>
          <a:cxnLst/>
          <a:rect l="0" t="0" r="0" b="0"/>
          <a:pathLst>
            <a:path>
              <a:moveTo>
                <a:pt x="0" y="7189"/>
              </a:moveTo>
              <a:lnTo>
                <a:pt x="1679701"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609870" y="2265374"/>
        <a:ext cx="83985" cy="83985"/>
      </dsp:txXfrm>
    </dsp:sp>
    <dsp:sp modelId="{81271713-8388-40B8-9532-71916E9A25A7}">
      <dsp:nvSpPr>
        <dsp:cNvPr id="0" name=""/>
        <dsp:cNvSpPr/>
      </dsp:nvSpPr>
      <dsp:spPr>
        <a:xfrm>
          <a:off x="1845221" y="1818499"/>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Face to Face</a:t>
          </a:r>
        </a:p>
      </dsp:txBody>
      <dsp:txXfrm>
        <a:off x="1856776" y="1830054"/>
        <a:ext cx="2995934" cy="371397"/>
      </dsp:txXfrm>
    </dsp:sp>
    <dsp:sp modelId="{B96C8A20-F648-4E4D-8A0B-89C7E68DD657}">
      <dsp:nvSpPr>
        <dsp:cNvPr id="0" name=""/>
        <dsp:cNvSpPr/>
      </dsp:nvSpPr>
      <dsp:spPr>
        <a:xfrm rot="11082086">
          <a:off x="4861606" y="2527019"/>
          <a:ext cx="1580513" cy="14378"/>
        </a:xfrm>
        <a:custGeom>
          <a:avLst/>
          <a:gdLst/>
          <a:ahLst/>
          <a:cxnLst/>
          <a:rect l="0" t="0" r="0" b="0"/>
          <a:pathLst>
            <a:path>
              <a:moveTo>
                <a:pt x="0" y="7189"/>
              </a:moveTo>
              <a:lnTo>
                <a:pt x="1580513"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612350" y="2494695"/>
        <a:ext cx="79025" cy="79025"/>
      </dsp:txXfrm>
    </dsp:sp>
    <dsp:sp modelId="{2D22E6EE-16F3-4280-97C2-A895CCBAC2A6}">
      <dsp:nvSpPr>
        <dsp:cNvPr id="0" name=""/>
        <dsp:cNvSpPr/>
      </dsp:nvSpPr>
      <dsp:spPr>
        <a:xfrm>
          <a:off x="1845221" y="2272182"/>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Multi-tasking</a:t>
          </a:r>
        </a:p>
      </dsp:txBody>
      <dsp:txXfrm>
        <a:off x="1856776" y="2283737"/>
        <a:ext cx="2995934" cy="371397"/>
      </dsp:txXfrm>
    </dsp:sp>
    <dsp:sp modelId="{EE1FC6B4-1B65-49A0-B484-5A7C705445F0}">
      <dsp:nvSpPr>
        <dsp:cNvPr id="0" name=""/>
        <dsp:cNvSpPr/>
      </dsp:nvSpPr>
      <dsp:spPr>
        <a:xfrm rot="10102330">
          <a:off x="4847763" y="2753860"/>
          <a:ext cx="1608200" cy="14378"/>
        </a:xfrm>
        <a:custGeom>
          <a:avLst/>
          <a:gdLst/>
          <a:ahLst/>
          <a:cxnLst/>
          <a:rect l="0" t="0" r="0" b="0"/>
          <a:pathLst>
            <a:path>
              <a:moveTo>
                <a:pt x="0" y="7189"/>
              </a:moveTo>
              <a:lnTo>
                <a:pt x="1608200"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611658" y="2720844"/>
        <a:ext cx="80410" cy="80410"/>
      </dsp:txXfrm>
    </dsp:sp>
    <dsp:sp modelId="{0773AEBF-6C5B-4AE9-9D7F-E0EED8F85BB7}">
      <dsp:nvSpPr>
        <dsp:cNvPr id="0" name=""/>
        <dsp:cNvSpPr/>
      </dsp:nvSpPr>
      <dsp:spPr>
        <a:xfrm>
          <a:off x="1845221" y="2725865"/>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Technical Skill</a:t>
          </a:r>
        </a:p>
      </dsp:txBody>
      <dsp:txXfrm>
        <a:off x="1856776" y="2737420"/>
        <a:ext cx="2995934" cy="371397"/>
      </dsp:txXfrm>
    </dsp:sp>
    <dsp:sp modelId="{1E8FB7A3-CC39-496A-AD58-210D3EF91416}">
      <dsp:nvSpPr>
        <dsp:cNvPr id="0" name=""/>
        <dsp:cNvSpPr/>
      </dsp:nvSpPr>
      <dsp:spPr>
        <a:xfrm rot="9223207">
          <a:off x="4773477" y="2980702"/>
          <a:ext cx="1756772" cy="14378"/>
        </a:xfrm>
        <a:custGeom>
          <a:avLst/>
          <a:gdLst/>
          <a:ahLst/>
          <a:cxnLst/>
          <a:rect l="0" t="0" r="0" b="0"/>
          <a:pathLst>
            <a:path>
              <a:moveTo>
                <a:pt x="0" y="7189"/>
              </a:moveTo>
              <a:lnTo>
                <a:pt x="1756772"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607943" y="2943971"/>
        <a:ext cx="87838" cy="87838"/>
      </dsp:txXfrm>
    </dsp:sp>
    <dsp:sp modelId="{248E83EC-F5AA-46D7-932E-BB91643C5044}">
      <dsp:nvSpPr>
        <dsp:cNvPr id="0" name=""/>
        <dsp:cNvSpPr/>
      </dsp:nvSpPr>
      <dsp:spPr>
        <a:xfrm>
          <a:off x="1845221" y="3179548"/>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Team Size</a:t>
          </a:r>
        </a:p>
      </dsp:txBody>
      <dsp:txXfrm>
        <a:off x="1856776" y="3191103"/>
        <a:ext cx="2995934" cy="371397"/>
      </dsp:txXfrm>
    </dsp:sp>
    <dsp:sp modelId="{409DA923-6B42-4539-A6A3-ED14DD732A50}">
      <dsp:nvSpPr>
        <dsp:cNvPr id="0" name=""/>
        <dsp:cNvSpPr/>
      </dsp:nvSpPr>
      <dsp:spPr>
        <a:xfrm rot="932204">
          <a:off x="6401043" y="2707450"/>
          <a:ext cx="1024369" cy="14378"/>
        </a:xfrm>
        <a:custGeom>
          <a:avLst/>
          <a:gdLst/>
          <a:ahLst/>
          <a:cxnLst/>
          <a:rect l="0" t="0" r="0" b="0"/>
          <a:pathLst>
            <a:path>
              <a:moveTo>
                <a:pt x="0" y="7189"/>
              </a:moveTo>
              <a:lnTo>
                <a:pt x="1024369" y="7189"/>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87619" y="2689030"/>
        <a:ext cx="51218" cy="51218"/>
      </dsp:txXfrm>
    </dsp:sp>
    <dsp:sp modelId="{B2093866-38B5-483D-8596-7D2EBBC06489}">
      <dsp:nvSpPr>
        <dsp:cNvPr id="0" name=""/>
        <dsp:cNvSpPr/>
      </dsp:nvSpPr>
      <dsp:spPr>
        <a:xfrm>
          <a:off x="6617683" y="2654578"/>
          <a:ext cx="789014" cy="3945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6629238" y="2666133"/>
        <a:ext cx="765904" cy="371397"/>
      </dsp:txXfrm>
    </dsp:sp>
    <dsp:sp modelId="{52247CB2-F911-4F2D-BDB8-BA3704386144}">
      <dsp:nvSpPr>
        <dsp:cNvPr id="0" name=""/>
        <dsp:cNvSpPr/>
      </dsp:nvSpPr>
      <dsp:spPr>
        <a:xfrm rot="9049941">
          <a:off x="4736952" y="3333969"/>
          <a:ext cx="2008043" cy="14378"/>
        </a:xfrm>
        <a:custGeom>
          <a:avLst/>
          <a:gdLst/>
          <a:ahLst/>
          <a:cxnLst/>
          <a:rect l="0" t="0" r="0" b="0"/>
          <a:pathLst>
            <a:path>
              <a:moveTo>
                <a:pt x="0" y="7189"/>
              </a:moveTo>
              <a:lnTo>
                <a:pt x="2008043"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690773" y="3290957"/>
        <a:ext cx="100402" cy="100402"/>
      </dsp:txXfrm>
    </dsp:sp>
    <dsp:sp modelId="{D1B3DC1B-E88F-4621-851F-F7592E5B6FA2}">
      <dsp:nvSpPr>
        <dsp:cNvPr id="0" name=""/>
        <dsp:cNvSpPr/>
      </dsp:nvSpPr>
      <dsp:spPr>
        <a:xfrm>
          <a:off x="1845221" y="3633231"/>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Geography</a:t>
          </a:r>
        </a:p>
      </dsp:txBody>
      <dsp:txXfrm>
        <a:off x="1856776" y="3644786"/>
        <a:ext cx="2995934" cy="371397"/>
      </dsp:txXfrm>
    </dsp:sp>
    <dsp:sp modelId="{78D35CDF-63F8-4603-B16B-9D6EA2549A85}">
      <dsp:nvSpPr>
        <dsp:cNvPr id="0" name=""/>
        <dsp:cNvSpPr/>
      </dsp:nvSpPr>
      <dsp:spPr>
        <a:xfrm rot="8445313">
          <a:off x="4608933" y="3560811"/>
          <a:ext cx="2264081" cy="14378"/>
        </a:xfrm>
        <a:custGeom>
          <a:avLst/>
          <a:gdLst/>
          <a:ahLst/>
          <a:cxnLst/>
          <a:rect l="0" t="0" r="0" b="0"/>
          <a:pathLst>
            <a:path>
              <a:moveTo>
                <a:pt x="0" y="7189"/>
              </a:moveTo>
              <a:lnTo>
                <a:pt x="2264081"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5684372" y="3511398"/>
        <a:ext cx="113204" cy="113204"/>
      </dsp:txXfrm>
    </dsp:sp>
    <dsp:sp modelId="{DDE021E1-B59A-46D9-93BD-FEFCF471CBAF}">
      <dsp:nvSpPr>
        <dsp:cNvPr id="0" name=""/>
        <dsp:cNvSpPr/>
      </dsp:nvSpPr>
      <dsp:spPr>
        <a:xfrm>
          <a:off x="1845221" y="4086915"/>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Time Zone</a:t>
          </a:r>
        </a:p>
      </dsp:txBody>
      <dsp:txXfrm>
        <a:off x="1856776" y="4098470"/>
        <a:ext cx="2995934" cy="371397"/>
      </dsp:txXfrm>
    </dsp:sp>
    <dsp:sp modelId="{B56F263E-C308-43FF-99E9-D7C2C471A3D3}">
      <dsp:nvSpPr>
        <dsp:cNvPr id="0" name=""/>
        <dsp:cNvSpPr/>
      </dsp:nvSpPr>
      <dsp:spPr>
        <a:xfrm rot="7974802">
          <a:off x="4453385" y="3787652"/>
          <a:ext cx="2575179" cy="14378"/>
        </a:xfrm>
        <a:custGeom>
          <a:avLst/>
          <a:gdLst/>
          <a:ahLst/>
          <a:cxnLst/>
          <a:rect l="0" t="0" r="0" b="0"/>
          <a:pathLst>
            <a:path>
              <a:moveTo>
                <a:pt x="0" y="7189"/>
              </a:moveTo>
              <a:lnTo>
                <a:pt x="2575179" y="7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676595" y="3730462"/>
        <a:ext cx="128758" cy="128758"/>
      </dsp:txXfrm>
    </dsp:sp>
    <dsp:sp modelId="{980FC90C-CA93-4F90-B497-6C31BC41B0BB}">
      <dsp:nvSpPr>
        <dsp:cNvPr id="0" name=""/>
        <dsp:cNvSpPr/>
      </dsp:nvSpPr>
      <dsp:spPr>
        <a:xfrm>
          <a:off x="1845221" y="4540598"/>
          <a:ext cx="3019044" cy="394507"/>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Relational Distance</a:t>
          </a:r>
        </a:p>
      </dsp:txBody>
      <dsp:txXfrm>
        <a:off x="1856776" y="4552153"/>
        <a:ext cx="2995934" cy="3713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AFFDF-1216-4F4B-9A7C-CCF6BF170184}">
      <dsp:nvSpPr>
        <dsp:cNvPr id="0" name=""/>
        <dsp:cNvSpPr/>
      </dsp:nvSpPr>
      <dsp:spPr>
        <a:xfrm>
          <a:off x="2613940" y="1303513"/>
          <a:ext cx="3247348" cy="3247348"/>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Psychologically Safe Culture</a:t>
          </a:r>
        </a:p>
      </dsp:txBody>
      <dsp:txXfrm>
        <a:off x="3089503" y="1779076"/>
        <a:ext cx="2296222" cy="2296222"/>
      </dsp:txXfrm>
    </dsp:sp>
    <dsp:sp modelId="{F2C3CDB5-2DB8-47F9-8B53-A5D393B09DFA}">
      <dsp:nvSpPr>
        <dsp:cNvPr id="0" name=""/>
        <dsp:cNvSpPr/>
      </dsp:nvSpPr>
      <dsp:spPr>
        <a:xfrm>
          <a:off x="3425777" y="579"/>
          <a:ext cx="1623674" cy="1623674"/>
        </a:xfrm>
        <a:prstGeom prst="ellipse">
          <a:avLst/>
        </a:prstGeom>
        <a:solidFill>
          <a:schemeClr val="accent2">
            <a:alpha val="50000"/>
            <a:hueOff val="-3520488"/>
            <a:satOff val="-7243"/>
            <a:lumOff val="45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Individual Communication Style, Work Preferences, and Expectations</a:t>
          </a:r>
        </a:p>
      </dsp:txBody>
      <dsp:txXfrm>
        <a:off x="3663559" y="238361"/>
        <a:ext cx="1148110" cy="1148110"/>
      </dsp:txXfrm>
    </dsp:sp>
    <dsp:sp modelId="{C4A22AB0-9D1C-4CAF-91DA-230B9B0026B4}">
      <dsp:nvSpPr>
        <dsp:cNvPr id="0" name=""/>
        <dsp:cNvSpPr/>
      </dsp:nvSpPr>
      <dsp:spPr>
        <a:xfrm>
          <a:off x="5257222" y="1057964"/>
          <a:ext cx="1623674" cy="1623674"/>
        </a:xfrm>
        <a:prstGeom prst="ellipse">
          <a:avLst/>
        </a:prstGeom>
        <a:solidFill>
          <a:schemeClr val="accent2">
            <a:alpha val="50000"/>
            <a:hueOff val="-7040976"/>
            <a:satOff val="-14485"/>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Individual Communication Style, Work Preferences, and Expectations</a:t>
          </a:r>
        </a:p>
      </dsp:txBody>
      <dsp:txXfrm>
        <a:off x="5495004" y="1295746"/>
        <a:ext cx="1148110" cy="1148110"/>
      </dsp:txXfrm>
    </dsp:sp>
    <dsp:sp modelId="{9A8A77B7-1C75-4CA2-BF0E-77DBD21B9F94}">
      <dsp:nvSpPr>
        <dsp:cNvPr id="0" name=""/>
        <dsp:cNvSpPr/>
      </dsp:nvSpPr>
      <dsp:spPr>
        <a:xfrm>
          <a:off x="5257222" y="3172735"/>
          <a:ext cx="1623674" cy="1623674"/>
        </a:xfrm>
        <a:prstGeom prst="ellipse">
          <a:avLst/>
        </a:prstGeom>
        <a:solidFill>
          <a:schemeClr val="accent2">
            <a:alpha val="50000"/>
            <a:hueOff val="-10561463"/>
            <a:satOff val="-21727"/>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Individual Communication Style, Work Preferences, and Expectations</a:t>
          </a:r>
        </a:p>
      </dsp:txBody>
      <dsp:txXfrm>
        <a:off x="5495004" y="3410517"/>
        <a:ext cx="1148110" cy="1148110"/>
      </dsp:txXfrm>
    </dsp:sp>
    <dsp:sp modelId="{6D5C1BDC-2B3E-4542-9D35-C7EBEA1D1AD9}">
      <dsp:nvSpPr>
        <dsp:cNvPr id="0" name=""/>
        <dsp:cNvSpPr/>
      </dsp:nvSpPr>
      <dsp:spPr>
        <a:xfrm>
          <a:off x="3425777" y="4230121"/>
          <a:ext cx="1623674" cy="1623674"/>
        </a:xfrm>
        <a:prstGeom prst="ellipse">
          <a:avLst/>
        </a:prstGeom>
        <a:solidFill>
          <a:schemeClr val="accent2">
            <a:alpha val="50000"/>
            <a:hueOff val="-14081951"/>
            <a:satOff val="-2897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Individual Communication Style, Work Preferences, and Expectations</a:t>
          </a:r>
        </a:p>
      </dsp:txBody>
      <dsp:txXfrm>
        <a:off x="3663559" y="4467903"/>
        <a:ext cx="1148110" cy="1148110"/>
      </dsp:txXfrm>
    </dsp:sp>
    <dsp:sp modelId="{034A7661-2739-4DF8-BC81-741C0EE83DCD}">
      <dsp:nvSpPr>
        <dsp:cNvPr id="0" name=""/>
        <dsp:cNvSpPr/>
      </dsp:nvSpPr>
      <dsp:spPr>
        <a:xfrm>
          <a:off x="1594332" y="3172735"/>
          <a:ext cx="1623674" cy="1623674"/>
        </a:xfrm>
        <a:prstGeom prst="ellipse">
          <a:avLst/>
        </a:prstGeom>
        <a:solidFill>
          <a:schemeClr val="accent2">
            <a:alpha val="50000"/>
            <a:hueOff val="-17602438"/>
            <a:satOff val="-36212"/>
            <a:lumOff val="227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Individual Communication Style, Work Preferences, and Expectations</a:t>
          </a:r>
        </a:p>
      </dsp:txBody>
      <dsp:txXfrm>
        <a:off x="1832114" y="3410517"/>
        <a:ext cx="1148110" cy="1148110"/>
      </dsp:txXfrm>
    </dsp:sp>
    <dsp:sp modelId="{F51D6277-4FD7-41A9-A7EF-E92C30E0CFC1}">
      <dsp:nvSpPr>
        <dsp:cNvPr id="0" name=""/>
        <dsp:cNvSpPr/>
      </dsp:nvSpPr>
      <dsp:spPr>
        <a:xfrm>
          <a:off x="1594332" y="1057964"/>
          <a:ext cx="1623674" cy="1623674"/>
        </a:xfrm>
        <a:prstGeom prst="ellipse">
          <a:avLst/>
        </a:prstGeom>
        <a:solidFill>
          <a:schemeClr val="accent2">
            <a:alpha val="50000"/>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Individual Communication Style, Work Preferences, and Expectations</a:t>
          </a:r>
        </a:p>
      </dsp:txBody>
      <dsp:txXfrm>
        <a:off x="1832114" y="1295746"/>
        <a:ext cx="1148110" cy="11481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F47D2-0870-42AA-A7F9-71EC8324CF31}">
      <dsp:nvSpPr>
        <dsp:cNvPr id="0" name=""/>
        <dsp:cNvSpPr/>
      </dsp:nvSpPr>
      <dsp:spPr>
        <a:xfrm>
          <a:off x="862" y="257716"/>
          <a:ext cx="3712471" cy="4454965"/>
        </a:xfrm>
        <a:prstGeom prst="roundRect">
          <a:avLst>
            <a:gd name="adj" fmla="val 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marL="0" lvl="0" indent="0" algn="r" defTabSz="1911350">
            <a:lnSpc>
              <a:spcPct val="90000"/>
            </a:lnSpc>
            <a:spcBef>
              <a:spcPct val="0"/>
            </a:spcBef>
            <a:spcAft>
              <a:spcPct val="35000"/>
            </a:spcAft>
            <a:buNone/>
          </a:pPr>
          <a:r>
            <a:rPr lang="en-US" sz="4300" b="1" i="1" kern="1200" dirty="0"/>
            <a:t>Procedures</a:t>
          </a:r>
          <a:endParaRPr lang="en-US" sz="4300" kern="1200" dirty="0"/>
        </a:p>
      </dsp:txBody>
      <dsp:txXfrm rot="16200000">
        <a:off x="-1454425" y="1713005"/>
        <a:ext cx="3653071" cy="742494"/>
      </dsp:txXfrm>
    </dsp:sp>
    <dsp:sp modelId="{67F797DF-3C9D-470A-B8D5-CEC1759D5461}">
      <dsp:nvSpPr>
        <dsp:cNvPr id="0" name=""/>
        <dsp:cNvSpPr/>
      </dsp:nvSpPr>
      <dsp:spPr>
        <a:xfrm>
          <a:off x="743356" y="257716"/>
          <a:ext cx="2765791" cy="44549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How will the team communicate with each other?</a:t>
          </a:r>
        </a:p>
        <a:p>
          <a:pPr marL="0" lvl="0" indent="0" algn="l" defTabSz="711200">
            <a:lnSpc>
              <a:spcPct val="90000"/>
            </a:lnSpc>
            <a:spcBef>
              <a:spcPct val="0"/>
            </a:spcBef>
            <a:spcAft>
              <a:spcPct val="35000"/>
            </a:spcAft>
            <a:buNone/>
          </a:pPr>
          <a:r>
            <a:rPr lang="en-US" sz="1600" kern="1200" dirty="0"/>
            <a:t>How will you set and follow a </a:t>
          </a:r>
          <a:r>
            <a:rPr lang="en-US" sz="1600" b="1" kern="1200" dirty="0"/>
            <a:t>meeting process?</a:t>
          </a:r>
          <a:endParaRPr lang="en-US" sz="1600" kern="1200" dirty="0"/>
        </a:p>
        <a:p>
          <a:pPr marL="171450" lvl="1" indent="-171450" algn="l" defTabSz="711200">
            <a:lnSpc>
              <a:spcPct val="90000"/>
            </a:lnSpc>
            <a:spcBef>
              <a:spcPct val="0"/>
            </a:spcBef>
            <a:spcAft>
              <a:spcPct val="15000"/>
            </a:spcAft>
            <a:buChar char="•"/>
          </a:pPr>
          <a:r>
            <a:rPr lang="en-US" sz="1600" kern="1200" dirty="0"/>
            <a:t>Who will lead each meeting?</a:t>
          </a:r>
        </a:p>
        <a:p>
          <a:pPr marL="171450" lvl="1" indent="-171450" algn="l" defTabSz="711200">
            <a:lnSpc>
              <a:spcPct val="90000"/>
            </a:lnSpc>
            <a:spcBef>
              <a:spcPct val="0"/>
            </a:spcBef>
            <a:spcAft>
              <a:spcPct val="15000"/>
            </a:spcAft>
            <a:buChar char="•"/>
          </a:pPr>
          <a:r>
            <a:rPr lang="en-US" sz="1600" kern="1200" dirty="0"/>
            <a:t>How will team members be notified/reminded?</a:t>
          </a:r>
        </a:p>
        <a:p>
          <a:pPr marL="171450" lvl="1" indent="-171450" algn="l" defTabSz="711200">
            <a:lnSpc>
              <a:spcPct val="90000"/>
            </a:lnSpc>
            <a:spcBef>
              <a:spcPct val="0"/>
            </a:spcBef>
            <a:spcAft>
              <a:spcPct val="15000"/>
            </a:spcAft>
            <a:buChar char="•"/>
          </a:pPr>
          <a:r>
            <a:rPr lang="en-US" sz="1600" kern="1200" dirty="0"/>
            <a:t>Who will be responsible for the keeping the team on track during a meeting?</a:t>
          </a:r>
        </a:p>
        <a:p>
          <a:pPr marL="0" lvl="0" indent="0" algn="l" defTabSz="711200">
            <a:lnSpc>
              <a:spcPct val="90000"/>
            </a:lnSpc>
            <a:spcBef>
              <a:spcPct val="0"/>
            </a:spcBef>
            <a:spcAft>
              <a:spcPct val="35000"/>
            </a:spcAft>
            <a:buNone/>
          </a:pPr>
          <a:r>
            <a:rPr lang="en-US" sz="1600" kern="1200" dirty="0"/>
            <a:t>What kinds of decisions will be </a:t>
          </a:r>
          <a:r>
            <a:rPr lang="en-US" sz="1600" b="1" kern="1200" dirty="0"/>
            <a:t>recorded </a:t>
          </a:r>
          <a:r>
            <a:rPr lang="en-US" sz="1600" kern="1200" dirty="0"/>
            <a:t>and who will be responsible?</a:t>
          </a:r>
        </a:p>
        <a:p>
          <a:pPr marL="0" lvl="0" indent="0" algn="l" defTabSz="711200">
            <a:lnSpc>
              <a:spcPct val="90000"/>
            </a:lnSpc>
            <a:spcBef>
              <a:spcPct val="0"/>
            </a:spcBef>
            <a:spcAft>
              <a:spcPct val="35000"/>
            </a:spcAft>
            <a:buNone/>
          </a:pPr>
          <a:r>
            <a:rPr lang="en-US" sz="1600" b="1" kern="1200" dirty="0"/>
            <a:t>Will the team s</a:t>
          </a:r>
          <a:r>
            <a:rPr lang="en-US" sz="1600" kern="1200" dirty="0"/>
            <a:t>trictly adhere to meeting times, and deadlines, or is the team flexible?</a:t>
          </a:r>
        </a:p>
      </dsp:txBody>
      <dsp:txXfrm>
        <a:off x="743356" y="257716"/>
        <a:ext cx="2765791" cy="4454965"/>
      </dsp:txXfrm>
    </dsp:sp>
    <dsp:sp modelId="{ACE73E4F-D5E4-4233-9609-6C771EC729E4}">
      <dsp:nvSpPr>
        <dsp:cNvPr id="0" name=""/>
        <dsp:cNvSpPr/>
      </dsp:nvSpPr>
      <dsp:spPr>
        <a:xfrm>
          <a:off x="3843270" y="257716"/>
          <a:ext cx="3712471" cy="4454965"/>
        </a:xfrm>
        <a:prstGeom prst="roundRect">
          <a:avLst>
            <a:gd name="adj" fmla="val 5000"/>
          </a:avLst>
        </a:prstGeom>
        <a:solidFill>
          <a:schemeClr val="accent2">
            <a:hueOff val="-10561463"/>
            <a:satOff val="-21727"/>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marL="0" lvl="0" indent="0" algn="r" defTabSz="1911350">
            <a:lnSpc>
              <a:spcPct val="90000"/>
            </a:lnSpc>
            <a:spcBef>
              <a:spcPct val="0"/>
            </a:spcBef>
            <a:spcAft>
              <a:spcPct val="35000"/>
            </a:spcAft>
            <a:buNone/>
          </a:pPr>
          <a:r>
            <a:rPr lang="en-US" sz="4300" b="1" i="1" kern="1200" dirty="0"/>
            <a:t>Expectations</a:t>
          </a:r>
          <a:endParaRPr lang="en-US" sz="4300" kern="1200" dirty="0"/>
        </a:p>
      </dsp:txBody>
      <dsp:txXfrm rot="16200000">
        <a:off x="2387981" y="1713005"/>
        <a:ext cx="3653071" cy="742494"/>
      </dsp:txXfrm>
    </dsp:sp>
    <dsp:sp modelId="{C152EB39-515F-4685-BDBA-A73C5767B0B3}">
      <dsp:nvSpPr>
        <dsp:cNvPr id="0" name=""/>
        <dsp:cNvSpPr/>
      </dsp:nvSpPr>
      <dsp:spPr>
        <a:xfrm rot="5400000">
          <a:off x="3534379" y="3799569"/>
          <a:ext cx="654906" cy="556870"/>
        </a:xfrm>
        <a:prstGeom prst="flowChartExtra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67CB2-E5F3-46FB-9198-96E2244E8CB1}">
      <dsp:nvSpPr>
        <dsp:cNvPr id="0" name=""/>
        <dsp:cNvSpPr/>
      </dsp:nvSpPr>
      <dsp:spPr>
        <a:xfrm>
          <a:off x="4585764" y="257716"/>
          <a:ext cx="2765791" cy="44549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109000"/>
            </a:lnSpc>
            <a:spcBef>
              <a:spcPct val="0"/>
            </a:spcBef>
            <a:spcAft>
              <a:spcPts val="0"/>
            </a:spcAft>
            <a:buNone/>
          </a:pPr>
          <a:r>
            <a:rPr lang="en-US" sz="1100" b="1" kern="1200" dirty="0"/>
            <a:t>What are the team members’ expectations for </a:t>
          </a:r>
          <a:r>
            <a:rPr lang="en-US" sz="1100" b="0" kern="1200" dirty="0"/>
            <a:t>quality of work</a:t>
          </a:r>
          <a:r>
            <a:rPr lang="en-US" sz="1100" b="1" kern="1200" dirty="0"/>
            <a:t>?</a:t>
          </a:r>
          <a:endParaRPr lang="en-US" sz="1100" kern="1200" dirty="0"/>
        </a:p>
        <a:p>
          <a:pPr marL="0" lvl="0" indent="0" algn="l" defTabSz="488950">
            <a:lnSpc>
              <a:spcPct val="109000"/>
            </a:lnSpc>
            <a:spcBef>
              <a:spcPct val="0"/>
            </a:spcBef>
            <a:spcAft>
              <a:spcPts val="0"/>
            </a:spcAft>
            <a:buNone/>
          </a:pPr>
          <a:r>
            <a:rPr lang="en-US" sz="1100" b="1" kern="1200" dirty="0"/>
            <a:t>What are your s</a:t>
          </a:r>
          <a:r>
            <a:rPr lang="en-US" sz="1100" kern="1200" dirty="0"/>
            <a:t>trategies for </a:t>
          </a:r>
        </a:p>
        <a:p>
          <a:pPr marL="57150" lvl="1" indent="-57150" algn="l" defTabSz="488950">
            <a:lnSpc>
              <a:spcPct val="109000"/>
            </a:lnSpc>
            <a:spcBef>
              <a:spcPct val="0"/>
            </a:spcBef>
            <a:spcAft>
              <a:spcPts val="0"/>
            </a:spcAft>
            <a:buChar char="•"/>
          </a:pPr>
          <a:r>
            <a:rPr lang="en-US" sz="1100" b="1" kern="1200" dirty="0"/>
            <a:t>Ensuring cooperation</a:t>
          </a:r>
          <a:r>
            <a:rPr lang="en-US" sz="1100" kern="1200" dirty="0"/>
            <a:t> and equal distribution of tasks?</a:t>
          </a:r>
        </a:p>
        <a:p>
          <a:pPr marL="57150" lvl="1" indent="-57150" algn="l" defTabSz="488950">
            <a:lnSpc>
              <a:spcPct val="109000"/>
            </a:lnSpc>
            <a:spcBef>
              <a:spcPct val="0"/>
            </a:spcBef>
            <a:spcAft>
              <a:spcPts val="0"/>
            </a:spcAft>
            <a:buChar char="•"/>
          </a:pPr>
          <a:r>
            <a:rPr lang="en-US" sz="1100" b="1" kern="1200" dirty="0"/>
            <a:t>Encouraging/Including</a:t>
          </a:r>
          <a:r>
            <a:rPr lang="en-US" sz="1100" kern="1200" dirty="0"/>
            <a:t> ideas from all team members?</a:t>
          </a:r>
        </a:p>
        <a:p>
          <a:pPr marL="0" lvl="0" indent="0" algn="l" defTabSz="488950">
            <a:lnSpc>
              <a:spcPct val="109000"/>
            </a:lnSpc>
            <a:spcBef>
              <a:spcPct val="0"/>
            </a:spcBef>
            <a:spcAft>
              <a:spcPts val="0"/>
            </a:spcAft>
            <a:buNone/>
          </a:pPr>
          <a:r>
            <a:rPr lang="en-US" sz="1100" b="1" kern="1200" dirty="0"/>
            <a:t>What are your collective Culture Map preferences for:</a:t>
          </a:r>
          <a:endParaRPr lang="en-US" sz="1100" kern="1200" dirty="0"/>
        </a:p>
        <a:p>
          <a:pPr marL="57150" lvl="1" indent="-57150" algn="l" defTabSz="488950">
            <a:lnSpc>
              <a:spcPct val="109000"/>
            </a:lnSpc>
            <a:spcBef>
              <a:spcPct val="0"/>
            </a:spcBef>
            <a:spcAft>
              <a:spcPts val="0"/>
            </a:spcAft>
            <a:buChar char="•"/>
          </a:pPr>
          <a:r>
            <a:rPr lang="en-US" sz="1100" b="1" kern="1200" dirty="0"/>
            <a:t>Context/Evaluating.</a:t>
          </a:r>
          <a:r>
            <a:rPr lang="en-US" sz="1100" kern="1200" dirty="0"/>
            <a:t>  Low-context/direct or high-context/nuanced messaging? </a:t>
          </a:r>
        </a:p>
        <a:p>
          <a:pPr marL="57150" lvl="1" indent="-57150" algn="l" defTabSz="488950">
            <a:lnSpc>
              <a:spcPct val="109000"/>
            </a:lnSpc>
            <a:spcBef>
              <a:spcPct val="0"/>
            </a:spcBef>
            <a:spcAft>
              <a:spcPts val="0"/>
            </a:spcAft>
            <a:buChar char="•"/>
          </a:pPr>
          <a:r>
            <a:rPr lang="en-US" sz="1100" b="1" kern="1200" dirty="0"/>
            <a:t>Persuading</a:t>
          </a:r>
          <a:r>
            <a:rPr lang="en-US" sz="1100" kern="1200" dirty="0"/>
            <a:t>. Principles- or applications-first?</a:t>
          </a:r>
        </a:p>
        <a:p>
          <a:pPr marL="57150" lvl="1" indent="-57150" algn="l" defTabSz="488950">
            <a:lnSpc>
              <a:spcPct val="109000"/>
            </a:lnSpc>
            <a:spcBef>
              <a:spcPct val="0"/>
            </a:spcBef>
            <a:spcAft>
              <a:spcPts val="0"/>
            </a:spcAft>
            <a:buChar char="•"/>
          </a:pPr>
          <a:r>
            <a:rPr lang="en-US" sz="1100" b="1" kern="1200" dirty="0"/>
            <a:t>Leading. </a:t>
          </a:r>
          <a:r>
            <a:rPr lang="en-US" sz="1100" kern="1200" dirty="0"/>
            <a:t>Egalitarian or hierarchical?</a:t>
          </a:r>
        </a:p>
        <a:p>
          <a:pPr marL="57150" lvl="1" indent="-57150" algn="l" defTabSz="488950">
            <a:lnSpc>
              <a:spcPct val="109000"/>
            </a:lnSpc>
            <a:spcBef>
              <a:spcPct val="0"/>
            </a:spcBef>
            <a:spcAft>
              <a:spcPts val="0"/>
            </a:spcAft>
            <a:buChar char="•"/>
          </a:pPr>
          <a:r>
            <a:rPr lang="en-US" sz="1100" b="1" kern="1200" dirty="0"/>
            <a:t>Deciding.</a:t>
          </a:r>
          <a:r>
            <a:rPr lang="en-US" sz="1100" kern="1200" dirty="0"/>
            <a:t> Consensus, majority vote, or top down decision making on team?</a:t>
          </a:r>
        </a:p>
        <a:p>
          <a:pPr marL="57150" lvl="1" indent="-57150" algn="l" defTabSz="488950">
            <a:lnSpc>
              <a:spcPct val="109000"/>
            </a:lnSpc>
            <a:spcBef>
              <a:spcPct val="0"/>
            </a:spcBef>
            <a:spcAft>
              <a:spcPts val="0"/>
            </a:spcAft>
            <a:buChar char="•"/>
          </a:pPr>
          <a:r>
            <a:rPr lang="en-US" sz="1100" kern="1200" dirty="0"/>
            <a:t>What builds</a:t>
          </a:r>
          <a:r>
            <a:rPr lang="en-US" sz="1100" b="1" kern="1200" dirty="0"/>
            <a:t> team trust</a:t>
          </a:r>
          <a:r>
            <a:rPr lang="en-US" sz="1100" kern="1200" dirty="0"/>
            <a:t>?</a:t>
          </a:r>
          <a:r>
            <a:rPr lang="en-US" sz="1100" b="1" kern="1200" dirty="0"/>
            <a:t> </a:t>
          </a:r>
          <a:r>
            <a:rPr lang="en-US" sz="1100" kern="1200" dirty="0"/>
            <a:t>Tasks or relationships?</a:t>
          </a:r>
        </a:p>
        <a:p>
          <a:pPr marL="57150" lvl="1" indent="-57150" algn="l" defTabSz="488950">
            <a:lnSpc>
              <a:spcPct val="109000"/>
            </a:lnSpc>
            <a:spcBef>
              <a:spcPct val="0"/>
            </a:spcBef>
            <a:spcAft>
              <a:spcPts val="0"/>
            </a:spcAft>
            <a:buChar char="•"/>
          </a:pPr>
          <a:r>
            <a:rPr lang="en-US" sz="1100" kern="1200" dirty="0"/>
            <a:t>Whether </a:t>
          </a:r>
          <a:r>
            <a:rPr lang="en-US" sz="1100" b="1" kern="1200" dirty="0"/>
            <a:t>disagreements</a:t>
          </a:r>
          <a:r>
            <a:rPr lang="en-US" sz="1100" kern="1200" dirty="0"/>
            <a:t> confrontational or private?</a:t>
          </a:r>
        </a:p>
        <a:p>
          <a:pPr marL="0" lvl="0" indent="0" algn="l" defTabSz="488950">
            <a:lnSpc>
              <a:spcPct val="109000"/>
            </a:lnSpc>
            <a:spcBef>
              <a:spcPct val="0"/>
            </a:spcBef>
            <a:spcAft>
              <a:spcPts val="0"/>
            </a:spcAft>
            <a:buNone/>
          </a:pPr>
          <a:r>
            <a:rPr lang="en-US" sz="1100" b="1" kern="1200" dirty="0"/>
            <a:t>Personal Accountability.</a:t>
          </a:r>
          <a:r>
            <a:rPr lang="en-US" sz="1100" kern="1200" dirty="0"/>
            <a:t>  What are your expectations for</a:t>
          </a:r>
        </a:p>
        <a:p>
          <a:pPr marL="57150" lvl="1" indent="-57150" algn="l" defTabSz="488950">
            <a:lnSpc>
              <a:spcPct val="109000"/>
            </a:lnSpc>
            <a:spcBef>
              <a:spcPct val="0"/>
            </a:spcBef>
            <a:spcAft>
              <a:spcPts val="0"/>
            </a:spcAft>
            <a:buChar char="•"/>
          </a:pPr>
          <a:r>
            <a:rPr lang="en-US" sz="1100" b="1" kern="1200" dirty="0"/>
            <a:t>Attendance</a:t>
          </a:r>
          <a:r>
            <a:rPr lang="en-US" sz="1100" kern="1200" dirty="0"/>
            <a:t>, punctuality, and participation?</a:t>
          </a:r>
        </a:p>
        <a:p>
          <a:pPr marL="57150" lvl="1" indent="-57150" algn="l" defTabSz="488950">
            <a:lnSpc>
              <a:spcPct val="109000"/>
            </a:lnSpc>
            <a:spcBef>
              <a:spcPct val="0"/>
            </a:spcBef>
            <a:spcAft>
              <a:spcPts val="0"/>
            </a:spcAft>
            <a:buChar char="•"/>
          </a:pPr>
          <a:r>
            <a:rPr lang="en-US" sz="1100" b="1" kern="1200" dirty="0"/>
            <a:t>Responsibility</a:t>
          </a:r>
          <a:r>
            <a:rPr lang="en-US" sz="1100" kern="1200" dirty="0"/>
            <a:t> for completing work and meeting deadlines?</a:t>
          </a:r>
        </a:p>
        <a:p>
          <a:pPr marL="57150" lvl="1" indent="-57150" algn="l" defTabSz="488950">
            <a:lnSpc>
              <a:spcPct val="109000"/>
            </a:lnSpc>
            <a:spcBef>
              <a:spcPct val="0"/>
            </a:spcBef>
            <a:spcAft>
              <a:spcPts val="0"/>
            </a:spcAft>
            <a:buChar char="•"/>
          </a:pPr>
          <a:r>
            <a:rPr lang="en-US" sz="1100" b="1" kern="1200" dirty="0"/>
            <a:t>Communicating</a:t>
          </a:r>
          <a:r>
            <a:rPr lang="en-US" sz="1100" kern="1200" dirty="0"/>
            <a:t> with each other?</a:t>
          </a:r>
        </a:p>
        <a:p>
          <a:pPr marL="57150" lvl="1" indent="-57150" algn="l" defTabSz="488950">
            <a:lnSpc>
              <a:spcPct val="109000"/>
            </a:lnSpc>
            <a:spcBef>
              <a:spcPct val="0"/>
            </a:spcBef>
            <a:spcAft>
              <a:spcPts val="0"/>
            </a:spcAft>
            <a:buChar char="•"/>
          </a:pPr>
          <a:r>
            <a:rPr lang="en-US" sz="1100" b="1" kern="1200" dirty="0"/>
            <a:t>Following through on </a:t>
          </a:r>
          <a:r>
            <a:rPr lang="en-US" sz="1100" kern="1200" dirty="0"/>
            <a:t>team decisions and tasks?</a:t>
          </a:r>
        </a:p>
      </dsp:txBody>
      <dsp:txXfrm>
        <a:off x="4585764" y="257716"/>
        <a:ext cx="2765791" cy="4454965"/>
      </dsp:txXfrm>
    </dsp:sp>
    <dsp:sp modelId="{F39301BC-ED12-4610-99DF-1F52DAE76626}">
      <dsp:nvSpPr>
        <dsp:cNvPr id="0" name=""/>
        <dsp:cNvSpPr/>
      </dsp:nvSpPr>
      <dsp:spPr>
        <a:xfrm>
          <a:off x="7685678" y="257716"/>
          <a:ext cx="3712471" cy="4454965"/>
        </a:xfrm>
        <a:prstGeom prst="roundRect">
          <a:avLst>
            <a:gd name="adj" fmla="val 5000"/>
          </a:avLst>
        </a:prstGeom>
        <a:solidFill>
          <a:schemeClr val="accent2">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marL="0" lvl="0" indent="0" algn="r" defTabSz="1911350">
            <a:lnSpc>
              <a:spcPct val="90000"/>
            </a:lnSpc>
            <a:spcBef>
              <a:spcPct val="0"/>
            </a:spcBef>
            <a:spcAft>
              <a:spcPct val="35000"/>
            </a:spcAft>
            <a:buNone/>
          </a:pPr>
          <a:r>
            <a:rPr lang="en-US" sz="4300" b="1" i="1" kern="1200" dirty="0"/>
            <a:t>Consequences</a:t>
          </a:r>
          <a:endParaRPr lang="en-US" sz="4300" kern="1200" dirty="0"/>
        </a:p>
      </dsp:txBody>
      <dsp:txXfrm rot="16200000">
        <a:off x="6230389" y="1713005"/>
        <a:ext cx="3653071" cy="742494"/>
      </dsp:txXfrm>
    </dsp:sp>
    <dsp:sp modelId="{DD0A9859-7DBA-426B-A0D8-563B69488159}">
      <dsp:nvSpPr>
        <dsp:cNvPr id="0" name=""/>
        <dsp:cNvSpPr/>
      </dsp:nvSpPr>
      <dsp:spPr>
        <a:xfrm rot="5400000">
          <a:off x="7376787" y="3799569"/>
          <a:ext cx="654906" cy="556870"/>
        </a:xfrm>
        <a:prstGeom prst="flowChartExtract">
          <a:avLst/>
        </a:prstGeom>
        <a:solidFill>
          <a:schemeClr val="lt1">
            <a:hueOff val="0"/>
            <a:satOff val="0"/>
            <a:lumOff val="0"/>
            <a:alphaOff val="0"/>
          </a:schemeClr>
        </a:solidFill>
        <a:ln w="12700" cap="flat" cmpd="sng" algn="ctr">
          <a:solidFill>
            <a:schemeClr val="accent2">
              <a:hueOff val="-21122926"/>
              <a:satOff val="-43455"/>
              <a:lumOff val="27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C4C760-A21E-47E8-A997-F708ECB29975}">
      <dsp:nvSpPr>
        <dsp:cNvPr id="0" name=""/>
        <dsp:cNvSpPr/>
      </dsp:nvSpPr>
      <dsp:spPr>
        <a:xfrm>
          <a:off x="8428172" y="257716"/>
          <a:ext cx="2765791" cy="44549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How would you </a:t>
          </a:r>
          <a:r>
            <a:rPr lang="en-US" sz="1600" b="1" kern="1200" dirty="0"/>
            <a:t>handle infractions</a:t>
          </a:r>
          <a:r>
            <a:rPr lang="en-US" sz="1600" kern="1200" dirty="0"/>
            <a:t> of any of the agreements made in this charter?</a:t>
          </a:r>
        </a:p>
        <a:p>
          <a:pPr marL="0" lvl="0" indent="0" algn="l" defTabSz="711200">
            <a:lnSpc>
              <a:spcPct val="90000"/>
            </a:lnSpc>
            <a:spcBef>
              <a:spcPct val="0"/>
            </a:spcBef>
            <a:spcAft>
              <a:spcPct val="35000"/>
            </a:spcAft>
            <a:buNone/>
          </a:pPr>
          <a:r>
            <a:rPr lang="en-US" sz="1600" kern="1200" dirty="0"/>
            <a:t>What will your team do if the </a:t>
          </a:r>
          <a:r>
            <a:rPr lang="en-US" sz="1600" b="1" kern="1200" dirty="0"/>
            <a:t>infractions continue?</a:t>
          </a:r>
          <a:br>
            <a:rPr lang="en-US" sz="1600" b="1" kern="1200" dirty="0"/>
          </a:br>
          <a:br>
            <a:rPr lang="en-US" sz="1600" b="1" kern="1200" dirty="0"/>
          </a:br>
          <a:r>
            <a:rPr lang="en-US" sz="1600" kern="1200" dirty="0"/>
            <a:t>Your team will turn to this section during difficult times.  Create </a:t>
          </a:r>
          <a:r>
            <a:rPr lang="en-US" sz="1600" b="1" kern="1200" dirty="0"/>
            <a:t>detailed and clear</a:t>
          </a:r>
          <a:r>
            <a:rPr lang="en-US" sz="1600" kern="1200" dirty="0"/>
            <a:t> processes.</a:t>
          </a:r>
        </a:p>
      </dsp:txBody>
      <dsp:txXfrm>
        <a:off x="8428172" y="257716"/>
        <a:ext cx="2765791" cy="44549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326BC-F78E-463A-BEF4-22CF99801A78}">
      <dsp:nvSpPr>
        <dsp:cNvPr id="0" name=""/>
        <dsp:cNvSpPr/>
      </dsp:nvSpPr>
      <dsp:spPr>
        <a:xfrm>
          <a:off x="1135657" y="3214398"/>
          <a:ext cx="4261240" cy="1755648"/>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Increased commitment</a:t>
          </a:r>
        </a:p>
        <a:p>
          <a:pPr marL="171450" lvl="1" indent="-171450" algn="l" defTabSz="755650">
            <a:lnSpc>
              <a:spcPct val="90000"/>
            </a:lnSpc>
            <a:spcBef>
              <a:spcPct val="0"/>
            </a:spcBef>
            <a:spcAft>
              <a:spcPct val="15000"/>
            </a:spcAft>
            <a:buChar char="•"/>
          </a:pPr>
          <a:r>
            <a:rPr lang="en-US" sz="1700" kern="1200" dirty="0"/>
            <a:t>Overall satisfaction</a:t>
          </a:r>
        </a:p>
      </dsp:txBody>
      <dsp:txXfrm>
        <a:off x="1174223" y="3691876"/>
        <a:ext cx="2905736" cy="1239604"/>
      </dsp:txXfrm>
    </dsp:sp>
    <dsp:sp modelId="{D8EB9B14-273E-413B-8F38-AE6B53639FA6}">
      <dsp:nvSpPr>
        <dsp:cNvPr id="0" name=""/>
        <dsp:cNvSpPr/>
      </dsp:nvSpPr>
      <dsp:spPr>
        <a:xfrm>
          <a:off x="6040058" y="3251214"/>
          <a:ext cx="5076628" cy="175564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801688" lvl="1" indent="-171450" algn="l" defTabSz="755650">
            <a:lnSpc>
              <a:spcPct val="90000"/>
            </a:lnSpc>
            <a:spcBef>
              <a:spcPct val="0"/>
            </a:spcBef>
            <a:spcAft>
              <a:spcPct val="15000"/>
            </a:spcAft>
            <a:buChar char="•"/>
          </a:pPr>
          <a:r>
            <a:rPr lang="en-US" sz="1700" kern="1200" dirty="0"/>
            <a:t>More information sharing</a:t>
          </a:r>
        </a:p>
        <a:p>
          <a:pPr marL="801688" lvl="1" indent="-171450" algn="l" defTabSz="755650">
            <a:lnSpc>
              <a:spcPct val="90000"/>
            </a:lnSpc>
            <a:spcBef>
              <a:spcPct val="0"/>
            </a:spcBef>
            <a:spcAft>
              <a:spcPct val="15000"/>
            </a:spcAft>
            <a:buChar char="•"/>
          </a:pPr>
          <a:r>
            <a:rPr lang="en-US" sz="1700" kern="1200" dirty="0"/>
            <a:t>More citizenship behaviors</a:t>
          </a:r>
        </a:p>
        <a:p>
          <a:pPr marL="801688" lvl="1" indent="-171450" algn="l" defTabSz="755650">
            <a:lnSpc>
              <a:spcPct val="90000"/>
            </a:lnSpc>
            <a:spcBef>
              <a:spcPct val="0"/>
            </a:spcBef>
            <a:spcAft>
              <a:spcPct val="15000"/>
            </a:spcAft>
            <a:buChar char="•"/>
          </a:pPr>
          <a:r>
            <a:rPr lang="en-US" sz="1700" kern="1200" dirty="0"/>
            <a:t>More creativity</a:t>
          </a:r>
        </a:p>
        <a:p>
          <a:pPr marL="801688" lvl="1" indent="-171450" algn="l" defTabSz="755650">
            <a:lnSpc>
              <a:spcPct val="90000"/>
            </a:lnSpc>
            <a:spcBef>
              <a:spcPct val="0"/>
            </a:spcBef>
            <a:spcAft>
              <a:spcPct val="15000"/>
            </a:spcAft>
            <a:buChar char="•"/>
          </a:pPr>
          <a:r>
            <a:rPr lang="en-US" sz="1700" kern="1200" dirty="0"/>
            <a:t>More learning behaviors</a:t>
          </a:r>
        </a:p>
      </dsp:txBody>
      <dsp:txXfrm>
        <a:off x="7601612" y="3728692"/>
        <a:ext cx="3476507" cy="1239604"/>
      </dsp:txXfrm>
    </dsp:sp>
    <dsp:sp modelId="{605227BF-BB35-4B99-A067-633CD0FD3A71}">
      <dsp:nvSpPr>
        <dsp:cNvPr id="0" name=""/>
        <dsp:cNvSpPr/>
      </dsp:nvSpPr>
      <dsp:spPr>
        <a:xfrm>
          <a:off x="3375964" y="312724"/>
          <a:ext cx="2375611" cy="237561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a:lnSpc>
              <a:spcPct val="90000"/>
            </a:lnSpc>
            <a:spcBef>
              <a:spcPct val="0"/>
            </a:spcBef>
            <a:spcAft>
              <a:spcPct val="35000"/>
            </a:spcAft>
            <a:buNone/>
          </a:pPr>
          <a:r>
            <a:rPr lang="en-US" sz="1800" kern="1200" dirty="0"/>
            <a:t>Individual factor: Better task performance</a:t>
          </a:r>
        </a:p>
      </dsp:txBody>
      <dsp:txXfrm>
        <a:off x="4071764" y="1008524"/>
        <a:ext cx="1679811" cy="1679811"/>
      </dsp:txXfrm>
    </dsp:sp>
    <dsp:sp modelId="{F9DE254A-7A8E-406E-8837-21048E979193}">
      <dsp:nvSpPr>
        <dsp:cNvPr id="0" name=""/>
        <dsp:cNvSpPr/>
      </dsp:nvSpPr>
      <dsp:spPr>
        <a:xfrm rot="5400000">
          <a:off x="5861304" y="312724"/>
          <a:ext cx="2375611" cy="2375611"/>
        </a:xfrm>
        <a:prstGeom prst="pieWedge">
          <a:avLst/>
        </a:prstGeom>
        <a:solidFill>
          <a:schemeClr val="accent2">
            <a:hueOff val="-7040976"/>
            <a:satOff val="-14485"/>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Functional factor: More work engagement</a:t>
          </a:r>
        </a:p>
      </dsp:txBody>
      <dsp:txXfrm rot="-5400000">
        <a:off x="5861304" y="1008524"/>
        <a:ext cx="1679811" cy="1679811"/>
      </dsp:txXfrm>
    </dsp:sp>
    <dsp:sp modelId="{57DCBA8E-A8AD-4D93-8FF9-C0DC4182628D}">
      <dsp:nvSpPr>
        <dsp:cNvPr id="0" name=""/>
        <dsp:cNvSpPr/>
      </dsp:nvSpPr>
      <dsp:spPr>
        <a:xfrm rot="10800000">
          <a:off x="5861304" y="2798064"/>
          <a:ext cx="2375611" cy="2375611"/>
        </a:xfrm>
        <a:prstGeom prst="pieWedge">
          <a:avLst/>
        </a:prstGeom>
        <a:solidFill>
          <a:schemeClr val="accent2">
            <a:hueOff val="-14081951"/>
            <a:satOff val="-2897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Interpersonal factors</a:t>
          </a:r>
        </a:p>
      </dsp:txBody>
      <dsp:txXfrm rot="10800000">
        <a:off x="5861304" y="2798064"/>
        <a:ext cx="1679811" cy="1679811"/>
      </dsp:txXfrm>
    </dsp:sp>
    <dsp:sp modelId="{ED2A905B-5512-4389-83CF-6A5DE9CB3A78}">
      <dsp:nvSpPr>
        <dsp:cNvPr id="0" name=""/>
        <dsp:cNvSpPr/>
      </dsp:nvSpPr>
      <dsp:spPr>
        <a:xfrm rot="16200000">
          <a:off x="3375964" y="2798064"/>
          <a:ext cx="2375611" cy="2375611"/>
        </a:xfrm>
        <a:prstGeom prst="pieWedge">
          <a:avLst/>
        </a:prstGeom>
        <a:solidFill>
          <a:schemeClr val="accent2">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a:lnSpc>
              <a:spcPct val="90000"/>
            </a:lnSpc>
            <a:spcBef>
              <a:spcPct val="0"/>
            </a:spcBef>
            <a:spcAft>
              <a:spcPct val="35000"/>
            </a:spcAft>
            <a:buNone/>
          </a:pPr>
          <a:r>
            <a:rPr lang="en-US" sz="1800" kern="1200" dirty="0"/>
            <a:t>Organizational factors</a:t>
          </a:r>
        </a:p>
      </dsp:txBody>
      <dsp:txXfrm rot="5400000">
        <a:off x="4071764" y="2798064"/>
        <a:ext cx="1679811" cy="1679811"/>
      </dsp:txXfrm>
    </dsp:sp>
    <dsp:sp modelId="{98AC4091-EE36-4E5E-8C3D-963CE535471E}">
      <dsp:nvSpPr>
        <dsp:cNvPr id="0" name=""/>
        <dsp:cNvSpPr/>
      </dsp:nvSpPr>
      <dsp:spPr>
        <a:xfrm>
          <a:off x="5396331" y="2249424"/>
          <a:ext cx="820216" cy="713232"/>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1F2D4E5-BCE2-45BD-BC04-32276E899464}">
      <dsp:nvSpPr>
        <dsp:cNvPr id="0" name=""/>
        <dsp:cNvSpPr/>
      </dsp:nvSpPr>
      <dsp:spPr>
        <a:xfrm rot="10800000">
          <a:off x="5396331" y="2523744"/>
          <a:ext cx="820216" cy="713232"/>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8D1DA-8D58-461C-8FC6-85F9FE61EB45}">
      <dsp:nvSpPr>
        <dsp:cNvPr id="0" name=""/>
        <dsp:cNvSpPr/>
      </dsp:nvSpPr>
      <dsp:spPr>
        <a:xfrm>
          <a:off x="6770689" y="565582"/>
          <a:ext cx="3568383" cy="1755648"/>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Autonomy</a:t>
          </a:r>
        </a:p>
        <a:p>
          <a:pPr marL="171450" lvl="1" indent="-171450" algn="l" defTabSz="755650">
            <a:lnSpc>
              <a:spcPct val="90000"/>
            </a:lnSpc>
            <a:spcBef>
              <a:spcPct val="0"/>
            </a:spcBef>
            <a:spcAft>
              <a:spcPct val="15000"/>
            </a:spcAft>
            <a:buChar char="•"/>
          </a:pPr>
          <a:r>
            <a:rPr lang="en-US" sz="1700" kern="1200" dirty="0"/>
            <a:t>Interdependence</a:t>
          </a:r>
        </a:p>
        <a:p>
          <a:pPr marL="171450" lvl="1" indent="-171450" algn="l" defTabSz="755650">
            <a:lnSpc>
              <a:spcPct val="90000"/>
            </a:lnSpc>
            <a:spcBef>
              <a:spcPct val="0"/>
            </a:spcBef>
            <a:spcAft>
              <a:spcPct val="15000"/>
            </a:spcAft>
            <a:buChar char="•"/>
          </a:pPr>
          <a:r>
            <a:rPr lang="en-US" sz="1700" kern="1200" dirty="0"/>
            <a:t>Role clarity</a:t>
          </a:r>
        </a:p>
      </dsp:txBody>
      <dsp:txXfrm>
        <a:off x="7879770" y="604148"/>
        <a:ext cx="2420736" cy="1239604"/>
      </dsp:txXfrm>
    </dsp:sp>
    <dsp:sp modelId="{4EF4CFBD-1AFA-4459-91AC-7EAAED3D4F60}">
      <dsp:nvSpPr>
        <dsp:cNvPr id="0" name=""/>
        <dsp:cNvSpPr/>
      </dsp:nvSpPr>
      <dsp:spPr>
        <a:xfrm>
          <a:off x="0" y="510366"/>
          <a:ext cx="5341450" cy="175564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Proactive personality</a:t>
          </a:r>
        </a:p>
        <a:p>
          <a:pPr marL="171450" lvl="1" indent="-171450" algn="l" defTabSz="755650">
            <a:lnSpc>
              <a:spcPct val="90000"/>
            </a:lnSpc>
            <a:spcBef>
              <a:spcPct val="0"/>
            </a:spcBef>
            <a:spcAft>
              <a:spcPct val="15000"/>
            </a:spcAft>
            <a:buChar char="•"/>
          </a:pPr>
          <a:r>
            <a:rPr lang="en-US" sz="1700" kern="1200" dirty="0"/>
            <a:t>Specific “Big Five” personality traits:</a:t>
          </a:r>
        </a:p>
        <a:p>
          <a:pPr marL="342900" lvl="2" indent="-171450" algn="l" defTabSz="755650">
            <a:lnSpc>
              <a:spcPct val="90000"/>
            </a:lnSpc>
            <a:spcBef>
              <a:spcPct val="0"/>
            </a:spcBef>
            <a:spcAft>
              <a:spcPct val="15000"/>
            </a:spcAft>
            <a:buChar char="•"/>
          </a:pPr>
          <a:r>
            <a:rPr lang="en-US" sz="1700" kern="1200" dirty="0"/>
            <a:t>Emotional Stability</a:t>
          </a:r>
        </a:p>
        <a:p>
          <a:pPr marL="342900" lvl="2" indent="-171450" algn="l" defTabSz="755650">
            <a:lnSpc>
              <a:spcPct val="90000"/>
            </a:lnSpc>
            <a:spcBef>
              <a:spcPct val="0"/>
            </a:spcBef>
            <a:spcAft>
              <a:spcPct val="15000"/>
            </a:spcAft>
            <a:buChar char="•"/>
          </a:pPr>
          <a:r>
            <a:rPr lang="en-US" sz="1700" kern="1200" dirty="0"/>
            <a:t>Openness to Experience</a:t>
          </a:r>
        </a:p>
        <a:p>
          <a:pPr marL="171450" lvl="1" indent="-171450" algn="l" defTabSz="755650">
            <a:lnSpc>
              <a:spcPct val="90000"/>
            </a:lnSpc>
            <a:spcBef>
              <a:spcPct val="0"/>
            </a:spcBef>
            <a:spcAft>
              <a:spcPct val="15000"/>
            </a:spcAft>
            <a:buChar char="•"/>
          </a:pPr>
          <a:r>
            <a:rPr lang="en-US" sz="1700" kern="1200" dirty="0"/>
            <a:t>Learning orientation (“fail early and often”)</a:t>
          </a:r>
        </a:p>
      </dsp:txBody>
      <dsp:txXfrm>
        <a:off x="38566" y="548932"/>
        <a:ext cx="3661883" cy="1239604"/>
      </dsp:txXfrm>
    </dsp:sp>
    <dsp:sp modelId="{3A667492-7341-47F3-BF12-17ABA8C799BD}">
      <dsp:nvSpPr>
        <dsp:cNvPr id="0" name=""/>
        <dsp:cNvSpPr/>
      </dsp:nvSpPr>
      <dsp:spPr>
        <a:xfrm>
          <a:off x="3375964" y="312724"/>
          <a:ext cx="2375611" cy="2375611"/>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a:lnSpc>
              <a:spcPct val="90000"/>
            </a:lnSpc>
            <a:spcBef>
              <a:spcPct val="0"/>
            </a:spcBef>
            <a:spcAft>
              <a:spcPct val="35000"/>
            </a:spcAft>
            <a:buNone/>
          </a:pPr>
          <a:r>
            <a:rPr lang="en-US" sz="1800" kern="1200" dirty="0"/>
            <a:t>Individual predictors</a:t>
          </a:r>
        </a:p>
      </dsp:txBody>
      <dsp:txXfrm>
        <a:off x="4071764" y="1008524"/>
        <a:ext cx="1679811" cy="1679811"/>
      </dsp:txXfrm>
    </dsp:sp>
    <dsp:sp modelId="{8DDAAB07-CE51-43A2-A325-7191643AAEBA}">
      <dsp:nvSpPr>
        <dsp:cNvPr id="0" name=""/>
        <dsp:cNvSpPr/>
      </dsp:nvSpPr>
      <dsp:spPr>
        <a:xfrm rot="5400000">
          <a:off x="5861304" y="312724"/>
          <a:ext cx="2375611" cy="2375611"/>
        </a:xfrm>
        <a:prstGeom prst="pieWedge">
          <a:avLst/>
        </a:prstGeom>
        <a:solidFill>
          <a:schemeClr val="accent2">
            <a:hueOff val="-7040976"/>
            <a:satOff val="-14485"/>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Functional work predictors</a:t>
          </a:r>
        </a:p>
      </dsp:txBody>
      <dsp:txXfrm rot="-5400000">
        <a:off x="5861304" y="1008524"/>
        <a:ext cx="1679811" cy="1679811"/>
      </dsp:txXfrm>
    </dsp:sp>
    <dsp:sp modelId="{B1CABEB2-0AAD-4E90-A003-422C0C7119D7}">
      <dsp:nvSpPr>
        <dsp:cNvPr id="0" name=""/>
        <dsp:cNvSpPr/>
      </dsp:nvSpPr>
      <dsp:spPr>
        <a:xfrm rot="10800000">
          <a:off x="5861304" y="2798064"/>
          <a:ext cx="2375611" cy="2375611"/>
        </a:xfrm>
        <a:prstGeom prst="pieWedge">
          <a:avLst/>
        </a:prstGeom>
        <a:solidFill>
          <a:schemeClr val="accent2">
            <a:hueOff val="-14081951"/>
            <a:satOff val="-2897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Interpersonal predictor: positive leader/ follower relationship</a:t>
          </a:r>
          <a:endParaRPr lang="en-US" sz="2000" kern="1200" dirty="0"/>
        </a:p>
      </dsp:txBody>
      <dsp:txXfrm rot="10800000">
        <a:off x="5861304" y="2798064"/>
        <a:ext cx="1679811" cy="1679811"/>
      </dsp:txXfrm>
    </dsp:sp>
    <dsp:sp modelId="{359309F6-EF55-4D21-877D-367921CC6A9B}">
      <dsp:nvSpPr>
        <dsp:cNvPr id="0" name=""/>
        <dsp:cNvSpPr/>
      </dsp:nvSpPr>
      <dsp:spPr>
        <a:xfrm rot="16200000">
          <a:off x="3375964" y="2798064"/>
          <a:ext cx="2375611" cy="2375611"/>
        </a:xfrm>
        <a:prstGeom prst="pieWedge">
          <a:avLst/>
        </a:prstGeom>
        <a:solidFill>
          <a:schemeClr val="accent2">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a:lnSpc>
              <a:spcPct val="90000"/>
            </a:lnSpc>
            <a:spcBef>
              <a:spcPct val="0"/>
            </a:spcBef>
            <a:spcAft>
              <a:spcPct val="35000"/>
            </a:spcAft>
            <a:buNone/>
          </a:pPr>
          <a:r>
            <a:rPr lang="en-US" sz="1800" kern="1200" dirty="0"/>
            <a:t>Organizational predictor: supportive work context</a:t>
          </a:r>
        </a:p>
      </dsp:txBody>
      <dsp:txXfrm rot="5400000">
        <a:off x="4071764" y="2798064"/>
        <a:ext cx="1679811" cy="1679811"/>
      </dsp:txXfrm>
    </dsp:sp>
    <dsp:sp modelId="{1981BEFA-2BDF-44D0-83A1-1255B73EF2BC}">
      <dsp:nvSpPr>
        <dsp:cNvPr id="0" name=""/>
        <dsp:cNvSpPr/>
      </dsp:nvSpPr>
      <dsp:spPr>
        <a:xfrm>
          <a:off x="5396331" y="2249424"/>
          <a:ext cx="820216" cy="713232"/>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93916C-0365-43AC-A5A8-A2E0E6FBE105}">
      <dsp:nvSpPr>
        <dsp:cNvPr id="0" name=""/>
        <dsp:cNvSpPr/>
      </dsp:nvSpPr>
      <dsp:spPr>
        <a:xfrm rot="10800000">
          <a:off x="5396331" y="2523744"/>
          <a:ext cx="820216" cy="713232"/>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2A773-D8D5-4771-B528-329FFFDB4B90}">
      <dsp:nvSpPr>
        <dsp:cNvPr id="0" name=""/>
        <dsp:cNvSpPr/>
      </dsp:nvSpPr>
      <dsp:spPr>
        <a:xfrm>
          <a:off x="3426104" y="0"/>
          <a:ext cx="4728948" cy="47289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C243F0-45A8-4668-A0F9-CA709649654C}">
      <dsp:nvSpPr>
        <dsp:cNvPr id="0" name=""/>
        <dsp:cNvSpPr/>
      </dsp:nvSpPr>
      <dsp:spPr>
        <a:xfrm>
          <a:off x="3733485" y="307381"/>
          <a:ext cx="1891579" cy="18915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Oppositional</a:t>
          </a:r>
        </a:p>
        <a:p>
          <a:pPr marL="114300" lvl="1" indent="-114300" algn="l" defTabSz="577850">
            <a:lnSpc>
              <a:spcPct val="90000"/>
            </a:lnSpc>
            <a:spcBef>
              <a:spcPct val="0"/>
            </a:spcBef>
            <a:spcAft>
              <a:spcPct val="15000"/>
            </a:spcAft>
            <a:buChar char="•"/>
          </a:pPr>
          <a:r>
            <a:rPr lang="en-US" sz="1300" kern="1200" dirty="0"/>
            <a:t>Cautious</a:t>
          </a:r>
        </a:p>
        <a:p>
          <a:pPr marL="114300" lvl="1" indent="-114300" algn="l" defTabSz="577850">
            <a:lnSpc>
              <a:spcPct val="90000"/>
            </a:lnSpc>
            <a:spcBef>
              <a:spcPct val="0"/>
            </a:spcBef>
            <a:spcAft>
              <a:spcPct val="15000"/>
            </a:spcAft>
            <a:buChar char="•"/>
          </a:pPr>
          <a:r>
            <a:rPr lang="en-US" sz="1300" kern="1200" dirty="0"/>
            <a:t>Controlling</a:t>
          </a:r>
        </a:p>
        <a:p>
          <a:pPr marL="114300" lvl="1" indent="-114300" algn="l" defTabSz="577850">
            <a:lnSpc>
              <a:spcPct val="90000"/>
            </a:lnSpc>
            <a:spcBef>
              <a:spcPct val="0"/>
            </a:spcBef>
            <a:spcAft>
              <a:spcPct val="15000"/>
            </a:spcAft>
            <a:buChar char="•"/>
          </a:pPr>
          <a:r>
            <a:rPr lang="en-US" sz="1300" kern="1200" dirty="0"/>
            <a:t>Flexible</a:t>
          </a:r>
        </a:p>
        <a:p>
          <a:pPr marL="114300" lvl="1" indent="-114300" algn="l" defTabSz="577850">
            <a:lnSpc>
              <a:spcPct val="90000"/>
            </a:lnSpc>
            <a:spcBef>
              <a:spcPct val="0"/>
            </a:spcBef>
            <a:spcAft>
              <a:spcPct val="15000"/>
            </a:spcAft>
            <a:buChar char="•"/>
          </a:pPr>
          <a:r>
            <a:rPr lang="en-US" sz="1300" kern="1200" dirty="0"/>
            <a:t>Hierarchical</a:t>
          </a:r>
        </a:p>
        <a:p>
          <a:pPr marL="114300" lvl="1" indent="-114300" algn="l" defTabSz="577850">
            <a:lnSpc>
              <a:spcPct val="90000"/>
            </a:lnSpc>
            <a:spcBef>
              <a:spcPct val="0"/>
            </a:spcBef>
            <a:spcAft>
              <a:spcPct val="15000"/>
            </a:spcAft>
            <a:buChar char="•"/>
          </a:pPr>
          <a:r>
            <a:rPr lang="en-US" sz="1300" kern="1200" dirty="0"/>
            <a:t>Reasoned</a:t>
          </a:r>
        </a:p>
        <a:p>
          <a:pPr marL="114300" lvl="1" indent="-114300" algn="l" defTabSz="577850">
            <a:lnSpc>
              <a:spcPct val="90000"/>
            </a:lnSpc>
            <a:spcBef>
              <a:spcPct val="0"/>
            </a:spcBef>
            <a:spcAft>
              <a:spcPct val="15000"/>
            </a:spcAft>
            <a:buChar char="•"/>
          </a:pPr>
          <a:r>
            <a:rPr lang="en-US" sz="1300" kern="1200" dirty="0"/>
            <a:t>Resistant</a:t>
          </a:r>
        </a:p>
      </dsp:txBody>
      <dsp:txXfrm>
        <a:off x="3825824" y="399720"/>
        <a:ext cx="1706901" cy="1706901"/>
      </dsp:txXfrm>
    </dsp:sp>
    <dsp:sp modelId="{4F594795-859B-4B3B-82E6-5388017119F7}">
      <dsp:nvSpPr>
        <dsp:cNvPr id="0" name=""/>
        <dsp:cNvSpPr/>
      </dsp:nvSpPr>
      <dsp:spPr>
        <a:xfrm>
          <a:off x="5956091" y="307381"/>
          <a:ext cx="1891579" cy="1891579"/>
        </a:xfrm>
        <a:prstGeom prst="roundRect">
          <a:avLst/>
        </a:prstGeom>
        <a:solidFill>
          <a:schemeClr val="accent2">
            <a:hueOff val="-7040976"/>
            <a:satOff val="-14485"/>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Generative</a:t>
          </a:r>
        </a:p>
        <a:p>
          <a:pPr marL="114300" lvl="1" indent="-114300" algn="l" defTabSz="577850">
            <a:lnSpc>
              <a:spcPct val="90000"/>
            </a:lnSpc>
            <a:spcBef>
              <a:spcPct val="0"/>
            </a:spcBef>
            <a:spcAft>
              <a:spcPct val="15000"/>
            </a:spcAft>
            <a:buChar char="•"/>
          </a:pPr>
          <a:r>
            <a:rPr lang="en-US" sz="1300" kern="1200" dirty="0"/>
            <a:t>Curious</a:t>
          </a:r>
        </a:p>
        <a:p>
          <a:pPr marL="114300" lvl="1" indent="-114300" algn="l" defTabSz="577850">
            <a:lnSpc>
              <a:spcPct val="90000"/>
            </a:lnSpc>
            <a:spcBef>
              <a:spcPct val="0"/>
            </a:spcBef>
            <a:spcAft>
              <a:spcPct val="15000"/>
            </a:spcAft>
            <a:buChar char="•"/>
          </a:pPr>
          <a:r>
            <a:rPr lang="en-US" sz="1300" kern="1200" dirty="0"/>
            <a:t>Encouraging</a:t>
          </a:r>
        </a:p>
        <a:p>
          <a:pPr marL="114300" lvl="1" indent="-114300" algn="l" defTabSz="577850">
            <a:lnSpc>
              <a:spcPct val="90000"/>
            </a:lnSpc>
            <a:spcBef>
              <a:spcPct val="0"/>
            </a:spcBef>
            <a:spcAft>
              <a:spcPct val="15000"/>
            </a:spcAft>
            <a:buChar char="•"/>
          </a:pPr>
          <a:r>
            <a:rPr lang="en-US" sz="1300" kern="1200" dirty="0"/>
            <a:t>Experimental</a:t>
          </a:r>
        </a:p>
        <a:p>
          <a:pPr marL="114300" lvl="1" indent="-114300" algn="l" defTabSz="577850">
            <a:lnSpc>
              <a:spcPct val="90000"/>
            </a:lnSpc>
            <a:spcBef>
              <a:spcPct val="0"/>
            </a:spcBef>
            <a:spcAft>
              <a:spcPct val="15000"/>
            </a:spcAft>
            <a:buChar char="•"/>
          </a:pPr>
          <a:r>
            <a:rPr lang="en-US" sz="1300" kern="1200" dirty="0"/>
            <a:t>Forceful</a:t>
          </a:r>
        </a:p>
        <a:p>
          <a:pPr marL="114300" lvl="1" indent="-114300" algn="l" defTabSz="577850">
            <a:lnSpc>
              <a:spcPct val="90000"/>
            </a:lnSpc>
            <a:spcBef>
              <a:spcPct val="0"/>
            </a:spcBef>
            <a:spcAft>
              <a:spcPct val="15000"/>
            </a:spcAft>
            <a:buChar char="•"/>
          </a:pPr>
          <a:r>
            <a:rPr lang="en-US" sz="1300" kern="1200" dirty="0"/>
            <a:t>Inquiring</a:t>
          </a:r>
        </a:p>
        <a:p>
          <a:pPr marL="114300" lvl="1" indent="-114300" algn="l" defTabSz="577850">
            <a:lnSpc>
              <a:spcPct val="90000"/>
            </a:lnSpc>
            <a:spcBef>
              <a:spcPct val="0"/>
            </a:spcBef>
            <a:spcAft>
              <a:spcPct val="15000"/>
            </a:spcAft>
            <a:buChar char="•"/>
          </a:pPr>
          <a:r>
            <a:rPr lang="en-US" sz="1300" kern="1200" dirty="0"/>
            <a:t>Nurturing</a:t>
          </a:r>
        </a:p>
      </dsp:txBody>
      <dsp:txXfrm>
        <a:off x="6048430" y="399720"/>
        <a:ext cx="1706901" cy="1706901"/>
      </dsp:txXfrm>
    </dsp:sp>
    <dsp:sp modelId="{CA3A303E-0699-4912-A478-12BA73AB0F03}">
      <dsp:nvSpPr>
        <dsp:cNvPr id="0" name=""/>
        <dsp:cNvSpPr/>
      </dsp:nvSpPr>
      <dsp:spPr>
        <a:xfrm>
          <a:off x="3733485" y="2529987"/>
          <a:ext cx="1891579" cy="1891579"/>
        </a:xfrm>
        <a:prstGeom prst="roundRect">
          <a:avLst/>
        </a:prstGeom>
        <a:solidFill>
          <a:schemeClr val="accent2">
            <a:hueOff val="-14081951"/>
            <a:satOff val="-2897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Defensive</a:t>
          </a:r>
        </a:p>
        <a:p>
          <a:pPr marL="114300" lvl="1" indent="-114300" algn="l" defTabSz="577850">
            <a:lnSpc>
              <a:spcPct val="90000"/>
            </a:lnSpc>
            <a:spcBef>
              <a:spcPct val="0"/>
            </a:spcBef>
            <a:spcAft>
              <a:spcPct val="15000"/>
            </a:spcAft>
            <a:buChar char="•"/>
          </a:pPr>
          <a:r>
            <a:rPr lang="en-US" sz="1300" kern="1200" dirty="0"/>
            <a:t>Cautious</a:t>
          </a:r>
        </a:p>
        <a:p>
          <a:pPr marL="114300" lvl="1" indent="-114300" algn="l" defTabSz="577850">
            <a:lnSpc>
              <a:spcPct val="90000"/>
            </a:lnSpc>
            <a:spcBef>
              <a:spcPct val="0"/>
            </a:spcBef>
            <a:spcAft>
              <a:spcPct val="15000"/>
            </a:spcAft>
            <a:buChar char="•"/>
          </a:pPr>
          <a:r>
            <a:rPr lang="en-US" sz="1300" kern="1200" dirty="0"/>
            <a:t>Conforming</a:t>
          </a:r>
        </a:p>
        <a:p>
          <a:pPr marL="114300" lvl="1" indent="-114300" algn="l" defTabSz="577850">
            <a:lnSpc>
              <a:spcPct val="90000"/>
            </a:lnSpc>
            <a:spcBef>
              <a:spcPct val="0"/>
            </a:spcBef>
            <a:spcAft>
              <a:spcPct val="15000"/>
            </a:spcAft>
            <a:buChar char="•"/>
          </a:pPr>
          <a:r>
            <a:rPr lang="en-US" sz="1300" kern="1200" dirty="0"/>
            <a:t>Controlling</a:t>
          </a:r>
        </a:p>
        <a:p>
          <a:pPr marL="114300" lvl="1" indent="-114300" algn="l" defTabSz="577850">
            <a:lnSpc>
              <a:spcPct val="90000"/>
            </a:lnSpc>
            <a:spcBef>
              <a:spcPct val="0"/>
            </a:spcBef>
            <a:spcAft>
              <a:spcPct val="15000"/>
            </a:spcAft>
            <a:buChar char="•"/>
          </a:pPr>
          <a:r>
            <a:rPr lang="en-US" sz="1300" kern="1200" dirty="0"/>
            <a:t>Directive</a:t>
          </a:r>
        </a:p>
        <a:p>
          <a:pPr marL="114300" lvl="1" indent="-114300" algn="l" defTabSz="577850">
            <a:lnSpc>
              <a:spcPct val="90000"/>
            </a:lnSpc>
            <a:spcBef>
              <a:spcPct val="0"/>
            </a:spcBef>
            <a:spcAft>
              <a:spcPct val="15000"/>
            </a:spcAft>
            <a:buChar char="•"/>
          </a:pPr>
          <a:r>
            <a:rPr lang="en-US" sz="1300" kern="1200" dirty="0"/>
            <a:t>Hierarchical</a:t>
          </a:r>
        </a:p>
        <a:p>
          <a:pPr marL="114300" lvl="1" indent="-114300" algn="l" defTabSz="577850">
            <a:lnSpc>
              <a:spcPct val="90000"/>
            </a:lnSpc>
            <a:spcBef>
              <a:spcPct val="0"/>
            </a:spcBef>
            <a:spcAft>
              <a:spcPct val="15000"/>
            </a:spcAft>
            <a:buChar char="•"/>
          </a:pPr>
          <a:r>
            <a:rPr lang="en-US" sz="1300" kern="1200" dirty="0"/>
            <a:t>Resistant</a:t>
          </a:r>
        </a:p>
      </dsp:txBody>
      <dsp:txXfrm>
        <a:off x="3825824" y="2622326"/>
        <a:ext cx="1706901" cy="1706901"/>
      </dsp:txXfrm>
    </dsp:sp>
    <dsp:sp modelId="{2123F87D-40FD-4E2E-9783-DC7CCB3CAA01}">
      <dsp:nvSpPr>
        <dsp:cNvPr id="0" name=""/>
        <dsp:cNvSpPr/>
      </dsp:nvSpPr>
      <dsp:spPr>
        <a:xfrm>
          <a:off x="5956091" y="2529987"/>
          <a:ext cx="1891579" cy="1891579"/>
        </a:xfrm>
        <a:prstGeom prst="roundRect">
          <a:avLst/>
        </a:prstGeom>
        <a:solidFill>
          <a:schemeClr val="accent2">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Uniform</a:t>
          </a:r>
        </a:p>
        <a:p>
          <a:pPr marL="114300" lvl="1" indent="-114300" algn="l" defTabSz="577850">
            <a:lnSpc>
              <a:spcPct val="90000"/>
            </a:lnSpc>
            <a:spcBef>
              <a:spcPct val="0"/>
            </a:spcBef>
            <a:spcAft>
              <a:spcPct val="15000"/>
            </a:spcAft>
            <a:buChar char="•"/>
          </a:pPr>
          <a:r>
            <a:rPr lang="en-US" sz="1300" kern="1200" dirty="0"/>
            <a:t>Appreciative</a:t>
          </a:r>
        </a:p>
        <a:p>
          <a:pPr marL="114300" lvl="1" indent="-114300" algn="l" defTabSz="577850">
            <a:lnSpc>
              <a:spcPct val="90000"/>
            </a:lnSpc>
            <a:spcBef>
              <a:spcPct val="0"/>
            </a:spcBef>
            <a:spcAft>
              <a:spcPct val="15000"/>
            </a:spcAft>
            <a:buChar char="•"/>
          </a:pPr>
          <a:r>
            <a:rPr lang="en-US" sz="1300" kern="1200" dirty="0"/>
            <a:t>Considered</a:t>
          </a:r>
        </a:p>
        <a:p>
          <a:pPr marL="114300" lvl="1" indent="-114300" algn="l" defTabSz="577850">
            <a:lnSpc>
              <a:spcPct val="90000"/>
            </a:lnSpc>
            <a:spcBef>
              <a:spcPct val="0"/>
            </a:spcBef>
            <a:spcAft>
              <a:spcPct val="15000"/>
            </a:spcAft>
            <a:buChar char="•"/>
          </a:pPr>
          <a:r>
            <a:rPr lang="en-US" sz="1300" kern="1200" dirty="0"/>
            <a:t>Controlling</a:t>
          </a:r>
        </a:p>
        <a:p>
          <a:pPr marL="114300" lvl="1" indent="-114300" algn="l" defTabSz="577850">
            <a:lnSpc>
              <a:spcPct val="90000"/>
            </a:lnSpc>
            <a:spcBef>
              <a:spcPct val="0"/>
            </a:spcBef>
            <a:spcAft>
              <a:spcPct val="15000"/>
            </a:spcAft>
            <a:buChar char="•"/>
          </a:pPr>
          <a:r>
            <a:rPr lang="en-US" sz="1300" kern="1200" dirty="0"/>
            <a:t>Competitive</a:t>
          </a:r>
        </a:p>
        <a:p>
          <a:pPr marL="114300" lvl="1" indent="-114300" algn="l" defTabSz="577850">
            <a:lnSpc>
              <a:spcPct val="90000"/>
            </a:lnSpc>
            <a:spcBef>
              <a:spcPct val="0"/>
            </a:spcBef>
            <a:spcAft>
              <a:spcPct val="15000"/>
            </a:spcAft>
            <a:buChar char="•"/>
          </a:pPr>
          <a:r>
            <a:rPr lang="en-US" sz="1300" kern="1200" dirty="0"/>
            <a:t>Flexible</a:t>
          </a:r>
        </a:p>
        <a:p>
          <a:pPr marL="114300" lvl="1" indent="-114300" algn="l" defTabSz="577850">
            <a:lnSpc>
              <a:spcPct val="90000"/>
            </a:lnSpc>
            <a:spcBef>
              <a:spcPct val="0"/>
            </a:spcBef>
            <a:spcAft>
              <a:spcPct val="15000"/>
            </a:spcAft>
            <a:buChar char="•"/>
          </a:pPr>
          <a:r>
            <a:rPr lang="en-US" sz="1300" kern="1200" dirty="0"/>
            <a:t>Hierarchical</a:t>
          </a:r>
        </a:p>
      </dsp:txBody>
      <dsp:txXfrm>
        <a:off x="6048430" y="2622326"/>
        <a:ext cx="1706901" cy="1706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4194B-2621-4A14-AC67-0EECA7736A12}">
      <dsp:nvSpPr>
        <dsp:cNvPr id="0" name=""/>
        <dsp:cNvSpPr/>
      </dsp:nvSpPr>
      <dsp:spPr>
        <a:xfrm>
          <a:off x="399192" y="0"/>
          <a:ext cx="2613314" cy="2613358"/>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Lay foundations for psychological safety</a:t>
          </a:r>
        </a:p>
      </dsp:txBody>
      <dsp:txXfrm>
        <a:off x="781903" y="382717"/>
        <a:ext cx="1847892" cy="1847924"/>
      </dsp:txXfrm>
    </dsp:sp>
    <dsp:sp modelId="{4D9A34E9-9E62-4FB2-8A3C-D16157EB4FA6}">
      <dsp:nvSpPr>
        <dsp:cNvPr id="0" name=""/>
        <dsp:cNvSpPr/>
      </dsp:nvSpPr>
      <dsp:spPr>
        <a:xfrm>
          <a:off x="1737252" y="1922935"/>
          <a:ext cx="2613314" cy="2613358"/>
        </a:xfrm>
        <a:prstGeom prst="ellipse">
          <a:avLst/>
        </a:prstGeom>
        <a:solidFill>
          <a:schemeClr val="accent2">
            <a:alpha val="50000"/>
            <a:hueOff val="-3520488"/>
            <a:satOff val="-7243"/>
            <a:lumOff val="45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Understand team member expectations and priorities</a:t>
          </a:r>
        </a:p>
      </dsp:txBody>
      <dsp:txXfrm>
        <a:off x="2119963" y="2305652"/>
        <a:ext cx="1847892" cy="1847924"/>
      </dsp:txXfrm>
    </dsp:sp>
    <dsp:sp modelId="{CEA174B4-AB8D-4E2D-ACD4-8CA9C1E326CF}">
      <dsp:nvSpPr>
        <dsp:cNvPr id="0" name=""/>
        <dsp:cNvSpPr/>
      </dsp:nvSpPr>
      <dsp:spPr>
        <a:xfrm>
          <a:off x="3076376" y="0"/>
          <a:ext cx="2613314" cy="2613358"/>
        </a:xfrm>
        <a:prstGeom prst="ellipse">
          <a:avLst/>
        </a:prstGeom>
        <a:solidFill>
          <a:schemeClr val="accent2">
            <a:alpha val="50000"/>
            <a:hueOff val="-7040976"/>
            <a:satOff val="-14485"/>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Quantify individual strengths and weaknesses</a:t>
          </a:r>
        </a:p>
      </dsp:txBody>
      <dsp:txXfrm>
        <a:off x="3459087" y="382717"/>
        <a:ext cx="1847892" cy="1847924"/>
      </dsp:txXfrm>
    </dsp:sp>
    <dsp:sp modelId="{31CCF301-0EF9-472A-BBB3-E40EFDBAA9D7}">
      <dsp:nvSpPr>
        <dsp:cNvPr id="0" name=""/>
        <dsp:cNvSpPr/>
      </dsp:nvSpPr>
      <dsp:spPr>
        <a:xfrm>
          <a:off x="4414436" y="1922935"/>
          <a:ext cx="2613314" cy="2613358"/>
        </a:xfrm>
        <a:prstGeom prst="ellipse">
          <a:avLst/>
        </a:prstGeom>
        <a:solidFill>
          <a:schemeClr val="accent2">
            <a:alpha val="50000"/>
            <a:hueOff val="-10561463"/>
            <a:satOff val="-21727"/>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Cultivate respect for differing communication styles</a:t>
          </a:r>
        </a:p>
      </dsp:txBody>
      <dsp:txXfrm>
        <a:off x="4797147" y="2305652"/>
        <a:ext cx="1847892" cy="1847924"/>
      </dsp:txXfrm>
    </dsp:sp>
    <dsp:sp modelId="{2D319F03-48EF-4F50-BCCF-5703E8788C36}">
      <dsp:nvSpPr>
        <dsp:cNvPr id="0" name=""/>
        <dsp:cNvSpPr/>
      </dsp:nvSpPr>
      <dsp:spPr>
        <a:xfrm>
          <a:off x="5753560" y="0"/>
          <a:ext cx="2613314" cy="2613358"/>
        </a:xfrm>
        <a:prstGeom prst="ellipse">
          <a:avLst/>
        </a:prstGeom>
        <a:solidFill>
          <a:schemeClr val="accent2">
            <a:alpha val="50000"/>
            <a:hueOff val="-14081951"/>
            <a:satOff val="-2897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Establish roles and operating rules</a:t>
          </a:r>
        </a:p>
      </dsp:txBody>
      <dsp:txXfrm>
        <a:off x="6136271" y="382717"/>
        <a:ext cx="1847892" cy="1847924"/>
      </dsp:txXfrm>
    </dsp:sp>
    <dsp:sp modelId="{0D758C0C-F162-47A9-AE54-BA13D6E42399}">
      <dsp:nvSpPr>
        <dsp:cNvPr id="0" name=""/>
        <dsp:cNvSpPr/>
      </dsp:nvSpPr>
      <dsp:spPr>
        <a:xfrm>
          <a:off x="7091620" y="1922935"/>
          <a:ext cx="2613314" cy="2613358"/>
        </a:xfrm>
        <a:prstGeom prst="ellipse">
          <a:avLst/>
        </a:prstGeom>
        <a:solidFill>
          <a:schemeClr val="accent2">
            <a:alpha val="50000"/>
            <a:hueOff val="-17602438"/>
            <a:satOff val="-36212"/>
            <a:lumOff val="227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Encourage constructive conflict and prevent disruptive conflict</a:t>
          </a:r>
        </a:p>
      </dsp:txBody>
      <dsp:txXfrm>
        <a:off x="7474331" y="2305652"/>
        <a:ext cx="1847892" cy="1847924"/>
      </dsp:txXfrm>
    </dsp:sp>
    <dsp:sp modelId="{21D78BA9-FEAA-40C1-81A3-575F249E5F8E}">
      <dsp:nvSpPr>
        <dsp:cNvPr id="0" name=""/>
        <dsp:cNvSpPr/>
      </dsp:nvSpPr>
      <dsp:spPr>
        <a:xfrm>
          <a:off x="8430744" y="0"/>
          <a:ext cx="2613314" cy="2613358"/>
        </a:xfrm>
        <a:prstGeom prst="ellipse">
          <a:avLst/>
        </a:prstGeom>
        <a:solidFill>
          <a:schemeClr val="accent2">
            <a:alpha val="50000"/>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Make explicit commitments to each other</a:t>
          </a:r>
        </a:p>
      </dsp:txBody>
      <dsp:txXfrm>
        <a:off x="8813455" y="382717"/>
        <a:ext cx="1847892" cy="184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4978C-D9EF-4027-B6CA-E161FE125A42}">
      <dsp:nvSpPr>
        <dsp:cNvPr id="0" name=""/>
        <dsp:cNvSpPr/>
      </dsp:nvSpPr>
      <dsp:spPr>
        <a:xfrm rot="16200000">
          <a:off x="-1227510" y="1233678"/>
          <a:ext cx="4631635" cy="2164277"/>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628" bIns="0" numCol="1" spcCol="1270" anchor="ctr" anchorCtr="0">
          <a:noAutofit/>
        </a:bodyPr>
        <a:lstStyle/>
        <a:p>
          <a:pPr marL="0" lvl="0" indent="0" algn="ctr" defTabSz="844550">
            <a:lnSpc>
              <a:spcPct val="90000"/>
            </a:lnSpc>
            <a:spcBef>
              <a:spcPct val="0"/>
            </a:spcBef>
            <a:spcAft>
              <a:spcPct val="35000"/>
            </a:spcAft>
            <a:buNone/>
          </a:pPr>
          <a:r>
            <a:rPr lang="en-US" sz="1900" kern="1200"/>
            <a:t>What do our PeopleStyles scores tell us about our communication styles?</a:t>
          </a:r>
        </a:p>
      </dsp:txBody>
      <dsp:txXfrm rot="5400000">
        <a:off x="6169" y="926326"/>
        <a:ext cx="2164277" cy="2778981"/>
      </dsp:txXfrm>
    </dsp:sp>
    <dsp:sp modelId="{9CE07667-3B04-415E-9EA9-900F9A87A0FE}">
      <dsp:nvSpPr>
        <dsp:cNvPr id="0" name=""/>
        <dsp:cNvSpPr/>
      </dsp:nvSpPr>
      <dsp:spPr>
        <a:xfrm rot="16200000">
          <a:off x="1099087" y="1233678"/>
          <a:ext cx="4631635" cy="2164277"/>
        </a:xfrm>
        <a:prstGeom prst="flowChartManualOperation">
          <a:avLst/>
        </a:prstGeom>
        <a:solidFill>
          <a:schemeClr val="accent2">
            <a:hueOff val="-5280732"/>
            <a:satOff val="-10864"/>
            <a:lumOff val="6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628" bIns="0" numCol="1" spcCol="1270" anchor="ctr" anchorCtr="0">
          <a:noAutofit/>
        </a:bodyPr>
        <a:lstStyle/>
        <a:p>
          <a:pPr marL="0" lvl="0" indent="0" algn="ctr" defTabSz="844550">
            <a:lnSpc>
              <a:spcPct val="90000"/>
            </a:lnSpc>
            <a:spcBef>
              <a:spcPct val="0"/>
            </a:spcBef>
            <a:spcAft>
              <a:spcPct val="35000"/>
            </a:spcAft>
            <a:buNone/>
          </a:pPr>
          <a:r>
            <a:rPr lang="en-US" sz="1900" kern="1200"/>
            <a:t>What do our Culture Map scores tell us about our preferences around hierarchy, decision-making, conflict, and scheduling?</a:t>
          </a:r>
          <a:endParaRPr lang="en-US" sz="1900" kern="1200" dirty="0"/>
        </a:p>
      </dsp:txBody>
      <dsp:txXfrm rot="5400000">
        <a:off x="2332766" y="926326"/>
        <a:ext cx="2164277" cy="2778981"/>
      </dsp:txXfrm>
    </dsp:sp>
    <dsp:sp modelId="{79896E33-99D4-4FD3-A313-9C81F12309D0}">
      <dsp:nvSpPr>
        <dsp:cNvPr id="0" name=""/>
        <dsp:cNvSpPr/>
      </dsp:nvSpPr>
      <dsp:spPr>
        <a:xfrm rot="16200000">
          <a:off x="3425686" y="1233678"/>
          <a:ext cx="4631635" cy="2164277"/>
        </a:xfrm>
        <a:prstGeom prst="flowChartManualOperation">
          <a:avLst/>
        </a:prstGeom>
        <a:solidFill>
          <a:schemeClr val="accent2">
            <a:hueOff val="-10561463"/>
            <a:satOff val="-21727"/>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628" bIns="0" numCol="1" spcCol="1270" anchor="ctr" anchorCtr="0">
          <a:noAutofit/>
        </a:bodyPr>
        <a:lstStyle/>
        <a:p>
          <a:pPr marL="0" lvl="0" indent="0" algn="ctr" defTabSz="844550">
            <a:lnSpc>
              <a:spcPct val="90000"/>
            </a:lnSpc>
            <a:spcBef>
              <a:spcPct val="0"/>
            </a:spcBef>
            <a:spcAft>
              <a:spcPct val="35000"/>
            </a:spcAft>
            <a:buNone/>
          </a:pPr>
          <a:r>
            <a:rPr lang="en-US" sz="1900" kern="1200"/>
            <a:t>What strengths do we each bring to this collaboration?</a:t>
          </a:r>
          <a:endParaRPr lang="en-US" sz="1900" kern="1200" dirty="0"/>
        </a:p>
      </dsp:txBody>
      <dsp:txXfrm rot="5400000">
        <a:off x="4659365" y="926326"/>
        <a:ext cx="2164277" cy="2778981"/>
      </dsp:txXfrm>
    </dsp:sp>
    <dsp:sp modelId="{C03F405C-D99F-4B5B-B15A-829F3589DA06}">
      <dsp:nvSpPr>
        <dsp:cNvPr id="0" name=""/>
        <dsp:cNvSpPr/>
      </dsp:nvSpPr>
      <dsp:spPr>
        <a:xfrm rot="16200000">
          <a:off x="5752285" y="1233678"/>
          <a:ext cx="4631635" cy="2164277"/>
        </a:xfrm>
        <a:prstGeom prst="flowChartManualOperation">
          <a:avLst/>
        </a:prstGeom>
        <a:solidFill>
          <a:schemeClr val="accent2">
            <a:hueOff val="-15842194"/>
            <a:satOff val="-32591"/>
            <a:lumOff val="20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628" bIns="0" numCol="1" spcCol="1270" anchor="ctr" anchorCtr="0">
          <a:noAutofit/>
        </a:bodyPr>
        <a:lstStyle/>
        <a:p>
          <a:pPr marL="0" lvl="0" indent="0" algn="ctr" defTabSz="844550">
            <a:lnSpc>
              <a:spcPct val="90000"/>
            </a:lnSpc>
            <a:spcBef>
              <a:spcPct val="0"/>
            </a:spcBef>
            <a:spcAft>
              <a:spcPct val="35000"/>
            </a:spcAft>
            <a:buNone/>
          </a:pPr>
          <a:r>
            <a:rPr lang="en-US" sz="1900" kern="1200"/>
            <a:t>How can we best leverage our strengths toward our common goals?</a:t>
          </a:r>
          <a:endParaRPr lang="en-US" sz="1900" kern="1200" dirty="0"/>
        </a:p>
      </dsp:txBody>
      <dsp:txXfrm rot="5400000">
        <a:off x="6985964" y="926326"/>
        <a:ext cx="2164277" cy="2778981"/>
      </dsp:txXfrm>
    </dsp:sp>
    <dsp:sp modelId="{3BBDFAD6-F15B-4BC9-956E-1C463FF0B6D8}">
      <dsp:nvSpPr>
        <dsp:cNvPr id="0" name=""/>
        <dsp:cNvSpPr/>
      </dsp:nvSpPr>
      <dsp:spPr>
        <a:xfrm rot="16200000">
          <a:off x="8078883" y="1233678"/>
          <a:ext cx="4631635" cy="2164277"/>
        </a:xfrm>
        <a:prstGeom prst="flowChartManualOperation">
          <a:avLst/>
        </a:prstGeom>
        <a:solidFill>
          <a:schemeClr val="accent2">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628" bIns="0" numCol="1" spcCol="1270" anchor="ctr" anchorCtr="0">
          <a:noAutofit/>
        </a:bodyPr>
        <a:lstStyle/>
        <a:p>
          <a:pPr marL="0" lvl="0" indent="0" algn="ctr" defTabSz="844550">
            <a:lnSpc>
              <a:spcPct val="90000"/>
            </a:lnSpc>
            <a:spcBef>
              <a:spcPct val="0"/>
            </a:spcBef>
            <a:spcAft>
              <a:spcPct val="35000"/>
            </a:spcAft>
            <a:buNone/>
          </a:pPr>
          <a:r>
            <a:rPr lang="en-US" sz="1900" kern="1200" dirty="0"/>
            <a:t>What commitments will we make to each other to ensure that our collaboration functions smoothly and addresses inevitable breakdowns efficiently?</a:t>
          </a:r>
        </a:p>
      </dsp:txBody>
      <dsp:txXfrm rot="5400000">
        <a:off x="9312562" y="926326"/>
        <a:ext cx="2164277" cy="27789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19ECA-27BF-43AA-A301-7F36D5EC8D40}">
      <dsp:nvSpPr>
        <dsp:cNvPr id="0" name=""/>
        <dsp:cNvSpPr/>
      </dsp:nvSpPr>
      <dsp:spPr>
        <a:xfrm rot="16200000">
          <a:off x="-1362926" y="1368974"/>
          <a:ext cx="4860262" cy="2122312"/>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928" bIns="0" numCol="1" spcCol="1270" anchor="ctr" anchorCtr="0">
          <a:noAutofit/>
        </a:bodyPr>
        <a:lstStyle/>
        <a:p>
          <a:pPr marL="0" lvl="0" indent="0" algn="ctr" defTabSz="1066800">
            <a:lnSpc>
              <a:spcPct val="90000"/>
            </a:lnSpc>
            <a:spcBef>
              <a:spcPct val="0"/>
            </a:spcBef>
            <a:spcAft>
              <a:spcPct val="35000"/>
            </a:spcAft>
            <a:buNone/>
          </a:pPr>
          <a:r>
            <a:rPr lang="en-US" sz="2400" kern="1200"/>
            <a:t>Define a clear goal for the team</a:t>
          </a:r>
          <a:endParaRPr lang="en-US" sz="2400" kern="1200" dirty="0"/>
        </a:p>
      </dsp:txBody>
      <dsp:txXfrm rot="5400000">
        <a:off x="6049" y="972051"/>
        <a:ext cx="2122312" cy="2916158"/>
      </dsp:txXfrm>
    </dsp:sp>
    <dsp:sp modelId="{483FE6EA-3A7D-4441-B170-EE12289087F9}">
      <dsp:nvSpPr>
        <dsp:cNvPr id="0" name=""/>
        <dsp:cNvSpPr/>
      </dsp:nvSpPr>
      <dsp:spPr>
        <a:xfrm rot="16200000">
          <a:off x="918558" y="1368974"/>
          <a:ext cx="4860262" cy="2122312"/>
        </a:xfrm>
        <a:prstGeom prst="flowChartManualOperation">
          <a:avLst/>
        </a:prstGeom>
        <a:solidFill>
          <a:schemeClr val="accent2">
            <a:hueOff val="-5280732"/>
            <a:satOff val="-10864"/>
            <a:lumOff val="6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928" bIns="0" numCol="1" spcCol="1270" anchor="ctr" anchorCtr="0">
          <a:noAutofit/>
        </a:bodyPr>
        <a:lstStyle/>
        <a:p>
          <a:pPr marL="0" lvl="0" indent="0" algn="ctr" defTabSz="1066800">
            <a:lnSpc>
              <a:spcPct val="90000"/>
            </a:lnSpc>
            <a:spcBef>
              <a:spcPct val="0"/>
            </a:spcBef>
            <a:spcAft>
              <a:spcPct val="35000"/>
            </a:spcAft>
            <a:buNone/>
          </a:pPr>
          <a:r>
            <a:rPr lang="en-US" sz="2400" kern="1200" dirty="0"/>
            <a:t>Clarify and agree to expectations for team work processes and quality</a:t>
          </a:r>
        </a:p>
      </dsp:txBody>
      <dsp:txXfrm rot="5400000">
        <a:off x="2287533" y="972051"/>
        <a:ext cx="2122312" cy="2916158"/>
      </dsp:txXfrm>
    </dsp:sp>
    <dsp:sp modelId="{1A696A47-7612-47D7-9374-64E29E58479F}">
      <dsp:nvSpPr>
        <dsp:cNvPr id="0" name=""/>
        <dsp:cNvSpPr/>
      </dsp:nvSpPr>
      <dsp:spPr>
        <a:xfrm rot="16200000">
          <a:off x="3200044" y="1368974"/>
          <a:ext cx="4860262" cy="2122312"/>
        </a:xfrm>
        <a:prstGeom prst="flowChartManualOperation">
          <a:avLst/>
        </a:prstGeom>
        <a:solidFill>
          <a:schemeClr val="accent2">
            <a:hueOff val="-10561463"/>
            <a:satOff val="-21727"/>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928" bIns="0" numCol="1" spcCol="1270" anchor="ctr" anchorCtr="0">
          <a:noAutofit/>
        </a:bodyPr>
        <a:lstStyle/>
        <a:p>
          <a:pPr marL="0" lvl="0" indent="0" algn="ctr" defTabSz="1066800">
            <a:lnSpc>
              <a:spcPct val="90000"/>
            </a:lnSpc>
            <a:spcBef>
              <a:spcPct val="0"/>
            </a:spcBef>
            <a:spcAft>
              <a:spcPct val="35000"/>
            </a:spcAft>
            <a:buNone/>
          </a:pPr>
          <a:r>
            <a:rPr lang="en-US" sz="2400" kern="1200" dirty="0"/>
            <a:t>Ensure each team member understands our individual impact (starting with clear roles)</a:t>
          </a:r>
        </a:p>
      </dsp:txBody>
      <dsp:txXfrm rot="5400000">
        <a:off x="4569019" y="972051"/>
        <a:ext cx="2122312" cy="2916158"/>
      </dsp:txXfrm>
    </dsp:sp>
    <dsp:sp modelId="{A8877E6D-0321-4EEE-84FE-7475E5F91C68}">
      <dsp:nvSpPr>
        <dsp:cNvPr id="0" name=""/>
        <dsp:cNvSpPr/>
      </dsp:nvSpPr>
      <dsp:spPr>
        <a:xfrm rot="16200000">
          <a:off x="5481530" y="1368974"/>
          <a:ext cx="4860262" cy="2122312"/>
        </a:xfrm>
        <a:prstGeom prst="flowChartManualOperation">
          <a:avLst/>
        </a:prstGeom>
        <a:solidFill>
          <a:schemeClr val="accent2">
            <a:hueOff val="-15842194"/>
            <a:satOff val="-32591"/>
            <a:lumOff val="20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928" bIns="0" numCol="1" spcCol="1270" anchor="ctr" anchorCtr="0">
          <a:noAutofit/>
        </a:bodyPr>
        <a:lstStyle/>
        <a:p>
          <a:pPr marL="0" lvl="0" indent="0" algn="ctr" defTabSz="1066800">
            <a:lnSpc>
              <a:spcPct val="90000"/>
            </a:lnSpc>
            <a:spcBef>
              <a:spcPct val="0"/>
            </a:spcBef>
            <a:spcAft>
              <a:spcPct val="35000"/>
            </a:spcAft>
            <a:buNone/>
          </a:pPr>
          <a:r>
            <a:rPr lang="en-US" sz="2400" kern="1200" dirty="0"/>
            <a:t>Determine how we will encourage (formal or informal) socialization apart from work activities</a:t>
          </a:r>
        </a:p>
      </dsp:txBody>
      <dsp:txXfrm rot="5400000">
        <a:off x="6850505" y="972051"/>
        <a:ext cx="2122312" cy="2916158"/>
      </dsp:txXfrm>
    </dsp:sp>
    <dsp:sp modelId="{F59582C0-D12B-4C4B-B8BD-A5E2D969F36D}">
      <dsp:nvSpPr>
        <dsp:cNvPr id="0" name=""/>
        <dsp:cNvSpPr/>
      </dsp:nvSpPr>
      <dsp:spPr>
        <a:xfrm rot="16200000">
          <a:off x="7763015" y="1368974"/>
          <a:ext cx="4860262" cy="2122312"/>
        </a:xfrm>
        <a:prstGeom prst="flowChartManualOperation">
          <a:avLst/>
        </a:prstGeom>
        <a:solidFill>
          <a:schemeClr val="accent2">
            <a:hueOff val="-21122926"/>
            <a:satOff val="-43455"/>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928" bIns="0" numCol="1" spcCol="1270" anchor="ctr" anchorCtr="0">
          <a:noAutofit/>
        </a:bodyPr>
        <a:lstStyle/>
        <a:p>
          <a:pPr marL="0" lvl="0" indent="0" algn="ctr" defTabSz="1066800">
            <a:lnSpc>
              <a:spcPct val="90000"/>
            </a:lnSpc>
            <a:spcBef>
              <a:spcPct val="0"/>
            </a:spcBef>
            <a:spcAft>
              <a:spcPct val="35000"/>
            </a:spcAft>
            <a:buNone/>
          </a:pPr>
          <a:r>
            <a:rPr lang="en-US" sz="2400" kern="1200" dirty="0"/>
            <a:t>Establish protocols to ensure no team member feels excluded</a:t>
          </a:r>
        </a:p>
      </dsp:txBody>
      <dsp:txXfrm rot="5400000">
        <a:off x="9131990" y="972051"/>
        <a:ext cx="2122312" cy="29161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18F0E-8195-479C-B4A6-C971BF14DFF6}">
      <dsp:nvSpPr>
        <dsp:cNvPr id="0" name=""/>
        <dsp:cNvSpPr/>
      </dsp:nvSpPr>
      <dsp:spPr>
        <a:xfrm>
          <a:off x="3450" y="21216"/>
          <a:ext cx="3364706"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Task Roles</a:t>
          </a:r>
        </a:p>
      </dsp:txBody>
      <dsp:txXfrm>
        <a:off x="3450" y="21216"/>
        <a:ext cx="3364706" cy="691200"/>
      </dsp:txXfrm>
    </dsp:sp>
    <dsp:sp modelId="{34CD33D1-F8C1-47FA-9E12-A782E2695570}">
      <dsp:nvSpPr>
        <dsp:cNvPr id="0" name=""/>
        <dsp:cNvSpPr/>
      </dsp:nvSpPr>
      <dsp:spPr>
        <a:xfrm>
          <a:off x="3450" y="712416"/>
          <a:ext cx="3364706" cy="37057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Initiator</a:t>
          </a:r>
        </a:p>
        <a:p>
          <a:pPr marL="228600" lvl="1" indent="-228600" algn="l" defTabSz="1066800">
            <a:lnSpc>
              <a:spcPct val="90000"/>
            </a:lnSpc>
            <a:spcBef>
              <a:spcPct val="0"/>
            </a:spcBef>
            <a:spcAft>
              <a:spcPct val="15000"/>
            </a:spcAft>
            <a:buChar char="•"/>
          </a:pPr>
          <a:r>
            <a:rPr lang="en-US" sz="2400" kern="1200" dirty="0"/>
            <a:t>Information seeker</a:t>
          </a:r>
        </a:p>
        <a:p>
          <a:pPr marL="228600" lvl="1" indent="-228600" algn="l" defTabSz="1066800">
            <a:lnSpc>
              <a:spcPct val="90000"/>
            </a:lnSpc>
            <a:spcBef>
              <a:spcPct val="0"/>
            </a:spcBef>
            <a:spcAft>
              <a:spcPct val="15000"/>
            </a:spcAft>
            <a:buChar char="•"/>
          </a:pPr>
          <a:r>
            <a:rPr lang="en-US" sz="2400" kern="1200" dirty="0"/>
            <a:t>Information giver</a:t>
          </a:r>
        </a:p>
        <a:p>
          <a:pPr marL="228600" lvl="1" indent="-228600" algn="l" defTabSz="1066800">
            <a:lnSpc>
              <a:spcPct val="90000"/>
            </a:lnSpc>
            <a:spcBef>
              <a:spcPct val="0"/>
            </a:spcBef>
            <a:spcAft>
              <a:spcPct val="15000"/>
            </a:spcAft>
            <a:buChar char="•"/>
          </a:pPr>
          <a:r>
            <a:rPr lang="en-US" sz="2400" kern="1200" dirty="0"/>
            <a:t>Coordinator</a:t>
          </a:r>
        </a:p>
        <a:p>
          <a:pPr marL="228600" lvl="1" indent="-228600" algn="l" defTabSz="1066800">
            <a:lnSpc>
              <a:spcPct val="90000"/>
            </a:lnSpc>
            <a:spcBef>
              <a:spcPct val="0"/>
            </a:spcBef>
            <a:spcAft>
              <a:spcPct val="15000"/>
            </a:spcAft>
            <a:buChar char="•"/>
          </a:pPr>
          <a:r>
            <a:rPr lang="en-US" sz="2400" kern="1200" dirty="0"/>
            <a:t>Critic</a:t>
          </a:r>
        </a:p>
        <a:p>
          <a:pPr marL="228600" lvl="1" indent="-228600" algn="l" defTabSz="1066800">
            <a:lnSpc>
              <a:spcPct val="90000"/>
            </a:lnSpc>
            <a:spcBef>
              <a:spcPct val="0"/>
            </a:spcBef>
            <a:spcAft>
              <a:spcPct val="15000"/>
            </a:spcAft>
            <a:buChar char="•"/>
          </a:pPr>
          <a:r>
            <a:rPr lang="en-US" sz="2400" kern="1200" dirty="0"/>
            <a:t>Recorder</a:t>
          </a:r>
        </a:p>
      </dsp:txBody>
      <dsp:txXfrm>
        <a:off x="3450" y="712416"/>
        <a:ext cx="3364706" cy="3705750"/>
      </dsp:txXfrm>
    </dsp:sp>
    <dsp:sp modelId="{FA28E3D0-3E82-4C7B-8430-1C8C191A7016}">
      <dsp:nvSpPr>
        <dsp:cNvPr id="0" name=""/>
        <dsp:cNvSpPr/>
      </dsp:nvSpPr>
      <dsp:spPr>
        <a:xfrm>
          <a:off x="3839216" y="21216"/>
          <a:ext cx="3364706"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Socio-Emotional Roles</a:t>
          </a:r>
        </a:p>
      </dsp:txBody>
      <dsp:txXfrm>
        <a:off x="3839216" y="21216"/>
        <a:ext cx="3364706" cy="691200"/>
      </dsp:txXfrm>
    </dsp:sp>
    <dsp:sp modelId="{5D2FAFB5-3A3C-4D51-90B9-5353AE13A31B}">
      <dsp:nvSpPr>
        <dsp:cNvPr id="0" name=""/>
        <dsp:cNvSpPr/>
      </dsp:nvSpPr>
      <dsp:spPr>
        <a:xfrm>
          <a:off x="3839216" y="712416"/>
          <a:ext cx="3364706" cy="37057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Encourager</a:t>
          </a:r>
        </a:p>
        <a:p>
          <a:pPr marL="228600" lvl="1" indent="-228600" algn="l" defTabSz="1066800">
            <a:lnSpc>
              <a:spcPct val="90000"/>
            </a:lnSpc>
            <a:spcBef>
              <a:spcPct val="0"/>
            </a:spcBef>
            <a:spcAft>
              <a:spcPct val="15000"/>
            </a:spcAft>
            <a:buChar char="•"/>
          </a:pPr>
          <a:r>
            <a:rPr lang="en-US" sz="2400" kern="1200" dirty="0"/>
            <a:t>Compromiser</a:t>
          </a:r>
        </a:p>
        <a:p>
          <a:pPr marL="228600" lvl="1" indent="-228600" algn="l" defTabSz="1066800">
            <a:lnSpc>
              <a:spcPct val="90000"/>
            </a:lnSpc>
            <a:spcBef>
              <a:spcPct val="0"/>
            </a:spcBef>
            <a:spcAft>
              <a:spcPct val="15000"/>
            </a:spcAft>
            <a:buChar char="•"/>
          </a:pPr>
          <a:r>
            <a:rPr lang="en-US" sz="2400" kern="1200" dirty="0"/>
            <a:t>Gatekeeper</a:t>
          </a:r>
        </a:p>
        <a:p>
          <a:pPr marL="228600" lvl="1" indent="-228600" algn="l" defTabSz="1066800">
            <a:lnSpc>
              <a:spcPct val="90000"/>
            </a:lnSpc>
            <a:spcBef>
              <a:spcPct val="0"/>
            </a:spcBef>
            <a:spcAft>
              <a:spcPct val="15000"/>
            </a:spcAft>
            <a:buChar char="•"/>
          </a:pPr>
          <a:r>
            <a:rPr lang="en-US" sz="2400" kern="1200" dirty="0"/>
            <a:t>Standard setter</a:t>
          </a:r>
        </a:p>
        <a:p>
          <a:pPr marL="228600" lvl="1" indent="-228600" algn="l" defTabSz="1066800">
            <a:lnSpc>
              <a:spcPct val="90000"/>
            </a:lnSpc>
            <a:spcBef>
              <a:spcPct val="0"/>
            </a:spcBef>
            <a:spcAft>
              <a:spcPct val="15000"/>
            </a:spcAft>
            <a:buChar char="•"/>
          </a:pPr>
          <a:r>
            <a:rPr lang="en-US" sz="2400" kern="1200" dirty="0"/>
            <a:t>Commentator</a:t>
          </a:r>
        </a:p>
        <a:p>
          <a:pPr marL="228600" lvl="1" indent="-228600" algn="l" defTabSz="1066800">
            <a:lnSpc>
              <a:spcPct val="90000"/>
            </a:lnSpc>
            <a:spcBef>
              <a:spcPct val="0"/>
            </a:spcBef>
            <a:spcAft>
              <a:spcPct val="15000"/>
            </a:spcAft>
            <a:buChar char="•"/>
          </a:pPr>
          <a:r>
            <a:rPr lang="en-US" sz="2400" kern="1200" dirty="0"/>
            <a:t>Follower</a:t>
          </a:r>
        </a:p>
      </dsp:txBody>
      <dsp:txXfrm>
        <a:off x="3839216" y="712416"/>
        <a:ext cx="3364706" cy="3705750"/>
      </dsp:txXfrm>
    </dsp:sp>
    <dsp:sp modelId="{C864C573-AA00-4A68-94AD-9C546C074D8F}">
      <dsp:nvSpPr>
        <dsp:cNvPr id="0" name=""/>
        <dsp:cNvSpPr/>
      </dsp:nvSpPr>
      <dsp:spPr>
        <a:xfrm>
          <a:off x="7674981" y="21216"/>
          <a:ext cx="3364706"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Individualistic Roles</a:t>
          </a:r>
        </a:p>
      </dsp:txBody>
      <dsp:txXfrm>
        <a:off x="7674981" y="21216"/>
        <a:ext cx="3364706" cy="691200"/>
      </dsp:txXfrm>
    </dsp:sp>
    <dsp:sp modelId="{E7C3A0CB-0E4D-4D47-A616-EE5893916FB2}">
      <dsp:nvSpPr>
        <dsp:cNvPr id="0" name=""/>
        <dsp:cNvSpPr/>
      </dsp:nvSpPr>
      <dsp:spPr>
        <a:xfrm>
          <a:off x="7674981" y="712416"/>
          <a:ext cx="3364706" cy="37057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Aggressor</a:t>
          </a:r>
        </a:p>
        <a:p>
          <a:pPr marL="228600" lvl="1" indent="-228600" algn="l" defTabSz="1066800">
            <a:lnSpc>
              <a:spcPct val="90000"/>
            </a:lnSpc>
            <a:spcBef>
              <a:spcPct val="0"/>
            </a:spcBef>
            <a:spcAft>
              <a:spcPct val="15000"/>
            </a:spcAft>
            <a:buChar char="•"/>
          </a:pPr>
          <a:r>
            <a:rPr lang="en-US" sz="2400" kern="1200" dirty="0"/>
            <a:t>Blocker</a:t>
          </a:r>
        </a:p>
        <a:p>
          <a:pPr marL="228600" lvl="1" indent="-228600" algn="l" defTabSz="1066800">
            <a:lnSpc>
              <a:spcPct val="90000"/>
            </a:lnSpc>
            <a:spcBef>
              <a:spcPct val="0"/>
            </a:spcBef>
            <a:spcAft>
              <a:spcPct val="15000"/>
            </a:spcAft>
            <a:buChar char="•"/>
          </a:pPr>
          <a:r>
            <a:rPr lang="en-US" sz="2400" kern="1200" dirty="0"/>
            <a:t>Dominator</a:t>
          </a:r>
        </a:p>
        <a:p>
          <a:pPr marL="228600" lvl="1" indent="-228600" algn="l" defTabSz="1066800">
            <a:lnSpc>
              <a:spcPct val="90000"/>
            </a:lnSpc>
            <a:spcBef>
              <a:spcPct val="0"/>
            </a:spcBef>
            <a:spcAft>
              <a:spcPct val="15000"/>
            </a:spcAft>
            <a:buChar char="•"/>
          </a:pPr>
          <a:r>
            <a:rPr lang="en-US" sz="2400" kern="1200" dirty="0"/>
            <a:t>Evader/self-confessor</a:t>
          </a:r>
        </a:p>
        <a:p>
          <a:pPr marL="228600" lvl="1" indent="-228600" algn="l" defTabSz="1066800">
            <a:lnSpc>
              <a:spcPct val="90000"/>
            </a:lnSpc>
            <a:spcBef>
              <a:spcPct val="0"/>
            </a:spcBef>
            <a:spcAft>
              <a:spcPct val="15000"/>
            </a:spcAft>
            <a:buChar char="•"/>
          </a:pPr>
          <a:r>
            <a:rPr lang="en-US" sz="2400" kern="1200" dirty="0"/>
            <a:t>Help seeker</a:t>
          </a:r>
        </a:p>
        <a:p>
          <a:pPr marL="228600" lvl="1" indent="-228600" algn="l" defTabSz="1066800">
            <a:lnSpc>
              <a:spcPct val="90000"/>
            </a:lnSpc>
            <a:spcBef>
              <a:spcPct val="0"/>
            </a:spcBef>
            <a:spcAft>
              <a:spcPct val="15000"/>
            </a:spcAft>
            <a:buChar char="•"/>
          </a:pPr>
          <a:r>
            <a:rPr lang="en-US" sz="2400" kern="1200" dirty="0"/>
            <a:t>Recognition seeker</a:t>
          </a:r>
        </a:p>
        <a:p>
          <a:pPr marL="228600" lvl="1" indent="-228600" algn="l" defTabSz="1066800">
            <a:lnSpc>
              <a:spcPct val="90000"/>
            </a:lnSpc>
            <a:spcBef>
              <a:spcPct val="0"/>
            </a:spcBef>
            <a:spcAft>
              <a:spcPct val="15000"/>
            </a:spcAft>
            <a:buChar char="•"/>
          </a:pPr>
          <a:r>
            <a:rPr lang="en-US" sz="2400" kern="1200" dirty="0"/>
            <a:t>Playboy/girl</a:t>
          </a:r>
        </a:p>
        <a:p>
          <a:pPr marL="228600" lvl="1" indent="-228600" algn="l" defTabSz="1066800">
            <a:lnSpc>
              <a:spcPct val="90000"/>
            </a:lnSpc>
            <a:spcBef>
              <a:spcPct val="0"/>
            </a:spcBef>
            <a:spcAft>
              <a:spcPct val="15000"/>
            </a:spcAft>
            <a:buChar char="•"/>
          </a:pPr>
          <a:r>
            <a:rPr lang="en-US" sz="2400" kern="1200" dirty="0"/>
            <a:t>Special-interest pleader</a:t>
          </a:r>
        </a:p>
      </dsp:txBody>
      <dsp:txXfrm>
        <a:off x="7674981" y="712416"/>
        <a:ext cx="3364706" cy="37057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6F444-7FAD-4F20-9E1F-E0C66F2FA545}">
      <dsp:nvSpPr>
        <dsp:cNvPr id="0" name=""/>
        <dsp:cNvSpPr/>
      </dsp:nvSpPr>
      <dsp:spPr>
        <a:xfrm>
          <a:off x="2443723" y="24233"/>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Share a common goal</a:t>
          </a:r>
        </a:p>
      </dsp:txBody>
      <dsp:txXfrm>
        <a:off x="3055286" y="823928"/>
        <a:ext cx="1223125" cy="799695"/>
      </dsp:txXfrm>
    </dsp:sp>
    <dsp:sp modelId="{51681AA1-C136-4329-99EC-492BD9D66A4C}">
      <dsp:nvSpPr>
        <dsp:cNvPr id="0" name=""/>
        <dsp:cNvSpPr/>
      </dsp:nvSpPr>
      <dsp:spPr>
        <a:xfrm>
          <a:off x="1263501" y="1623623"/>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Cultivate collective competencies/ contributions</a:t>
          </a:r>
        </a:p>
      </dsp:txBody>
      <dsp:txXfrm>
        <a:off x="1875064" y="2423318"/>
        <a:ext cx="1223125" cy="799695"/>
      </dsp:txXfrm>
    </dsp:sp>
    <dsp:sp modelId="{62A86822-D0D6-4F66-A56F-D9ADCBDFFD08}">
      <dsp:nvSpPr>
        <dsp:cNvPr id="0" name=""/>
        <dsp:cNvSpPr/>
      </dsp:nvSpPr>
      <dsp:spPr>
        <a:xfrm rot="10800000">
          <a:off x="2443723" y="1623623"/>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Develop and use a work plan</a:t>
          </a:r>
        </a:p>
      </dsp:txBody>
      <dsp:txXfrm rot="10800000">
        <a:off x="3055286" y="1623623"/>
        <a:ext cx="1223125" cy="799695"/>
      </dsp:txXfrm>
    </dsp:sp>
    <dsp:sp modelId="{19F3E315-4E20-481F-BA6F-D752FB5C6A42}">
      <dsp:nvSpPr>
        <dsp:cNvPr id="0" name=""/>
        <dsp:cNvSpPr/>
      </dsp:nvSpPr>
      <dsp:spPr>
        <a:xfrm>
          <a:off x="3671543" y="1623623"/>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Select a team leader</a:t>
          </a:r>
        </a:p>
      </dsp:txBody>
      <dsp:txXfrm>
        <a:off x="4283106" y="2423318"/>
        <a:ext cx="1223125" cy="799695"/>
      </dsp:txXfrm>
    </dsp:sp>
    <dsp:sp modelId="{97EA8218-D398-45A3-BE25-C2ED447BB158}">
      <dsp:nvSpPr>
        <dsp:cNvPr id="0" name=""/>
        <dsp:cNvSpPr/>
      </dsp:nvSpPr>
      <dsp:spPr>
        <a:xfrm>
          <a:off x="63238" y="3223014"/>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Communicate inclusively</a:t>
          </a:r>
        </a:p>
      </dsp:txBody>
      <dsp:txXfrm>
        <a:off x="674801" y="4022709"/>
        <a:ext cx="1223125" cy="799695"/>
      </dsp:txXfrm>
    </dsp:sp>
    <dsp:sp modelId="{24F8C53F-BB1E-487D-90BC-2600067D94C0}">
      <dsp:nvSpPr>
        <dsp:cNvPr id="0" name=""/>
        <dsp:cNvSpPr/>
      </dsp:nvSpPr>
      <dsp:spPr>
        <a:xfrm rot="10800000">
          <a:off x="1263501" y="3223014"/>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Produce deliverables ahead of schedule</a:t>
          </a:r>
        </a:p>
      </dsp:txBody>
      <dsp:txXfrm rot="10800000">
        <a:off x="1875064" y="3223014"/>
        <a:ext cx="1223125" cy="799695"/>
      </dsp:txXfrm>
    </dsp:sp>
    <dsp:sp modelId="{14C2115F-BE35-4557-8C9D-9163A9D8B14E}">
      <dsp:nvSpPr>
        <dsp:cNvPr id="0" name=""/>
        <dsp:cNvSpPr/>
      </dsp:nvSpPr>
      <dsp:spPr>
        <a:xfrm>
          <a:off x="2443723" y="3223014"/>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Take notes at every meeting; conclude with action items</a:t>
          </a:r>
        </a:p>
      </dsp:txBody>
      <dsp:txXfrm>
        <a:off x="3055286" y="4022709"/>
        <a:ext cx="1223125" cy="799695"/>
      </dsp:txXfrm>
    </dsp:sp>
    <dsp:sp modelId="{5DE65A4A-A382-4630-9117-EEA1026899E2}">
      <dsp:nvSpPr>
        <dsp:cNvPr id="0" name=""/>
        <dsp:cNvSpPr/>
      </dsp:nvSpPr>
      <dsp:spPr>
        <a:xfrm rot="10800000">
          <a:off x="3671543" y="3223014"/>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Practice presentations as a team</a:t>
          </a:r>
        </a:p>
      </dsp:txBody>
      <dsp:txXfrm rot="10800000">
        <a:off x="4283106" y="3223014"/>
        <a:ext cx="1223125" cy="799695"/>
      </dsp:txXfrm>
    </dsp:sp>
    <dsp:sp modelId="{317ED44B-EE5A-442D-8CFE-79021FAE9324}">
      <dsp:nvSpPr>
        <dsp:cNvPr id="0" name=""/>
        <dsp:cNvSpPr/>
      </dsp:nvSpPr>
      <dsp:spPr>
        <a:xfrm>
          <a:off x="4882378" y="3223014"/>
          <a:ext cx="2446251" cy="159939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Conduct team 360</a:t>
          </a:r>
          <a:r>
            <a:rPr lang="en-US" sz="1200" kern="1200" dirty="0">
              <a:latin typeface="Calibri" panose="020F0502020204030204" pitchFamily="34" charset="0"/>
              <a:cs typeface="Calibri" panose="020F0502020204030204" pitchFamily="34" charset="0"/>
            </a:rPr>
            <a:t>° evaluations after every major deliverable</a:t>
          </a:r>
          <a:endParaRPr lang="en-US" sz="1200" kern="1200" dirty="0"/>
        </a:p>
      </dsp:txBody>
      <dsp:txXfrm>
        <a:off x="5493941" y="4022709"/>
        <a:ext cx="1223125" cy="7996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5219A-7F15-4FB6-BDEC-6361F5494E61}" type="datetimeFigureOut">
              <a:rPr lang="en-US" smtClean="0"/>
              <a:t>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0AD9D-5179-4E9E-99AB-3390FB0BD8C9}" type="slidenum">
              <a:rPr lang="en-US" smtClean="0"/>
              <a:t>‹#›</a:t>
            </a:fld>
            <a:endParaRPr lang="en-US"/>
          </a:p>
        </p:txBody>
      </p:sp>
    </p:spTree>
    <p:extLst>
      <p:ext uri="{BB962C8B-B14F-4D97-AF65-F5344CB8AC3E}">
        <p14:creationId xmlns:p14="http://schemas.microsoft.com/office/powerpoint/2010/main" val="56695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u="none" dirty="0"/>
              <a:t>Without</a:t>
            </a:r>
            <a:r>
              <a:rPr lang="en-US" sz="1300" u="none" baseline="0" dirty="0"/>
              <a:t> trust, there is a fear that confrontation cannot be productive.  Without challenging each other, the bonds of the team are weak and there is a lack of commitment.  Without commitment, there is nothing to hold teammates accountable to.  Without accountability, results are haphazard and often poor.</a:t>
            </a:r>
            <a:endParaRPr lang="en-US" sz="1300" u="none" dirty="0"/>
          </a:p>
          <a:p>
            <a:endParaRPr lang="en-US" sz="1300" u="sng" dirty="0"/>
          </a:p>
          <a:p>
            <a:endParaRPr lang="en-US" sz="1300" u="sng" dirty="0"/>
          </a:p>
          <a:p>
            <a:r>
              <a:rPr lang="en-US" sz="1300" u="sng" dirty="0"/>
              <a:t>Importance of strong healthy leadership team</a:t>
            </a:r>
            <a:endParaRPr lang="en-US" sz="1300" dirty="0"/>
          </a:p>
          <a:p>
            <a:r>
              <a:rPr lang="en-US" sz="1300" dirty="0"/>
              <a:t>Qualities of a strong, cohesive leadership team</a:t>
            </a:r>
          </a:p>
          <a:p>
            <a:pPr lvl="0"/>
            <a:r>
              <a:rPr lang="en-US" sz="1300" dirty="0"/>
              <a:t>Team that “hums”</a:t>
            </a:r>
          </a:p>
          <a:p>
            <a:pPr lvl="0"/>
            <a:r>
              <a:rPr lang="en-US" sz="1300" dirty="0"/>
              <a:t>Open with one another</a:t>
            </a:r>
          </a:p>
          <a:p>
            <a:pPr lvl="0"/>
            <a:r>
              <a:rPr lang="en-US" sz="1300" dirty="0"/>
              <a:t>Passionately debate important issues</a:t>
            </a:r>
          </a:p>
          <a:p>
            <a:pPr lvl="0"/>
            <a:r>
              <a:rPr lang="en-US" sz="1300" dirty="0"/>
              <a:t>Commit to clear decisions, even if they disagree</a:t>
            </a:r>
          </a:p>
          <a:p>
            <a:pPr lvl="0"/>
            <a:r>
              <a:rPr lang="en-US" sz="1300" dirty="0"/>
              <a:t>Call each other out when behaviors or performance need correction</a:t>
            </a:r>
          </a:p>
          <a:p>
            <a:pPr lvl="0"/>
            <a:r>
              <a:rPr lang="en-US" sz="1300" dirty="0"/>
              <a:t>Focus on collective good of the organization</a:t>
            </a:r>
          </a:p>
          <a:p>
            <a:r>
              <a:rPr lang="en-US" sz="1300" dirty="0"/>
              <a:t> </a:t>
            </a:r>
          </a:p>
          <a:p>
            <a:r>
              <a:rPr lang="en-US" sz="1300" dirty="0"/>
              <a:t>Pyramid of Trust (at the bottom), Conflict, Commitment, Accountability and Results</a:t>
            </a:r>
          </a:p>
          <a:p>
            <a:endParaRPr lang="en-US" dirty="0"/>
          </a:p>
          <a:p>
            <a:r>
              <a:rPr lang="en-US" sz="1300" dirty="0"/>
              <a:t>Other useful concepts – sphere of influence, sphere of interest</a:t>
            </a:r>
          </a:p>
          <a:p>
            <a:r>
              <a:rPr lang="en-US" sz="1300" dirty="0"/>
              <a:t> </a:t>
            </a:r>
          </a:p>
          <a:p>
            <a:r>
              <a:rPr lang="en-US" sz="1300" dirty="0"/>
              <a:t>Pyramid of decision making -- </a:t>
            </a:r>
          </a:p>
          <a:p>
            <a:r>
              <a:rPr lang="en-US" sz="1300" dirty="0"/>
              <a:t> </a:t>
            </a:r>
          </a:p>
          <a:p>
            <a:r>
              <a:rPr lang="en-US" sz="1300" b="1" dirty="0"/>
              <a:t>What approaches or tools have helped you work on building and sharing leadership, and strengthening organizational health?</a:t>
            </a:r>
            <a:endParaRPr lang="en-US" sz="1300" dirty="0"/>
          </a:p>
          <a:p>
            <a:endParaRPr lang="en-US" dirty="0"/>
          </a:p>
        </p:txBody>
      </p:sp>
      <p:sp>
        <p:nvSpPr>
          <p:cNvPr id="4" name="Slide Number Placeholder 3"/>
          <p:cNvSpPr>
            <a:spLocks noGrp="1"/>
          </p:cNvSpPr>
          <p:nvPr>
            <p:ph type="sldNum" sz="quarter" idx="10"/>
          </p:nvPr>
        </p:nvSpPr>
        <p:spPr/>
        <p:txBody>
          <a:bodyPr/>
          <a:lstStyle/>
          <a:p>
            <a:fld id="{98F05AAD-14F7-4867-A5C2-9C3837AF6243}" type="slidenum">
              <a:rPr lang="en-US" smtClean="0"/>
              <a:t>8</a:t>
            </a:fld>
            <a:endParaRPr lang="en-US"/>
          </a:p>
        </p:txBody>
      </p:sp>
    </p:spTree>
    <p:extLst>
      <p:ext uri="{BB962C8B-B14F-4D97-AF65-F5344CB8AC3E}">
        <p14:creationId xmlns:p14="http://schemas.microsoft.com/office/powerpoint/2010/main" val="371035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E8808D-43CE-E34E-A4F2-F8CDDD09DC6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406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170A44-62EA-44DE-BC56-9A68F6E6DEE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4765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170A44-62EA-44DE-BC56-9A68F6E6DEE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208547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170A44-62EA-44DE-BC56-9A68F6E6DEE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50539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170A44-62EA-44DE-BC56-9A68F6E6DEE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88848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D948E43-3BC0-4D83-B13F-A6E48C94EA0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183947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C6F011-1AE9-4CCE-9793-01583236E41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2483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CB4DFD-3AB1-4113-A7E2-465C404D618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139" name="Rectangle 2"/>
          <p:cNvSpPr>
            <a:spLocks noGrp="1" noRot="1" noChangeAspect="1" noChangeArrowheads="1" noTextEdit="1"/>
          </p:cNvSpPr>
          <p:nvPr>
            <p:ph type="sldImg"/>
          </p:nvPr>
        </p:nvSpPr>
        <p:spPr>
          <a:xfrm>
            <a:off x="382588" y="685800"/>
            <a:ext cx="6096000" cy="3429000"/>
          </a:xfrm>
          <a:ln/>
        </p:spPr>
      </p:sp>
      <p:sp>
        <p:nvSpPr>
          <p:cNvPr id="911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971719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CB4DFD-3AB1-4113-A7E2-465C404D618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139" name="Rectangle 2"/>
          <p:cNvSpPr>
            <a:spLocks noGrp="1" noRot="1" noChangeAspect="1" noChangeArrowheads="1" noTextEdit="1"/>
          </p:cNvSpPr>
          <p:nvPr>
            <p:ph type="sldImg"/>
          </p:nvPr>
        </p:nvSpPr>
        <p:spPr>
          <a:xfrm>
            <a:off x="382588" y="685800"/>
            <a:ext cx="6096000" cy="3429000"/>
          </a:xfrm>
          <a:ln/>
        </p:spPr>
      </p:sp>
      <p:sp>
        <p:nvSpPr>
          <p:cNvPr id="911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27461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57E895-9D73-4E4D-B1CA-33795B8FE0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83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F05AAD-14F7-4867-A5C2-9C3837AF6243}" type="slidenum">
              <a:rPr lang="en-US" smtClean="0"/>
              <a:t>9</a:t>
            </a:fld>
            <a:endParaRPr lang="en-US"/>
          </a:p>
        </p:txBody>
      </p:sp>
    </p:spTree>
    <p:extLst>
      <p:ext uri="{BB962C8B-B14F-4D97-AF65-F5344CB8AC3E}">
        <p14:creationId xmlns:p14="http://schemas.microsoft.com/office/powerpoint/2010/main" val="1722348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5E503B-9F8C-4520-8C15-EBC8BDB31F5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10464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B03188-38C5-4425-B5E4-1070C5E4B92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02472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801CCE-A388-427F-A781-83FAB978A7A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971885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469D93-6FE2-49B4-9770-063E1339357D}"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75978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FCF6D-8010-496E-B22B-7D9636D11C6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6259" name="Rectangle 2"/>
          <p:cNvSpPr>
            <a:spLocks noGrp="1" noRot="1" noChangeAspect="1" noChangeArrowheads="1" noTextEdit="1"/>
          </p:cNvSpPr>
          <p:nvPr>
            <p:ph type="sldImg"/>
          </p:nvPr>
        </p:nvSpPr>
        <p:spPr>
          <a:xfrm>
            <a:off x="382588" y="685800"/>
            <a:ext cx="6096000" cy="3429000"/>
          </a:xfrm>
          <a:ln/>
        </p:spPr>
      </p:sp>
      <p:sp>
        <p:nvSpPr>
          <p:cNvPr id="962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10534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E8808D-43CE-E34E-A4F2-F8CDDD09DC6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042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5110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endParaRPr lang="en-US" dirty="0"/>
          </a:p>
          <a:p>
            <a:pPr marL="0" indent="0" defTabSz="914400">
              <a:buNone/>
            </a:pPr>
            <a:r>
              <a:rPr lang="en-US" dirty="0"/>
              <a:t>Are egalitarian cultures the most </a:t>
            </a:r>
            <a:r>
              <a:rPr lang="en-US" b="1" dirty="0"/>
              <a:t>consensual</a:t>
            </a:r>
            <a:r>
              <a:rPr lang="en-US" dirty="0"/>
              <a:t>?</a:t>
            </a:r>
          </a:p>
          <a:p>
            <a:pPr marL="0" indent="0" defTabSz="914400">
              <a:buNone/>
            </a:pPr>
            <a:r>
              <a:rPr lang="en-US" dirty="0"/>
              <a:t>Do most hierarchical cultures expect the boss makes </a:t>
            </a:r>
            <a:r>
              <a:rPr lang="en-US" b="1" dirty="0"/>
              <a:t>top-down</a:t>
            </a:r>
            <a:r>
              <a:rPr lang="en-US" dirty="0"/>
              <a:t> decisions?  </a:t>
            </a:r>
          </a:p>
          <a:p>
            <a:pPr marL="0" indent="0" defTabSz="914400">
              <a:buNone/>
            </a:pPr>
            <a:endParaRPr lang="en-US" dirty="0"/>
          </a:p>
          <a:p>
            <a:pPr marL="0" indent="0" defTabSz="914400">
              <a:buNone/>
            </a:pPr>
            <a:r>
              <a:rPr lang="en-US" dirty="0"/>
              <a:t>Not necessarily</a:t>
            </a:r>
          </a:p>
          <a:p>
            <a:pPr defTabSz="914400"/>
            <a:r>
              <a:rPr lang="en-US" dirty="0"/>
              <a:t>Japanese are strongly hierarchical but have one of the most consensual cultures </a:t>
            </a:r>
          </a:p>
          <a:p>
            <a:pPr defTabSz="914400"/>
            <a:r>
              <a:rPr lang="en-US" dirty="0"/>
              <a:t>Germans are more hierarchical than Americans but also more likely to make decisions through group consensus</a:t>
            </a:r>
          </a:p>
        </p:txBody>
      </p:sp>
      <p:sp>
        <p:nvSpPr>
          <p:cNvPr id="4" name="Slide Number Placeholder 3"/>
          <p:cNvSpPr>
            <a:spLocks noGrp="1"/>
          </p:cNvSpPr>
          <p:nvPr>
            <p:ph type="sldNum" sz="quarter" idx="10"/>
          </p:nvPr>
        </p:nvSpPr>
        <p:spPr/>
        <p:txBody>
          <a:bodyPr/>
          <a:lstStyle/>
          <a:p>
            <a:fld id="{EFB5AC0A-3F2C-48F5-8922-C77B44410F94}" type="slidenum">
              <a:rPr lang="en-US" smtClean="0"/>
              <a:t>43</a:t>
            </a:fld>
            <a:endParaRPr lang="en-US"/>
          </a:p>
        </p:txBody>
      </p:sp>
    </p:spTree>
    <p:extLst>
      <p:ext uri="{BB962C8B-B14F-4D97-AF65-F5344CB8AC3E}">
        <p14:creationId xmlns:p14="http://schemas.microsoft.com/office/powerpoint/2010/main" val="4128937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A0AD9D-5179-4E9E-99AB-3390FB0BD8C9}" type="slidenum">
              <a:rPr lang="en-US" smtClean="0"/>
              <a:t>47</a:t>
            </a:fld>
            <a:endParaRPr lang="en-US"/>
          </a:p>
        </p:txBody>
      </p:sp>
    </p:spTree>
    <p:extLst>
      <p:ext uri="{BB962C8B-B14F-4D97-AF65-F5344CB8AC3E}">
        <p14:creationId xmlns:p14="http://schemas.microsoft.com/office/powerpoint/2010/main" val="3678501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619E9F-CD8A-4AE5-A0F8-A23DBCA0F2CA}" type="slidenum">
              <a:rPr lang="en-US" smtClean="0"/>
              <a:pPr/>
              <a:t>49</a:t>
            </a:fld>
            <a:endParaRPr lang="en-US"/>
          </a:p>
        </p:txBody>
      </p:sp>
    </p:spTree>
    <p:extLst>
      <p:ext uri="{BB962C8B-B14F-4D97-AF65-F5344CB8AC3E}">
        <p14:creationId xmlns:p14="http://schemas.microsoft.com/office/powerpoint/2010/main" val="41832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50E9C-5F7A-4A40-A7FA-2155BB5D91E0}" type="slidenum">
              <a:rPr lang="en-US" smtClean="0"/>
              <a:t>10</a:t>
            </a:fld>
            <a:endParaRPr lang="en-US" dirty="0"/>
          </a:p>
        </p:txBody>
      </p:sp>
    </p:spTree>
    <p:extLst>
      <p:ext uri="{BB962C8B-B14F-4D97-AF65-F5344CB8AC3E}">
        <p14:creationId xmlns:p14="http://schemas.microsoft.com/office/powerpoint/2010/main" val="66120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619E9F-CD8A-4AE5-A0F8-A23DBCA0F2CA}" type="slidenum">
              <a:rPr lang="en-US" smtClean="0"/>
              <a:pPr/>
              <a:t>50</a:t>
            </a:fld>
            <a:endParaRPr lang="en-US"/>
          </a:p>
        </p:txBody>
      </p:sp>
    </p:spTree>
    <p:extLst>
      <p:ext uri="{BB962C8B-B14F-4D97-AF65-F5344CB8AC3E}">
        <p14:creationId xmlns:p14="http://schemas.microsoft.com/office/powerpoint/2010/main" val="2860054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619E9F-CD8A-4AE5-A0F8-A23DBCA0F2CA}" type="slidenum">
              <a:rPr lang="en-US" smtClean="0"/>
              <a:pPr/>
              <a:t>51</a:t>
            </a:fld>
            <a:endParaRPr lang="en-US"/>
          </a:p>
        </p:txBody>
      </p:sp>
    </p:spTree>
    <p:extLst>
      <p:ext uri="{BB962C8B-B14F-4D97-AF65-F5344CB8AC3E}">
        <p14:creationId xmlns:p14="http://schemas.microsoft.com/office/powerpoint/2010/main" val="3615927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619E9F-CD8A-4AE5-A0F8-A23DBCA0F2CA}" type="slidenum">
              <a:rPr lang="en-US" smtClean="0"/>
              <a:pPr/>
              <a:t>52</a:t>
            </a:fld>
            <a:endParaRPr lang="en-US"/>
          </a:p>
        </p:txBody>
      </p:sp>
    </p:spTree>
    <p:extLst>
      <p:ext uri="{BB962C8B-B14F-4D97-AF65-F5344CB8AC3E}">
        <p14:creationId xmlns:p14="http://schemas.microsoft.com/office/powerpoint/2010/main" val="2003532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A0AD9D-5179-4E9E-99AB-3390FB0BD8C9}" type="slidenum">
              <a:rPr lang="en-US" smtClean="0"/>
              <a:t>58</a:t>
            </a:fld>
            <a:endParaRPr lang="en-US"/>
          </a:p>
        </p:txBody>
      </p:sp>
    </p:spTree>
    <p:extLst>
      <p:ext uri="{BB962C8B-B14F-4D97-AF65-F5344CB8AC3E}">
        <p14:creationId xmlns:p14="http://schemas.microsoft.com/office/powerpoint/2010/main" val="893725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A0AD9D-5179-4E9E-99AB-3390FB0BD8C9}" type="slidenum">
              <a:rPr lang="en-US" smtClean="0"/>
              <a:t>61</a:t>
            </a:fld>
            <a:endParaRPr lang="en-US"/>
          </a:p>
        </p:txBody>
      </p:sp>
    </p:spTree>
    <p:extLst>
      <p:ext uri="{BB962C8B-B14F-4D97-AF65-F5344CB8AC3E}">
        <p14:creationId xmlns:p14="http://schemas.microsoft.com/office/powerpoint/2010/main" val="2933481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87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D650E-BB11-41C8-9B38-223A8A7CB00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4167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D948E43-3BC0-4D83-B13F-A6E48C94EA0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71751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950E9C-5F7A-4A40-A7FA-2155BB5D91E0}" type="slidenum">
              <a:rPr lang="en-US" smtClean="0"/>
              <a:t>11</a:t>
            </a:fld>
            <a:endParaRPr lang="en-US" dirty="0"/>
          </a:p>
        </p:txBody>
      </p:sp>
    </p:spTree>
    <p:extLst>
      <p:ext uri="{BB962C8B-B14F-4D97-AF65-F5344CB8AC3E}">
        <p14:creationId xmlns:p14="http://schemas.microsoft.com/office/powerpoint/2010/main" val="1302710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A0AD9D-5179-4E9E-99AB-3390FB0BD8C9}" type="slidenum">
              <a:rPr lang="en-US" smtClean="0"/>
              <a:t>14</a:t>
            </a:fld>
            <a:endParaRPr lang="en-US"/>
          </a:p>
        </p:txBody>
      </p:sp>
    </p:spTree>
    <p:extLst>
      <p:ext uri="{BB962C8B-B14F-4D97-AF65-F5344CB8AC3E}">
        <p14:creationId xmlns:p14="http://schemas.microsoft.com/office/powerpoint/2010/main" val="3960230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happens through information sharing, which is a form of communication.  “However, in order for information sharing to take place, employees must perceive that the work context provides an environment in which collaboration and feedback seeking is accepted and encouraged (</a:t>
            </a:r>
            <a:r>
              <a:rPr lang="en-US" dirty="0" err="1"/>
              <a:t>Nembhard</a:t>
            </a:r>
            <a:r>
              <a:rPr lang="en-US" dirty="0"/>
              <a:t> &amp; Edmondson, 2011).”</a:t>
            </a:r>
          </a:p>
          <a:p>
            <a:endParaRPr lang="en-US" dirty="0"/>
          </a:p>
          <a:p>
            <a:r>
              <a:rPr lang="en-US" dirty="0"/>
              <a:t>Chicken/egg</a:t>
            </a:r>
            <a:r>
              <a:rPr lang="en-US" baseline="0" dirty="0"/>
              <a:t> or cart/horse: you need a learning orientation to facilitate psychological safety, but you need psychological safety to engage in learning behaviors, the natural application of learning orientation.</a:t>
            </a:r>
          </a:p>
          <a:p>
            <a:endParaRPr lang="en-US" baseline="0" dirty="0"/>
          </a:p>
          <a:p>
            <a:r>
              <a:rPr lang="en-US" baseline="0" dirty="0"/>
              <a:t>This can lead to the framework for cultivating learning behaviors.  Primarily, the ladder of inference as a structural expectation.</a:t>
            </a:r>
            <a:endParaRPr lang="en-US" dirty="0"/>
          </a:p>
        </p:txBody>
      </p:sp>
      <p:sp>
        <p:nvSpPr>
          <p:cNvPr id="4" name="Slide Number Placeholder 3"/>
          <p:cNvSpPr>
            <a:spLocks noGrp="1"/>
          </p:cNvSpPr>
          <p:nvPr>
            <p:ph type="sldNum" sz="quarter" idx="10"/>
          </p:nvPr>
        </p:nvSpPr>
        <p:spPr/>
        <p:txBody>
          <a:bodyPr/>
          <a:lstStyle/>
          <a:p>
            <a:fld id="{52A0AD9D-5179-4E9E-99AB-3390FB0BD8C9}" type="slidenum">
              <a:rPr lang="en-US" smtClean="0"/>
              <a:t>15</a:t>
            </a:fld>
            <a:endParaRPr lang="en-US"/>
          </a:p>
        </p:txBody>
      </p:sp>
    </p:spTree>
    <p:extLst>
      <p:ext uri="{BB962C8B-B14F-4D97-AF65-F5344CB8AC3E}">
        <p14:creationId xmlns:p14="http://schemas.microsoft.com/office/powerpoint/2010/main" val="167520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E8808D-43CE-E34E-A4F2-F8CDDD09DC6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956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B5C17AA-E832-4B19-8D8D-025588B70DE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8390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E9EB9-7202-435A-B29E-207D17106D5B}"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8371" name="Rectangle 2"/>
          <p:cNvSpPr>
            <a:spLocks noGrp="1" noRot="1" noChangeAspect="1" noChangeArrowheads="1" noTextEdit="1"/>
          </p:cNvSpPr>
          <p:nvPr>
            <p:ph type="sldImg"/>
          </p:nvPr>
        </p:nvSpPr>
        <p:spPr>
          <a:xfrm>
            <a:off x="382588" y="685800"/>
            <a:ext cx="6096000" cy="3429000"/>
          </a:xfrm>
          <a:ln/>
        </p:spPr>
      </p:sp>
      <p:sp>
        <p:nvSpPr>
          <p:cNvPr id="5837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3841567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75000"/>
                    </a14:imgEffect>
                    <a14:imgEffect>
                      <a14:brightnessContrast bright="25000" contrast="-25000"/>
                    </a14:imgEffect>
                  </a14:imgLayer>
                </a14:imgProps>
              </a:ext>
              <a:ext uri="{28A0092B-C50C-407E-A947-70E740481C1C}">
                <a14:useLocalDpi xmlns:a14="http://schemas.microsoft.com/office/drawing/2010/main" val="0"/>
              </a:ext>
            </a:extLst>
          </a:blip>
          <a:srcRect t="6453" b="9536"/>
          <a:stretch/>
        </p:blipFill>
        <p:spPr>
          <a:xfrm>
            <a:off x="0" y="0"/>
            <a:ext cx="12188952" cy="6858000"/>
          </a:xfrm>
          <a:prstGeom prst="rect">
            <a:avLst/>
          </a:prstGeom>
        </p:spPr>
      </p:pic>
      <p:sp>
        <p:nvSpPr>
          <p:cNvPr id="4" name="Rectangle 3">
            <a:extLst>
              <a:ext uri="{FF2B5EF4-FFF2-40B4-BE49-F238E27FC236}">
                <a16:creationId xmlns:a16="http://schemas.microsoft.com/office/drawing/2014/main" id="{653798BE-EBF2-824B-8984-2F734322AAC9}"/>
              </a:ext>
            </a:extLst>
          </p:cNvPr>
          <p:cNvSpPr/>
          <p:nvPr/>
        </p:nvSpPr>
        <p:spPr>
          <a:xfrm>
            <a:off x="135924" y="160638"/>
            <a:ext cx="11914904" cy="635137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7" name="Right Triangle 6">
            <a:extLst>
              <a:ext uri="{FF2B5EF4-FFF2-40B4-BE49-F238E27FC236}">
                <a16:creationId xmlns:a16="http://schemas.microsoft.com/office/drawing/2014/main" id="{3C9B66E4-E4E3-A248-BB83-1094CA616009}"/>
              </a:ext>
            </a:extLst>
          </p:cNvPr>
          <p:cNvSpPr/>
          <p:nvPr/>
        </p:nvSpPr>
        <p:spPr>
          <a:xfrm rot="5400000">
            <a:off x="358345" y="310614"/>
            <a:ext cx="531341" cy="593124"/>
          </a:xfrm>
          <a:prstGeom prst="r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 name="Title 1">
            <a:extLst>
              <a:ext uri="{FF2B5EF4-FFF2-40B4-BE49-F238E27FC236}">
                <a16:creationId xmlns:a16="http://schemas.microsoft.com/office/drawing/2014/main" id="{B75664BC-80EA-7149-8387-244680D0F347}"/>
              </a:ext>
            </a:extLst>
          </p:cNvPr>
          <p:cNvSpPr>
            <a:spLocks noGrp="1"/>
          </p:cNvSpPr>
          <p:nvPr>
            <p:ph type="ctrTitle"/>
          </p:nvPr>
        </p:nvSpPr>
        <p:spPr>
          <a:xfrm>
            <a:off x="308007" y="1122363"/>
            <a:ext cx="11569567" cy="2387600"/>
          </a:xfrm>
          <a:solidFill>
            <a:srgbClr val="FFFFFF">
              <a:alpha val="50196"/>
            </a:srgbClr>
          </a:solidFill>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05D49FB3-4BA7-E848-AF88-2E9ADF50C54C}"/>
              </a:ext>
            </a:extLst>
          </p:cNvPr>
          <p:cNvSpPr>
            <a:spLocks noGrp="1"/>
          </p:cNvSpPr>
          <p:nvPr>
            <p:ph type="subTitle" idx="1"/>
          </p:nvPr>
        </p:nvSpPr>
        <p:spPr>
          <a:xfrm>
            <a:off x="308007" y="3602038"/>
            <a:ext cx="11569567" cy="1655762"/>
          </a:xfrm>
          <a:solidFill>
            <a:srgbClr val="FFFFFF">
              <a:alpha val="50196"/>
            </a:srgbClr>
          </a:solidFill>
        </p:spPr>
        <p:txBody>
          <a:bodyPr>
            <a:normAutofit/>
          </a:bodyPr>
          <a:lstStyle>
            <a:lvl1pPr marL="0" indent="0" algn="ctr">
              <a:buNone/>
              <a:defRPr sz="2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Rectangle 10">
            <a:extLst>
              <a:ext uri="{FF2B5EF4-FFF2-40B4-BE49-F238E27FC236}">
                <a16:creationId xmlns:a16="http://schemas.microsoft.com/office/drawing/2014/main" id="{18E1548C-36EA-024A-B46C-F97DB2945B85}"/>
              </a:ext>
            </a:extLst>
          </p:cNvPr>
          <p:cNvSpPr/>
          <p:nvPr userDrawn="1"/>
        </p:nvSpPr>
        <p:spPr>
          <a:xfrm>
            <a:off x="3457903" y="6006369"/>
            <a:ext cx="5544207" cy="736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pic>
        <p:nvPicPr>
          <p:cNvPr id="15" name="Picture 14"/>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75000"/>
                    </a14:imgEffect>
                    <a14:imgEffect>
                      <a14:brightnessContrast bright="25000" contrast="-25000"/>
                    </a14:imgEffect>
                  </a14:imgLayer>
                </a14:imgProps>
              </a:ext>
              <a:ext uri="{28A0092B-C50C-407E-A947-70E740481C1C}">
                <a14:useLocalDpi xmlns:a14="http://schemas.microsoft.com/office/drawing/2010/main" val="0"/>
              </a:ext>
            </a:extLst>
          </a:blip>
          <a:srcRect l="28359" t="79848" r="26070" b="9452"/>
          <a:stretch/>
        </p:blipFill>
        <p:spPr>
          <a:xfrm>
            <a:off x="3454451" y="5984542"/>
            <a:ext cx="5554639" cy="873457"/>
          </a:xfrm>
          <a:prstGeom prst="rect">
            <a:avLst/>
          </a:prstGeom>
        </p:spPr>
      </p:pic>
      <p:pic>
        <p:nvPicPr>
          <p:cNvPr id="12" name="Picture 11">
            <a:extLst>
              <a:ext uri="{FF2B5EF4-FFF2-40B4-BE49-F238E27FC236}">
                <a16:creationId xmlns:a16="http://schemas.microsoft.com/office/drawing/2014/main" id="{85FC7B83-603D-EC44-8F03-CD29182CF590}"/>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Lst>
          </a:blip>
          <a:stretch>
            <a:fillRect/>
          </a:stretch>
        </p:blipFill>
        <p:spPr>
          <a:xfrm>
            <a:off x="6369979" y="6247477"/>
            <a:ext cx="2527988" cy="529068"/>
          </a:xfrm>
          <a:prstGeom prst="rect">
            <a:avLst/>
          </a:prstGeom>
        </p:spPr>
      </p:pic>
      <p:pic>
        <p:nvPicPr>
          <p:cNvPr id="13" name="Picture 12"/>
          <p:cNvPicPr>
            <a:picLocks noChangeAspect="1"/>
          </p:cNvPicPr>
          <p:nvPr userDrawn="1"/>
        </p:nvPicPr>
        <p:blipFill>
          <a:blip r:embed="rId6">
            <a:extLst>
              <a:ext uri="{BEBA8EAE-BF5A-486C-A8C5-ECC9F3942E4B}">
                <a14:imgProps xmlns:a14="http://schemas.microsoft.com/office/drawing/2010/main">
                  <a14:imgLayer r:embed="rId7">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529606" y="6073861"/>
            <a:ext cx="2286000" cy="876300"/>
          </a:xfrm>
          <a:prstGeom prst="rect">
            <a:avLst/>
          </a:prstGeom>
        </p:spPr>
      </p:pic>
      <p:pic>
        <p:nvPicPr>
          <p:cNvPr id="16" name="Picture 15">
            <a:extLst>
              <a:ext uri="{FF2B5EF4-FFF2-40B4-BE49-F238E27FC236}">
                <a16:creationId xmlns:a16="http://schemas.microsoft.com/office/drawing/2014/main" id="{85FC7B83-603D-EC44-8F03-CD29182CF590}"/>
              </a:ext>
            </a:extLst>
          </p:cNvPr>
          <p:cNvPicPr>
            <a:picLocks noChangeAspect="1"/>
          </p:cNvPicPr>
          <p:nvPr userDrawn="1"/>
        </p:nvPicPr>
        <p:blipFill rotWithShape="1">
          <a:blip r:embed="rId8"/>
          <a:srcRect r="74539"/>
          <a:stretch/>
        </p:blipFill>
        <p:spPr>
          <a:xfrm>
            <a:off x="6369979" y="6247477"/>
            <a:ext cx="643664" cy="529068"/>
          </a:xfrm>
          <a:prstGeom prst="rect">
            <a:avLst/>
          </a:prstGeom>
        </p:spPr>
      </p:pic>
      <p:sp>
        <p:nvSpPr>
          <p:cNvPr id="17" name="Round Diagonal Corner Rectangle 16"/>
          <p:cNvSpPr/>
          <p:nvPr userDrawn="1"/>
        </p:nvSpPr>
        <p:spPr>
          <a:xfrm>
            <a:off x="6070516" y="6363870"/>
            <a:ext cx="27432" cy="274320"/>
          </a:xfrm>
          <a:prstGeom prst="round2Diag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8439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ACBF-D494-A247-A601-301DE5BF6C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EA3DAE-3084-6B44-BC8F-9415C6A44025}"/>
              </a:ext>
            </a:extLst>
          </p:cNvPr>
          <p:cNvSpPr>
            <a:spLocks noGrp="1"/>
          </p:cNvSpPr>
          <p:nvPr>
            <p:ph type="body" orient="vert" idx="1"/>
          </p:nvPr>
        </p:nvSpPr>
        <p:spPr>
          <a:xfrm>
            <a:off x="469557" y="1727309"/>
            <a:ext cx="11392929" cy="44232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30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B632F5-A73D-AA47-9046-85792798E1C8}"/>
              </a:ext>
            </a:extLst>
          </p:cNvPr>
          <p:cNvSpPr>
            <a:spLocks noGrp="1"/>
          </p:cNvSpPr>
          <p:nvPr>
            <p:ph type="title" orient="vert"/>
          </p:nvPr>
        </p:nvSpPr>
        <p:spPr>
          <a:xfrm>
            <a:off x="9268598"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9FC737-B64F-E74E-9231-E7FDD0D358F1}"/>
              </a:ext>
            </a:extLst>
          </p:cNvPr>
          <p:cNvSpPr>
            <a:spLocks noGrp="1"/>
          </p:cNvSpPr>
          <p:nvPr>
            <p:ph type="body" orient="vert" idx="1"/>
          </p:nvPr>
        </p:nvSpPr>
        <p:spPr>
          <a:xfrm>
            <a:off x="838199" y="365125"/>
            <a:ext cx="823165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06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6193-C576-5641-9C81-D9B09B437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DEEFE-950B-D14B-9AAB-CD835E214D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46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DB68-DEA3-794B-B888-E79DBC17C0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89A9EA-000E-AE4E-96B9-CEE661B4D8C2}"/>
              </a:ext>
            </a:extLst>
          </p:cNvPr>
          <p:cNvSpPr>
            <a:spLocks noGrp="1"/>
          </p:cNvSpPr>
          <p:nvPr>
            <p:ph type="body" idx="1"/>
          </p:nvPr>
        </p:nvSpPr>
        <p:spPr>
          <a:xfrm>
            <a:off x="831850" y="4670854"/>
            <a:ext cx="10515600" cy="1418796"/>
          </a:xfrm>
        </p:spPr>
        <p:txBody>
          <a:bodyPr/>
          <a:lstStyle>
            <a:lvl1pPr marL="0" indent="0" algn="ctr">
              <a:buNone/>
              <a:defRPr sz="2400" b="1" cap="all"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4520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D2BF-7E04-644F-8146-E5FFE1CDA4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46B0D-31F2-524F-B408-E66C1AD544E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816E6C-4279-594F-9056-75015964D5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92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6388-296E-DA4A-B8D4-2B424F19D0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C9CEE-1AE9-A640-A58E-62B063F31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B4C588-A767-5A47-BA1B-6EBA36DA72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CDE3B-840B-CA4E-AFC6-E1D20134A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C874A0-8EFB-894B-BF70-0AFF7317B2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55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E85F-1EE7-7248-8168-CB6D8A6037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312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03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6799-8995-6247-A08A-57CE6836F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74230D-9077-C54E-8217-EE1005CEE9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23522E-6516-0646-B30C-2CE4045D7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44178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4C1B-4B7C-AC41-BC10-FDB3367FC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DB76E-4886-9C49-A286-DC1C14790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08F94C7-399A-E749-A061-27E17178C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395385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B55ACF-6164-814C-873C-9A251F905BC5}"/>
              </a:ext>
            </a:extLst>
          </p:cNvPr>
          <p:cNvSpPr/>
          <p:nvPr/>
        </p:nvSpPr>
        <p:spPr>
          <a:xfrm>
            <a:off x="135924" y="160638"/>
            <a:ext cx="11914904" cy="635137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 name="Title Placeholder 1">
            <a:extLst>
              <a:ext uri="{FF2B5EF4-FFF2-40B4-BE49-F238E27FC236}">
                <a16:creationId xmlns:a16="http://schemas.microsoft.com/office/drawing/2014/main" id="{F09893B6-E818-3947-8C7A-0F5C0418EB38}"/>
              </a:ext>
            </a:extLst>
          </p:cNvPr>
          <p:cNvSpPr>
            <a:spLocks noGrp="1"/>
          </p:cNvSpPr>
          <p:nvPr>
            <p:ph type="title"/>
          </p:nvPr>
        </p:nvSpPr>
        <p:spPr>
          <a:xfrm>
            <a:off x="469557" y="172995"/>
            <a:ext cx="1158127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AB9DF6-58F1-1542-A288-31DAB8BDDB67}"/>
              </a:ext>
            </a:extLst>
          </p:cNvPr>
          <p:cNvSpPr>
            <a:spLocks noGrp="1"/>
          </p:cNvSpPr>
          <p:nvPr>
            <p:ph type="body" idx="1"/>
          </p:nvPr>
        </p:nvSpPr>
        <p:spPr>
          <a:xfrm>
            <a:off x="469557" y="1727309"/>
            <a:ext cx="11581271" cy="442323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18E1548C-36EA-024A-B46C-F97DB2945B85}"/>
              </a:ext>
            </a:extLst>
          </p:cNvPr>
          <p:cNvSpPr/>
          <p:nvPr/>
        </p:nvSpPr>
        <p:spPr>
          <a:xfrm>
            <a:off x="3457903" y="6006369"/>
            <a:ext cx="5544207" cy="736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85FC7B83-603D-EC44-8F03-CD29182CF590}"/>
              </a:ext>
            </a:extLst>
          </p:cNvPr>
          <p:cNvPicPr>
            <a:picLocks noChangeAspect="1"/>
          </p:cNvPicPr>
          <p:nvPr/>
        </p:nvPicPr>
        <p:blipFill>
          <a:blip r:embed="rId13"/>
          <a:stretch>
            <a:fillRect/>
          </a:stretch>
        </p:blipFill>
        <p:spPr>
          <a:xfrm>
            <a:off x="6369979" y="6247477"/>
            <a:ext cx="2527988" cy="529068"/>
          </a:xfrm>
          <a:prstGeom prst="rect">
            <a:avLst/>
          </a:prstGeom>
        </p:spPr>
      </p:pic>
      <p:sp>
        <p:nvSpPr>
          <p:cNvPr id="11" name="Right Triangle 10">
            <a:extLst>
              <a:ext uri="{FF2B5EF4-FFF2-40B4-BE49-F238E27FC236}">
                <a16:creationId xmlns:a16="http://schemas.microsoft.com/office/drawing/2014/main" id="{10CD18E2-8C62-3142-9CEF-1D573497D537}"/>
              </a:ext>
            </a:extLst>
          </p:cNvPr>
          <p:cNvSpPr/>
          <p:nvPr/>
        </p:nvSpPr>
        <p:spPr>
          <a:xfrm rot="5400000">
            <a:off x="358345" y="310614"/>
            <a:ext cx="531341" cy="593124"/>
          </a:xfrm>
          <a:prstGeom prst="r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29606" y="6073861"/>
            <a:ext cx="2286000" cy="876300"/>
          </a:xfrm>
          <a:prstGeom prst="rect">
            <a:avLst/>
          </a:prstGeom>
        </p:spPr>
      </p:pic>
      <p:sp>
        <p:nvSpPr>
          <p:cNvPr id="16" name="Round Diagonal Corner Rectangle 15"/>
          <p:cNvSpPr/>
          <p:nvPr userDrawn="1"/>
        </p:nvSpPr>
        <p:spPr>
          <a:xfrm>
            <a:off x="6070516" y="6363870"/>
            <a:ext cx="27432" cy="274320"/>
          </a:xfrm>
          <a:prstGeom prst="round2DiagRect">
            <a:avLst>
              <a:gd name="adj1" fmla="val 5000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18471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Arial Unicode MS" panose="020B0604020202020204" pitchFamily="34" charset="-128"/>
          <a:cs typeface="Arial Unicode MS" panose="020B0604020202020204"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Arial Unicode MS" panose="020B0604020202020204" pitchFamily="34" charset="-128"/>
          <a:cs typeface="Arial Unicode MS" panose="020B0604020202020204"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Unicode MS" panose="020B0604020202020204" pitchFamily="34" charset="-128"/>
          <a:cs typeface="Arial Unicode MS" panose="020B0604020202020204"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Unicode MS" panose="020B0604020202020204" pitchFamily="34" charset="-128"/>
          <a:cs typeface="Arial Unicode MS" panose="020B0604020202020204"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Unicode MS" panose="020B0604020202020204" pitchFamily="34" charset="-128"/>
          <a:cs typeface="Arial Unicode MS" panose="020B0604020202020204"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slide" Target="slide61.xml"/><Relationship Id="rId4" Type="http://schemas.openxmlformats.org/officeDocument/2006/relationships/diagramData" Target="../diagrams/data1.xml"/><Relationship Id="rId9"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6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61.xml"/><Relationship Id="rId2" Type="http://schemas.openxmlformats.org/officeDocument/2006/relationships/hyperlink" Target="http://socialintelligence.labinthewild.org/mite/"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nytimes.com/2016/02/28/magazine/what-google-learned-from-its-quest-to-build-the-perfect-team.html" TargetMode="External"/></Relationships>
</file>

<file path=ppt/slides/_rels/slide13.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diagramLayout" Target="../diagrams/layout4.xml"/><Relationship Id="rId7" Type="http://schemas.openxmlformats.org/officeDocument/2006/relationships/hyperlink" Target="https://hbr.org/2018/04/the-two-traits-of-the-best-problem-solving-teams"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61.xml"/></Relationships>
</file>

<file path=ppt/slides/_rels/slide2.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6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slide" Target="slide61.xml"/></Relationships>
</file>

<file path=ppt/slides/_rels/slide34.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slide" Target="slide61.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slide" Target="slide61.xml"/></Relationships>
</file>

<file path=ppt/slides/_rels/slide48.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slide" Target="slide22.xml"/></Relationships>
</file>

<file path=ppt/slides/_rels/slide5.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43.xml"/></Relationships>
</file>

<file path=ppt/slides/_rels/slide5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43.xml"/></Relationships>
</file>

<file path=ppt/slides/_rels/slide5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slide" Target="slide61.xml"/></Relationships>
</file>

<file path=ppt/slides/_rels/slide53.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slide" Target="slide61.xml"/><Relationship Id="rId5" Type="http://schemas.openxmlformats.org/officeDocument/2006/relationships/hyperlink" Target="http://brainjabber.wikispaces.com/Sarah+Jacob" TargetMode="External"/><Relationship Id="rId4" Type="http://schemas.microsoft.com/office/2007/relationships/hdphoto" Target="../media/hdphoto4.wdp"/></Relationships>
</file>

<file path=ppt/slides/_rels/slide5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61.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61.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diagramLayout" Target="../diagrams/layout8.xml"/><Relationship Id="rId7" Type="http://schemas.openxmlformats.org/officeDocument/2006/relationships/slide" Target="slide26.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8.xml"/><Relationship Id="rId7" Type="http://schemas.openxmlformats.org/officeDocument/2006/relationships/slide" Target="slide3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2.xml"/><Relationship Id="rId4" Type="http://schemas.openxmlformats.org/officeDocument/2006/relationships/slide" Target="slide10.xml"/><Relationship Id="rId9" Type="http://schemas.openxmlformats.org/officeDocument/2006/relationships/slide" Target="slide5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slide" Target="slide26.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6.png"/><Relationship Id="rId7" Type="http://schemas.openxmlformats.org/officeDocument/2006/relationships/diagramQuickStyle" Target="../diagrams/quickStyle10.xml"/><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3.png"/><Relationship Id="rId9" Type="http://schemas.microsoft.com/office/2007/relationships/diagramDrawing" Target="../diagrams/drawing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slide" Target="slide6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007" y="3104032"/>
            <a:ext cx="11569567" cy="978303"/>
          </a:xfrm>
          <a:solidFill>
            <a:srgbClr val="FFFFFF">
              <a:alpha val="55000"/>
            </a:srgbClr>
          </a:solidFill>
        </p:spPr>
        <p:txBody>
          <a:bodyPr/>
          <a:lstStyle/>
          <a:p>
            <a:r>
              <a:rPr lang="en-US" dirty="0"/>
              <a:t>Creating a Collaborative Culture</a:t>
            </a:r>
          </a:p>
        </p:txBody>
      </p:sp>
      <p:sp>
        <p:nvSpPr>
          <p:cNvPr id="3" name="Subtitle 2"/>
          <p:cNvSpPr>
            <a:spLocks noGrp="1"/>
          </p:cNvSpPr>
          <p:nvPr>
            <p:ph type="subTitle" idx="1"/>
          </p:nvPr>
        </p:nvSpPr>
        <p:spPr>
          <a:xfrm>
            <a:off x="308007" y="4174411"/>
            <a:ext cx="11569567" cy="1072320"/>
          </a:xfrm>
          <a:solidFill>
            <a:srgbClr val="FFFFFF">
              <a:alpha val="55000"/>
            </a:srgbClr>
          </a:solidFill>
        </p:spPr>
        <p:txBody>
          <a:bodyPr>
            <a:normAutofit lnSpcReduction="10000"/>
          </a:bodyPr>
          <a:lstStyle/>
          <a:p>
            <a:pPr>
              <a:lnSpc>
                <a:spcPct val="99000"/>
              </a:lnSpc>
            </a:pPr>
            <a:r>
              <a:rPr lang="en-US" sz="3600" dirty="0"/>
              <a:t>Effective strategies for working together</a:t>
            </a:r>
            <a:br>
              <a:rPr lang="en-US" sz="3600" dirty="0"/>
            </a:br>
            <a:r>
              <a:rPr lang="en-US" sz="3600" dirty="0"/>
              <a:t>to answer big questions</a:t>
            </a:r>
          </a:p>
        </p:txBody>
      </p:sp>
      <p:sp>
        <p:nvSpPr>
          <p:cNvPr id="4" name="Subtitle 2"/>
          <p:cNvSpPr txBox="1">
            <a:spLocks/>
          </p:cNvSpPr>
          <p:nvPr/>
        </p:nvSpPr>
        <p:spPr>
          <a:xfrm>
            <a:off x="311216" y="5331827"/>
            <a:ext cx="11569567" cy="468681"/>
          </a:xfrm>
          <a:prstGeom prst="rect">
            <a:avLst/>
          </a:prstGeom>
          <a:solidFill>
            <a:srgbClr val="FFFFFF">
              <a:alpha val="55000"/>
            </a:srgb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cap="all" baseline="0">
                <a:solidFill>
                  <a:schemeClr val="accent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9000"/>
              </a:lnSpc>
            </a:pPr>
            <a:r>
              <a:rPr lang="en-US" sz="2400" cap="none" dirty="0">
                <a:solidFill>
                  <a:schemeClr val="tx1"/>
                </a:solidFill>
                <a:ea typeface="Arial Unicode MS" panose="020B0604020202020204" pitchFamily="34" charset="-128"/>
                <a:cs typeface="Arial Unicode MS" panose="020B0604020202020204" pitchFamily="34" charset="-128"/>
              </a:rPr>
              <a:t>Michael Mandel, MBA</a:t>
            </a:r>
          </a:p>
        </p:txBody>
      </p:sp>
      <p:sp>
        <p:nvSpPr>
          <p:cNvPr id="5" name="Rectangle 4">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593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distance: How teams go wrong</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7695"/>
          <a:stretch/>
        </p:blipFill>
        <p:spPr>
          <a:xfrm>
            <a:off x="12288843" y="1351154"/>
            <a:ext cx="7671975" cy="4375314"/>
          </a:xfrm>
        </p:spPr>
      </p:pic>
      <p:graphicFrame>
        <p:nvGraphicFramePr>
          <p:cNvPr id="3" name="Diagram 2"/>
          <p:cNvGraphicFramePr/>
          <p:nvPr>
            <p:extLst>
              <p:ext uri="{D42A27DB-BD31-4B8C-83A1-F6EECF244321}">
                <p14:modId xmlns:p14="http://schemas.microsoft.com/office/powerpoint/2010/main" val="455441506"/>
              </p:ext>
            </p:extLst>
          </p:nvPr>
        </p:nvGraphicFramePr>
        <p:xfrm>
          <a:off x="713013" y="1224584"/>
          <a:ext cx="10765974" cy="49388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hlinkClick r:id="rId9" action="ppaction://hlinksldjump"/>
          </p:cNvPr>
          <p:cNvSpPr/>
          <p:nvPr/>
        </p:nvSpPr>
        <p:spPr>
          <a:xfrm>
            <a:off x="9674318" y="5755964"/>
            <a:ext cx="993683" cy="110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7" name="TextBox 6"/>
          <p:cNvSpPr txBox="1"/>
          <p:nvPr/>
        </p:nvSpPr>
        <p:spPr>
          <a:xfrm>
            <a:off x="55286" y="6511752"/>
            <a:ext cx="3484580" cy="369332"/>
          </a:xfrm>
          <a:prstGeom prst="rect">
            <a:avLst/>
          </a:prstGeom>
          <a:noFill/>
        </p:spPr>
        <p:txBody>
          <a:bodyPr wrap="square" rtlCol="0">
            <a:spAutoFit/>
          </a:bodyPr>
          <a:lstStyle/>
          <a:p>
            <a:pPr marL="114300" indent="-114300"/>
            <a:r>
              <a:rPr lang="en-US" sz="600" i="1" dirty="0">
                <a:ea typeface="Arial Unicode MS" panose="020B0604020202020204" pitchFamily="34" charset="-128"/>
                <a:cs typeface="Arial Unicode MS" panose="020B0604020202020204" pitchFamily="34" charset="-128"/>
              </a:rPr>
              <a:t>Source: K. S. </a:t>
            </a:r>
            <a:r>
              <a:rPr lang="en-US" sz="600" i="1" dirty="0" err="1">
                <a:ea typeface="Arial Unicode MS" panose="020B0604020202020204" pitchFamily="34" charset="-128"/>
                <a:cs typeface="Arial Unicode MS" panose="020B0604020202020204" pitchFamily="34" charset="-128"/>
              </a:rPr>
              <a:t>Lojeski</a:t>
            </a:r>
            <a:r>
              <a:rPr lang="en-US" sz="600" i="1" dirty="0">
                <a:ea typeface="Arial Unicode MS" panose="020B0604020202020204" pitchFamily="34" charset="-128"/>
                <a:cs typeface="Arial Unicode MS" panose="020B0604020202020204" pitchFamily="34" charset="-128"/>
              </a:rPr>
              <a:t>, R. Reilly and P. Dominick, "The Role of Virtual Distance in Innovation and Success," System Sciences, 2006. HICSS '06. Proceedings of the 39th Annual Hawaii International Conference on, 2006, pp. 25c-25c.</a:t>
            </a:r>
            <a:endParaRPr lang="en-US" sz="600" dirty="0">
              <a:ea typeface="Arial Unicode MS" panose="020B0604020202020204" pitchFamily="34" charset="-128"/>
              <a:cs typeface="Arial Unicode MS" panose="020B0604020202020204" pitchFamily="34" charset="-128"/>
            </a:endParaRPr>
          </a:p>
        </p:txBody>
      </p:sp>
      <p:sp>
        <p:nvSpPr>
          <p:cNvPr id="8" name="Rectangle 7">
            <a:hlinkClick r:id="rId10"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4745964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distance: How teams go wrong</a:t>
            </a:r>
          </a:p>
        </p:txBody>
      </p:sp>
      <p:sp>
        <p:nvSpPr>
          <p:cNvPr id="10" name="TextBox 9"/>
          <p:cNvSpPr txBox="1"/>
          <p:nvPr/>
        </p:nvSpPr>
        <p:spPr>
          <a:xfrm>
            <a:off x="55286" y="6511752"/>
            <a:ext cx="3484580" cy="369332"/>
          </a:xfrm>
          <a:prstGeom prst="rect">
            <a:avLst/>
          </a:prstGeom>
          <a:noFill/>
        </p:spPr>
        <p:txBody>
          <a:bodyPr wrap="square" rtlCol="0">
            <a:spAutoFit/>
          </a:bodyPr>
          <a:lstStyle/>
          <a:p>
            <a:pPr marL="114300" indent="-114300"/>
            <a:r>
              <a:rPr lang="en-US" sz="600" i="1" dirty="0">
                <a:ea typeface="Arial Unicode MS" panose="020B0604020202020204" pitchFamily="34" charset="-128"/>
                <a:cs typeface="Arial Unicode MS" panose="020B0604020202020204" pitchFamily="34" charset="-128"/>
              </a:rPr>
              <a:t>Source: K. S. </a:t>
            </a:r>
            <a:r>
              <a:rPr lang="en-US" sz="600" i="1" dirty="0" err="1">
                <a:ea typeface="Arial Unicode MS" panose="020B0604020202020204" pitchFamily="34" charset="-128"/>
                <a:cs typeface="Arial Unicode MS" panose="020B0604020202020204" pitchFamily="34" charset="-128"/>
              </a:rPr>
              <a:t>Lojeski</a:t>
            </a:r>
            <a:r>
              <a:rPr lang="en-US" sz="600" i="1" dirty="0">
                <a:ea typeface="Arial Unicode MS" panose="020B0604020202020204" pitchFamily="34" charset="-128"/>
                <a:cs typeface="Arial Unicode MS" panose="020B0604020202020204" pitchFamily="34" charset="-128"/>
              </a:rPr>
              <a:t>, R. Reilly and P. Dominick, "The Role of Virtual Distance in Innovation and Success," System Sciences, 2006. HICSS '06. Proceedings of the 39th Annual Hawaii International Conference on, 2006, pp. 25c-25c.</a:t>
            </a:r>
            <a:endParaRPr lang="en-US" sz="600" dirty="0">
              <a:ea typeface="Arial Unicode MS" panose="020B0604020202020204" pitchFamily="34" charset="-128"/>
              <a:cs typeface="Arial Unicode MS" panose="020B0604020202020204" pitchFamily="34" charset="-128"/>
            </a:endParaRPr>
          </a:p>
        </p:txBody>
      </p:sp>
      <p:sp>
        <p:nvSpPr>
          <p:cNvPr id="7" name="Rectangle 6">
            <a:hlinkClick r:id="rId3" action="ppaction://hlinksldjump"/>
          </p:cNvPr>
          <p:cNvSpPr/>
          <p:nvPr/>
        </p:nvSpPr>
        <p:spPr>
          <a:xfrm>
            <a:off x="9674318" y="5755964"/>
            <a:ext cx="993683" cy="110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8" name="Rectangle 7">
            <a:hlinkClick r:id="rId4"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pic>
        <p:nvPicPr>
          <p:cNvPr id="5" name="Picture 4">
            <a:extLst>
              <a:ext uri="{FF2B5EF4-FFF2-40B4-BE49-F238E27FC236}">
                <a16:creationId xmlns:a16="http://schemas.microsoft.com/office/drawing/2014/main" id="{3F568893-69C3-4BD6-885E-BB86B68EFA87}"/>
              </a:ext>
            </a:extLst>
          </p:cNvPr>
          <p:cNvPicPr>
            <a:picLocks noChangeAspect="1"/>
          </p:cNvPicPr>
          <p:nvPr/>
        </p:nvPicPr>
        <p:blipFill>
          <a:blip r:embed="rId5"/>
          <a:stretch>
            <a:fillRect/>
          </a:stretch>
        </p:blipFill>
        <p:spPr>
          <a:xfrm>
            <a:off x="6338810" y="1952829"/>
            <a:ext cx="5365378" cy="2527170"/>
          </a:xfrm>
          <a:prstGeom prst="rect">
            <a:avLst/>
          </a:prstGeom>
        </p:spPr>
      </p:pic>
      <p:pic>
        <p:nvPicPr>
          <p:cNvPr id="12" name="Picture 11">
            <a:extLst>
              <a:ext uri="{FF2B5EF4-FFF2-40B4-BE49-F238E27FC236}">
                <a16:creationId xmlns:a16="http://schemas.microsoft.com/office/drawing/2014/main" id="{8AA52951-D16E-469B-AFD6-B965C2B419A4}"/>
              </a:ext>
            </a:extLst>
          </p:cNvPr>
          <p:cNvPicPr>
            <a:picLocks noChangeAspect="1"/>
          </p:cNvPicPr>
          <p:nvPr/>
        </p:nvPicPr>
        <p:blipFill>
          <a:blip r:embed="rId6"/>
          <a:stretch>
            <a:fillRect/>
          </a:stretch>
        </p:blipFill>
        <p:spPr>
          <a:xfrm>
            <a:off x="548175" y="1352408"/>
            <a:ext cx="5238750" cy="3733800"/>
          </a:xfrm>
          <a:prstGeom prst="rect">
            <a:avLst/>
          </a:prstGeom>
        </p:spPr>
      </p:pic>
      <p:sp>
        <p:nvSpPr>
          <p:cNvPr id="15" name="Rectangle 14">
            <a:extLst>
              <a:ext uri="{FF2B5EF4-FFF2-40B4-BE49-F238E27FC236}">
                <a16:creationId xmlns:a16="http://schemas.microsoft.com/office/drawing/2014/main" id="{BD982679-01B0-44D1-984B-3F359FEA1C6A}"/>
              </a:ext>
            </a:extLst>
          </p:cNvPr>
          <p:cNvSpPr/>
          <p:nvPr/>
        </p:nvSpPr>
        <p:spPr>
          <a:xfrm>
            <a:off x="469557" y="5080613"/>
            <a:ext cx="5317368" cy="267398"/>
          </a:xfrm>
          <a:prstGeom prst="rect">
            <a:avLst/>
          </a:prstGeom>
        </p:spPr>
        <p:txBody>
          <a:bodyPr wrap="square">
            <a:spAutoFit/>
          </a:bodyPr>
          <a:lstStyle/>
          <a:p>
            <a:r>
              <a:rPr lang="en-US" sz="1100" b="1" dirty="0">
                <a:solidFill>
                  <a:srgbClr val="666666"/>
                </a:solidFill>
              </a:rPr>
              <a:t>Figure 1 </a:t>
            </a:r>
            <a:r>
              <a:rPr lang="en-US" sz="1100" dirty="0"/>
              <a:t>Shows the hypothesized model with standardized path coefficients.</a:t>
            </a:r>
          </a:p>
        </p:txBody>
      </p:sp>
      <p:sp>
        <p:nvSpPr>
          <p:cNvPr id="16" name="Rectangle 15">
            <a:extLst>
              <a:ext uri="{FF2B5EF4-FFF2-40B4-BE49-F238E27FC236}">
                <a16:creationId xmlns:a16="http://schemas.microsoft.com/office/drawing/2014/main" id="{9B38C3FA-F825-455E-9E0C-905BEE90084E}"/>
              </a:ext>
            </a:extLst>
          </p:cNvPr>
          <p:cNvSpPr/>
          <p:nvPr/>
        </p:nvSpPr>
        <p:spPr>
          <a:xfrm>
            <a:off x="6338810" y="5080613"/>
            <a:ext cx="2287806" cy="261610"/>
          </a:xfrm>
          <a:prstGeom prst="rect">
            <a:avLst/>
          </a:prstGeom>
        </p:spPr>
        <p:txBody>
          <a:bodyPr wrap="none">
            <a:spAutoFit/>
          </a:bodyPr>
          <a:lstStyle/>
          <a:p>
            <a:r>
              <a:rPr lang="en-US" sz="1100" b="1" dirty="0">
                <a:solidFill>
                  <a:srgbClr val="666666"/>
                </a:solidFill>
              </a:rPr>
              <a:t>Table 1: </a:t>
            </a:r>
            <a:r>
              <a:rPr lang="en-US" sz="1100" dirty="0">
                <a:solidFill>
                  <a:srgbClr val="666666"/>
                </a:solidFill>
              </a:rPr>
              <a:t>Means, SDs and Correlations</a:t>
            </a:r>
            <a:endParaRPr lang="en-US" sz="1100" dirty="0"/>
          </a:p>
        </p:txBody>
      </p:sp>
      <p:sp>
        <p:nvSpPr>
          <p:cNvPr id="17" name="Rectangle 7">
            <a:extLst>
              <a:ext uri="{FF2B5EF4-FFF2-40B4-BE49-F238E27FC236}">
                <a16:creationId xmlns:a16="http://schemas.microsoft.com/office/drawing/2014/main" id="{12A30A6F-9FCF-4AC0-AB16-CE291FED0FB4}"/>
              </a:ext>
            </a:extLst>
          </p:cNvPr>
          <p:cNvSpPr>
            <a:spLocks noChangeArrowheads="1"/>
          </p:cNvSpPr>
          <p:nvPr/>
        </p:nvSpPr>
        <p:spPr bwMode="auto">
          <a:xfrm>
            <a:off x="438216" y="5549757"/>
            <a:ext cx="1144898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333333"/>
                </a:solidFill>
                <a:effectLst/>
                <a:latin typeface="+mn-lt"/>
              </a:rPr>
              <a:t>All coefficients were significant </a:t>
            </a:r>
            <a:r>
              <a:rPr kumimoji="0" lang="en-US" altLang="en-US" sz="1100" b="0" i="0" u="none" strike="noStrike" cap="none" normalizeH="0" baseline="0" dirty="0">
                <a:ln>
                  <a:noFill/>
                </a:ln>
                <a:solidFill>
                  <a:schemeClr val="tx1"/>
                </a:solidFill>
                <a:effectLst/>
                <a:latin typeface="+mn-lt"/>
              </a:rPr>
              <a:t>(p&lt;.01)</a:t>
            </a:r>
            <a:r>
              <a:rPr kumimoji="0" lang="en-US" altLang="en-US" sz="1100" b="0" i="0" u="none" strike="noStrike" cap="none" normalizeH="0" baseline="0" dirty="0">
                <a:ln>
                  <a:noFill/>
                </a:ln>
                <a:solidFill>
                  <a:srgbClr val="333333"/>
                </a:solidFill>
                <a:effectLst/>
                <a:latin typeface="+mn-lt"/>
              </a:rPr>
              <a:t> with the exception of a non-significant path between innovation and success. The model had a good fit to the data (</a:t>
            </a:r>
            <a:r>
              <a:rPr kumimoji="0" lang="en-US" altLang="en-US" sz="1100" b="0" i="0" u="none" strike="noStrike" cap="none" normalizeH="0" baseline="0" dirty="0">
                <a:ln>
                  <a:noFill/>
                </a:ln>
                <a:solidFill>
                  <a:schemeClr val="tx1"/>
                </a:solidFill>
                <a:effectLst/>
                <a:latin typeface="+mn-lt"/>
              </a:rPr>
              <a:t>RMSEA=.070,CFI=.99,NFI=.973,NNFI=.96)</a:t>
            </a:r>
            <a:r>
              <a:rPr kumimoji="0" lang="en-US" altLang="en-US" sz="1100" b="0" i="0" u="none" strike="noStrike" cap="none" normalizeH="0" baseline="0" dirty="0">
                <a:ln>
                  <a:noFill/>
                </a:ln>
                <a:solidFill>
                  <a:srgbClr val="333333"/>
                </a:solidFill>
                <a:effectLst/>
                <a:latin typeface="+mn-lt"/>
              </a:rPr>
              <a:t>. In sum, the results showed that the VDM Index has a significant direct effect on Goal Clarity, Trust, Innovation and OCB. Goal Clarity has a significant influence on Trust, Innovation and Success. Trust has a significant direct influence on OCB and Innovation. OCB and Goal Clarity have significant direct effects on overall project success.</a:t>
            </a:r>
            <a:r>
              <a:rPr kumimoji="0" lang="en-US" altLang="en-US" sz="1100" b="0" i="0" u="none" strike="noStrike" cap="none" normalizeH="0" baseline="0" dirty="0">
                <a:ln>
                  <a:noFill/>
                </a:ln>
                <a:solidFill>
                  <a:schemeClr val="tx1"/>
                </a:solidFill>
                <a:effectLst/>
                <a:latin typeface="+mn-lt"/>
              </a:rPr>
              <a:t> </a:t>
            </a:r>
          </a:p>
        </p:txBody>
      </p:sp>
      <p:sp>
        <p:nvSpPr>
          <p:cNvPr id="18" name="Rectangle 17">
            <a:extLst>
              <a:ext uri="{FF2B5EF4-FFF2-40B4-BE49-F238E27FC236}">
                <a16:creationId xmlns:a16="http://schemas.microsoft.com/office/drawing/2014/main" id="{1F1F51B3-9BAC-4ADA-AC9F-F7C89A1875BF}"/>
              </a:ext>
            </a:extLst>
          </p:cNvPr>
          <p:cNvSpPr/>
          <p:nvPr/>
        </p:nvSpPr>
        <p:spPr>
          <a:xfrm>
            <a:off x="8137002" y="1981764"/>
            <a:ext cx="584521" cy="2468700"/>
          </a:xfrm>
          <a:prstGeom prst="rect">
            <a:avLst/>
          </a:prstGeom>
          <a:noFill/>
          <a:ln>
            <a:solidFill>
              <a:srgbClr val="000000"/>
            </a:solidFill>
          </a:ln>
          <a:effectLst>
            <a:glow rad="127000">
              <a:srgbClr val="FFFF00">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812141"/>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60325">
              <a:lnSpc>
                <a:spcPct val="100000"/>
              </a:lnSpc>
              <a:spcBef>
                <a:spcPts val="600"/>
              </a:spcBef>
            </a:pPr>
            <a:r>
              <a:rPr lang="en-US" dirty="0"/>
              <a:t>What Google Learned About Ideal Teams</a:t>
            </a:r>
          </a:p>
        </p:txBody>
      </p:sp>
      <p:sp>
        <p:nvSpPr>
          <p:cNvPr id="6" name="Content Placeholder 5"/>
          <p:cNvSpPr>
            <a:spLocks noGrp="1"/>
          </p:cNvSpPr>
          <p:nvPr>
            <p:ph idx="1"/>
          </p:nvPr>
        </p:nvSpPr>
        <p:spPr/>
        <p:txBody>
          <a:bodyPr>
            <a:normAutofit fontScale="77500" lnSpcReduction="20000"/>
          </a:bodyPr>
          <a:lstStyle/>
          <a:p>
            <a:pPr>
              <a:lnSpc>
                <a:spcPct val="129000"/>
              </a:lnSpc>
              <a:spcBef>
                <a:spcPts val="0"/>
              </a:spcBef>
            </a:pPr>
            <a:r>
              <a:rPr lang="en-US" dirty="0"/>
              <a:t>High-functioning, effective teams foster </a:t>
            </a:r>
            <a:r>
              <a:rPr lang="en-US" b="1" dirty="0"/>
              <a:t>psychological safety</a:t>
            </a:r>
          </a:p>
          <a:p>
            <a:pPr lvl="1">
              <a:lnSpc>
                <a:spcPct val="129000"/>
              </a:lnSpc>
              <a:spcBef>
                <a:spcPts val="0"/>
              </a:spcBef>
            </a:pPr>
            <a:r>
              <a:rPr lang="en-US" dirty="0"/>
              <a:t>“Equality in distribution of conversational turn-taking”</a:t>
            </a:r>
          </a:p>
          <a:p>
            <a:pPr lvl="1">
              <a:lnSpc>
                <a:spcPct val="129000"/>
              </a:lnSpc>
              <a:spcBef>
                <a:spcPts val="0"/>
              </a:spcBef>
            </a:pPr>
            <a:r>
              <a:rPr lang="en-US" dirty="0"/>
              <a:t>High social sensitivity – e.g., </a:t>
            </a:r>
            <a:r>
              <a:rPr lang="en-US" i="1" dirty="0">
                <a:hlinkClick r:id="rId2"/>
              </a:rPr>
              <a:t>Reading the Mind in the Eyes </a:t>
            </a:r>
            <a:r>
              <a:rPr lang="en-US" dirty="0">
                <a:hlinkClick r:id="rId2"/>
              </a:rPr>
              <a:t>test</a:t>
            </a:r>
            <a:endParaRPr lang="en-US" dirty="0"/>
          </a:p>
          <a:p>
            <a:pPr lvl="1">
              <a:lnSpc>
                <a:spcPct val="129000"/>
              </a:lnSpc>
              <a:spcBef>
                <a:spcPts val="0"/>
              </a:spcBef>
            </a:pPr>
            <a:r>
              <a:rPr lang="en-US" dirty="0"/>
              <a:t>Tolerance for risk-taking among teammates</a:t>
            </a:r>
          </a:p>
          <a:p>
            <a:pPr lvl="1">
              <a:lnSpc>
                <a:spcPct val="129000"/>
              </a:lnSpc>
              <a:spcBef>
                <a:spcPts val="0"/>
              </a:spcBef>
            </a:pPr>
            <a:endParaRPr lang="en-US" dirty="0"/>
          </a:p>
          <a:p>
            <a:pPr>
              <a:lnSpc>
                <a:spcPct val="129000"/>
              </a:lnSpc>
              <a:spcBef>
                <a:spcPts val="0"/>
              </a:spcBef>
            </a:pPr>
            <a:r>
              <a:rPr lang="en-US" dirty="0"/>
              <a:t>This can be nurtured by adopting some </a:t>
            </a:r>
            <a:r>
              <a:rPr lang="en-US" b="1" dirty="0"/>
              <a:t>team norms</a:t>
            </a:r>
          </a:p>
          <a:p>
            <a:pPr lvl="1">
              <a:lnSpc>
                <a:spcPct val="129000"/>
              </a:lnSpc>
              <a:spcBef>
                <a:spcPts val="0"/>
              </a:spcBef>
            </a:pPr>
            <a:r>
              <a:rPr lang="en-US" dirty="0"/>
              <a:t>Define a clear goal for the team</a:t>
            </a:r>
          </a:p>
          <a:p>
            <a:pPr lvl="1">
              <a:lnSpc>
                <a:spcPct val="129000"/>
              </a:lnSpc>
              <a:spcBef>
                <a:spcPts val="0"/>
              </a:spcBef>
            </a:pPr>
            <a:r>
              <a:rPr lang="en-US" dirty="0"/>
              <a:t>Clarify and agree to expectations for team work processes and quality</a:t>
            </a:r>
          </a:p>
          <a:p>
            <a:pPr lvl="1">
              <a:lnSpc>
                <a:spcPct val="129000"/>
              </a:lnSpc>
              <a:spcBef>
                <a:spcPts val="0"/>
              </a:spcBef>
            </a:pPr>
            <a:r>
              <a:rPr lang="en-US" dirty="0"/>
              <a:t>Ensure each team member understands their individual impact (starting with clear roles)</a:t>
            </a:r>
          </a:p>
          <a:p>
            <a:pPr lvl="1">
              <a:lnSpc>
                <a:spcPct val="129000"/>
              </a:lnSpc>
              <a:spcBef>
                <a:spcPts val="0"/>
              </a:spcBef>
            </a:pPr>
            <a:r>
              <a:rPr lang="en-US" dirty="0"/>
              <a:t>Encourage (formal or informal) socialization apart from work activities</a:t>
            </a:r>
          </a:p>
          <a:p>
            <a:pPr lvl="1">
              <a:lnSpc>
                <a:spcPct val="129000"/>
              </a:lnSpc>
              <a:spcBef>
                <a:spcPts val="0"/>
              </a:spcBef>
            </a:pPr>
            <a:r>
              <a:rPr lang="en-US" dirty="0"/>
              <a:t>Establish protocols to ensure no team member feels excluded</a:t>
            </a:r>
          </a:p>
        </p:txBody>
      </p:sp>
      <p:pic>
        <p:nvPicPr>
          <p:cNvPr id="1026" name="Picture 2" descr="google-new-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2" t="14341" r="7413" b="18694"/>
          <a:stretch/>
        </p:blipFill>
        <p:spPr bwMode="auto">
          <a:xfrm>
            <a:off x="2651964" y="588389"/>
            <a:ext cx="1842448" cy="625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120" y="6530454"/>
            <a:ext cx="1443024" cy="246221"/>
          </a:xfrm>
          <a:prstGeom prst="rect">
            <a:avLst/>
          </a:prstGeom>
          <a:noFill/>
        </p:spPr>
        <p:txBody>
          <a:bodyPr wrap="none" rtlCol="0">
            <a:spAutoFit/>
          </a:bodyPr>
          <a:lstStyle/>
          <a:p>
            <a:r>
              <a:rPr lang="en-US" sz="1000" i="1" dirty="0">
                <a:ea typeface="Arial Unicode MS" panose="020B0604020202020204" pitchFamily="34" charset="-128"/>
                <a:cs typeface="Arial Unicode MS" panose="020B0604020202020204" pitchFamily="34" charset="-128"/>
              </a:rPr>
              <a:t>Source: </a:t>
            </a:r>
            <a:r>
              <a:rPr lang="en-US" sz="1000" i="1" dirty="0">
                <a:ea typeface="Arial Unicode MS" panose="020B0604020202020204" pitchFamily="34" charset="-128"/>
                <a:cs typeface="Arial Unicode MS" panose="020B0604020202020204" pitchFamily="34" charset="-128"/>
                <a:hlinkClick r:id="rId4"/>
              </a:rPr>
              <a:t>New York </a:t>
            </a:r>
            <a:r>
              <a:rPr lang="en-US" sz="1000" dirty="0">
                <a:ea typeface="Arial Unicode MS" panose="020B0604020202020204" pitchFamily="34" charset="-128"/>
                <a:cs typeface="Arial Unicode MS" panose="020B0604020202020204" pitchFamily="34" charset="-128"/>
                <a:hlinkClick r:id="rId4"/>
              </a:rPr>
              <a:t>Times</a:t>
            </a:r>
            <a:endParaRPr lang="en-US" sz="1000" dirty="0">
              <a:ea typeface="Arial Unicode MS" panose="020B0604020202020204" pitchFamily="34" charset="-128"/>
              <a:cs typeface="Arial Unicode MS" panose="020B0604020202020204" pitchFamily="34" charset="-128"/>
            </a:endParaRPr>
          </a:p>
        </p:txBody>
      </p:sp>
      <p:pic>
        <p:nvPicPr>
          <p:cNvPr id="9" name="Picture 8"/>
          <p:cNvPicPr>
            <a:picLocks noChangeAspect="1"/>
          </p:cNvPicPr>
          <p:nvPr/>
        </p:nvPicPr>
        <p:blipFill>
          <a:blip r:embed="rId5"/>
          <a:stretch>
            <a:fillRect/>
          </a:stretch>
        </p:blipFill>
        <p:spPr>
          <a:xfrm>
            <a:off x="12913103" y="2585998"/>
            <a:ext cx="3657600" cy="1686003"/>
          </a:xfrm>
          <a:prstGeom prst="rect">
            <a:avLst/>
          </a:prstGeom>
        </p:spPr>
      </p:pic>
      <p:pic>
        <p:nvPicPr>
          <p:cNvPr id="8" name="Picture 7" descr="Five questions about psychological safety, answered. • ScienceForWor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7718" y="435543"/>
            <a:ext cx="5715000" cy="5715000"/>
          </a:xfrm>
          <a:prstGeom prst="rect">
            <a:avLst/>
          </a:prstGeom>
        </p:spPr>
      </p:pic>
      <p:sp>
        <p:nvSpPr>
          <p:cNvPr id="2" name="Rectangle 1"/>
          <p:cNvSpPr/>
          <p:nvPr/>
        </p:nvSpPr>
        <p:spPr>
          <a:xfrm>
            <a:off x="1109397" y="1156244"/>
            <a:ext cx="8441635" cy="400110"/>
          </a:xfrm>
          <a:prstGeom prst="rect">
            <a:avLst/>
          </a:prstGeom>
        </p:spPr>
        <p:txBody>
          <a:bodyPr wrap="square">
            <a:spAutoFit/>
          </a:bodyPr>
          <a:lstStyle/>
          <a:p>
            <a:r>
              <a:rPr lang="en-US" sz="2000" dirty="0">
                <a:latin typeface="+mj-lt"/>
                <a:ea typeface="Arial Unicode MS" panose="020B0604020202020204" pitchFamily="34" charset="-128"/>
                <a:cs typeface="Arial Unicode MS" panose="020B0604020202020204" pitchFamily="34" charset="-128"/>
              </a:rPr>
              <a:t>* Spoilers: They basically just verified what the literature already said</a:t>
            </a:r>
          </a:p>
        </p:txBody>
      </p:sp>
      <p:sp>
        <p:nvSpPr>
          <p:cNvPr id="3" name="Rectangle 2"/>
          <p:cNvSpPr/>
          <p:nvPr/>
        </p:nvSpPr>
        <p:spPr>
          <a:xfrm>
            <a:off x="11339746" y="435543"/>
            <a:ext cx="473206" cy="769441"/>
          </a:xfrm>
          <a:prstGeom prst="rect">
            <a:avLst/>
          </a:prstGeom>
        </p:spPr>
        <p:txBody>
          <a:bodyPr wrap="none">
            <a:spAutoFit/>
          </a:bodyPr>
          <a:lstStyle/>
          <a:p>
            <a:r>
              <a:rPr lang="en-US" sz="4400" dirty="0">
                <a:latin typeface="+mj-lt"/>
                <a:ea typeface="Arial Unicode MS" panose="020B0604020202020204" pitchFamily="34" charset="-128"/>
                <a:cs typeface="Arial Unicode MS" panose="020B0604020202020204" pitchFamily="34" charset="-128"/>
              </a:rPr>
              <a:t>*</a:t>
            </a:r>
          </a:p>
        </p:txBody>
      </p:sp>
      <p:sp>
        <p:nvSpPr>
          <p:cNvPr id="10" name="Rectangle 9">
            <a:hlinkClick r:id="rId7"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769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25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25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25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25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25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25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250"/>
                                        <p:tgtEl>
                                          <p:spTgt spid="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fade">
                                      <p:cBhvr>
                                        <p:cTn id="52" dur="250"/>
                                        <p:tgtEl>
                                          <p:spTgt spid="6">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Effect transition="in" filter="fade">
                                      <p:cBhvr>
                                        <p:cTn id="57" dur="250"/>
                                        <p:tgtEl>
                                          <p:spTgt spid="6">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0" end="10"/>
                                            </p:txEl>
                                          </p:spTgt>
                                        </p:tgtEl>
                                        <p:attrNameLst>
                                          <p:attrName>style.visibility</p:attrName>
                                        </p:attrNameLst>
                                      </p:cBhvr>
                                      <p:to>
                                        <p:strVal val="visible"/>
                                      </p:to>
                                    </p:set>
                                    <p:animEffect transition="in" filter="fade">
                                      <p:cBhvr>
                                        <p:cTn id="62" dur="25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Safety is not…</a:t>
            </a:r>
          </a:p>
        </p:txBody>
      </p:sp>
      <p:sp>
        <p:nvSpPr>
          <p:cNvPr id="3" name="Content Placeholder 2"/>
          <p:cNvSpPr>
            <a:spLocks noGrp="1"/>
          </p:cNvSpPr>
          <p:nvPr>
            <p:ph idx="1"/>
          </p:nvPr>
        </p:nvSpPr>
        <p:spPr>
          <a:xfrm>
            <a:off x="469557" y="1727309"/>
            <a:ext cx="11206103" cy="4423234"/>
          </a:xfrm>
        </p:spPr>
        <p:txBody>
          <a:bodyPr/>
          <a:lstStyle/>
          <a:p>
            <a:pPr>
              <a:lnSpc>
                <a:spcPct val="109000"/>
              </a:lnSpc>
              <a:spcBef>
                <a:spcPts val="0"/>
              </a:spcBef>
            </a:pPr>
            <a:r>
              <a:rPr lang="en-US" dirty="0"/>
              <a:t>Psychological empowerment and work engagement: refers to perceptions about one’s specific jobs or tasks</a:t>
            </a:r>
          </a:p>
          <a:p>
            <a:pPr>
              <a:lnSpc>
                <a:spcPct val="109000"/>
              </a:lnSpc>
              <a:spcBef>
                <a:spcPts val="0"/>
              </a:spcBef>
            </a:pPr>
            <a:r>
              <a:rPr lang="en-US" dirty="0"/>
              <a:t>Trust: refers to one’s willingness to be vulnerable to the actions of others, to give others the benefit of the doubt</a:t>
            </a:r>
          </a:p>
          <a:p>
            <a:pPr>
              <a:lnSpc>
                <a:spcPct val="109000"/>
              </a:lnSpc>
              <a:spcBef>
                <a:spcPts val="0"/>
              </a:spcBef>
            </a:pPr>
            <a:endParaRPr lang="en-US" dirty="0"/>
          </a:p>
          <a:p>
            <a:pPr marL="0" indent="0">
              <a:lnSpc>
                <a:spcPct val="109000"/>
              </a:lnSpc>
              <a:spcBef>
                <a:spcPts val="0"/>
              </a:spcBef>
              <a:buNone/>
            </a:pPr>
            <a:r>
              <a:rPr lang="en-US" dirty="0"/>
              <a:t>Psychological Safety, in contrast, refers to the broader work culture or environment and the perception that </a:t>
            </a:r>
            <a:r>
              <a:rPr lang="en-US" i="1" dirty="0"/>
              <a:t>others</a:t>
            </a:r>
            <a:r>
              <a:rPr lang="en-US" dirty="0"/>
              <a:t> will give </a:t>
            </a:r>
            <a:r>
              <a:rPr lang="en-US" i="1" dirty="0"/>
              <a:t>you</a:t>
            </a:r>
            <a:r>
              <a:rPr lang="en-US" dirty="0"/>
              <a:t> the benefit of the doubt</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9152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Outcomes of Psychological Safety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7974716"/>
              </p:ext>
            </p:extLst>
          </p:nvPr>
        </p:nvGraphicFramePr>
        <p:xfrm>
          <a:off x="305592" y="1053459"/>
          <a:ext cx="1161288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63317" y="6517856"/>
            <a:ext cx="3422346" cy="276999"/>
          </a:xfrm>
          <a:prstGeom prst="rect">
            <a:avLst/>
          </a:prstGeom>
          <a:noFill/>
        </p:spPr>
        <p:txBody>
          <a:bodyPr wrap="square" rtlCol="0">
            <a:spAutoFit/>
          </a:bodyPr>
          <a:lstStyle/>
          <a:p>
            <a:pPr marL="227013" lvl="0" indent="-227013" eaLnBrk="0" fontAlgn="base" hangingPunct="0">
              <a:spcBef>
                <a:spcPct val="0"/>
              </a:spcBef>
              <a:spcAft>
                <a:spcPct val="0"/>
              </a:spcAft>
            </a:pPr>
            <a:r>
              <a:rPr lang="en-US" sz="600" i="1" dirty="0">
                <a:ea typeface="Arial Unicode MS" panose="020B0604020202020204" pitchFamily="34" charset="-128"/>
                <a:cs typeface="Arial Unicode MS" panose="020B0604020202020204" pitchFamily="34" charset="-128"/>
              </a:rPr>
              <a:t>Source: </a:t>
            </a:r>
            <a:r>
              <a:rPr lang="en-US" altLang="en-US" sz="600" i="1" dirty="0">
                <a:ea typeface="Arial Unicode MS" panose="020B0604020202020204" pitchFamily="34" charset="-128"/>
                <a:cs typeface="Arial Unicode MS" panose="020B0604020202020204" pitchFamily="34" charset="-128"/>
              </a:rPr>
              <a:t>Frazier, M., </a:t>
            </a:r>
            <a:r>
              <a:rPr lang="en-US" altLang="en-US" sz="600" i="1" dirty="0" err="1">
                <a:ea typeface="Arial Unicode MS" panose="020B0604020202020204" pitchFamily="34" charset="-128"/>
                <a:cs typeface="Arial Unicode MS" panose="020B0604020202020204" pitchFamily="34" charset="-128"/>
              </a:rPr>
              <a:t>Fainshmidt</a:t>
            </a:r>
            <a:r>
              <a:rPr lang="en-US" altLang="en-US" sz="600" i="1" dirty="0">
                <a:ea typeface="Arial Unicode MS" panose="020B0604020202020204" pitchFamily="34" charset="-128"/>
                <a:cs typeface="Arial Unicode MS" panose="020B0604020202020204" pitchFamily="34" charset="-128"/>
              </a:rPr>
              <a:t>, S., Klinger, R., </a:t>
            </a:r>
            <a:r>
              <a:rPr lang="en-US" altLang="en-US" sz="600" i="1" dirty="0" err="1">
                <a:ea typeface="Arial Unicode MS" panose="020B0604020202020204" pitchFamily="34" charset="-128"/>
                <a:cs typeface="Arial Unicode MS" panose="020B0604020202020204" pitchFamily="34" charset="-128"/>
              </a:rPr>
              <a:t>Pezeshkan</a:t>
            </a:r>
            <a:r>
              <a:rPr lang="en-US" altLang="en-US" sz="600" i="1" dirty="0">
                <a:ea typeface="Arial Unicode MS" panose="020B0604020202020204" pitchFamily="34" charset="-128"/>
                <a:cs typeface="Arial Unicode MS" panose="020B0604020202020204" pitchFamily="34" charset="-128"/>
              </a:rPr>
              <a:t>, A., &amp; </a:t>
            </a:r>
            <a:r>
              <a:rPr lang="en-US" altLang="en-US" sz="600" i="1" dirty="0" err="1">
                <a:ea typeface="Arial Unicode MS" panose="020B0604020202020204" pitchFamily="34" charset="-128"/>
                <a:cs typeface="Arial Unicode MS" panose="020B0604020202020204" pitchFamily="34" charset="-128"/>
              </a:rPr>
              <a:t>Vracheva</a:t>
            </a:r>
            <a:r>
              <a:rPr lang="en-US" altLang="en-US" sz="600" i="1" dirty="0">
                <a:ea typeface="Arial Unicode MS" panose="020B0604020202020204" pitchFamily="34" charset="-128"/>
                <a:cs typeface="Arial Unicode MS" panose="020B0604020202020204" pitchFamily="34" charset="-128"/>
              </a:rPr>
              <a:t>, V. (2017). Psychological Safety: A Meta‐Analytic Review and Extension. </a:t>
            </a:r>
            <a:r>
              <a:rPr lang="en-US" altLang="en-US" sz="600" dirty="0">
                <a:ea typeface="Arial Unicode MS" panose="020B0604020202020204" pitchFamily="34" charset="-128"/>
                <a:cs typeface="Arial Unicode MS" panose="020B0604020202020204" pitchFamily="34" charset="-128"/>
              </a:rPr>
              <a:t>Personnel Psychology</a:t>
            </a:r>
            <a:r>
              <a:rPr lang="en-US" altLang="en-US" sz="600" i="1" dirty="0">
                <a:ea typeface="Arial Unicode MS" panose="020B0604020202020204" pitchFamily="34" charset="-128"/>
                <a:cs typeface="Arial Unicode MS" panose="020B0604020202020204" pitchFamily="34" charset="-128"/>
              </a:rPr>
              <a:t>, 70(1), 113-165.</a:t>
            </a:r>
          </a:p>
        </p:txBody>
      </p:sp>
      <p:sp>
        <p:nvSpPr>
          <p:cNvPr id="6" name="Rectangle 5">
            <a:hlinkClick r:id="rId8"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626084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Psychological Safety</a:t>
            </a:r>
            <a:br>
              <a:rPr lang="en-US" dirty="0"/>
            </a:br>
            <a:r>
              <a:rPr lang="en-US" dirty="0"/>
              <a:t>into your collaboration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8216811"/>
              </p:ext>
            </p:extLst>
          </p:nvPr>
        </p:nvGraphicFramePr>
        <p:xfrm>
          <a:off x="301752" y="1051560"/>
          <a:ext cx="1161288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63317" y="6517856"/>
            <a:ext cx="3422346" cy="276999"/>
          </a:xfrm>
          <a:prstGeom prst="rect">
            <a:avLst/>
          </a:prstGeom>
          <a:noFill/>
        </p:spPr>
        <p:txBody>
          <a:bodyPr wrap="square" rtlCol="0">
            <a:spAutoFit/>
          </a:bodyPr>
          <a:lstStyle/>
          <a:p>
            <a:pPr marL="227013" lvl="0" indent="-227013" eaLnBrk="0" fontAlgn="base" hangingPunct="0">
              <a:spcBef>
                <a:spcPct val="0"/>
              </a:spcBef>
              <a:spcAft>
                <a:spcPct val="0"/>
              </a:spcAft>
            </a:pPr>
            <a:r>
              <a:rPr lang="en-US" sz="600" i="1" dirty="0">
                <a:ea typeface="Arial Unicode MS" panose="020B0604020202020204" pitchFamily="34" charset="-128"/>
                <a:cs typeface="Arial Unicode MS" panose="020B0604020202020204" pitchFamily="34" charset="-128"/>
              </a:rPr>
              <a:t>Source: </a:t>
            </a:r>
            <a:r>
              <a:rPr lang="en-US" altLang="en-US" sz="600" i="1" dirty="0">
                <a:ea typeface="Arial Unicode MS" panose="020B0604020202020204" pitchFamily="34" charset="-128"/>
                <a:cs typeface="Arial Unicode MS" panose="020B0604020202020204" pitchFamily="34" charset="-128"/>
              </a:rPr>
              <a:t>Frazier, M., </a:t>
            </a:r>
            <a:r>
              <a:rPr lang="en-US" altLang="en-US" sz="600" i="1" dirty="0" err="1">
                <a:ea typeface="Arial Unicode MS" panose="020B0604020202020204" pitchFamily="34" charset="-128"/>
                <a:cs typeface="Arial Unicode MS" panose="020B0604020202020204" pitchFamily="34" charset="-128"/>
              </a:rPr>
              <a:t>Fainshmidt</a:t>
            </a:r>
            <a:r>
              <a:rPr lang="en-US" altLang="en-US" sz="600" i="1" dirty="0">
                <a:ea typeface="Arial Unicode MS" panose="020B0604020202020204" pitchFamily="34" charset="-128"/>
                <a:cs typeface="Arial Unicode MS" panose="020B0604020202020204" pitchFamily="34" charset="-128"/>
              </a:rPr>
              <a:t>, S., Klinger, R., </a:t>
            </a:r>
            <a:r>
              <a:rPr lang="en-US" altLang="en-US" sz="600" i="1" dirty="0" err="1">
                <a:ea typeface="Arial Unicode MS" panose="020B0604020202020204" pitchFamily="34" charset="-128"/>
                <a:cs typeface="Arial Unicode MS" panose="020B0604020202020204" pitchFamily="34" charset="-128"/>
              </a:rPr>
              <a:t>Pezeshkan</a:t>
            </a:r>
            <a:r>
              <a:rPr lang="en-US" altLang="en-US" sz="600" i="1" dirty="0">
                <a:ea typeface="Arial Unicode MS" panose="020B0604020202020204" pitchFamily="34" charset="-128"/>
                <a:cs typeface="Arial Unicode MS" panose="020B0604020202020204" pitchFamily="34" charset="-128"/>
              </a:rPr>
              <a:t>, A., &amp; </a:t>
            </a:r>
            <a:r>
              <a:rPr lang="en-US" altLang="en-US" sz="600" i="1" dirty="0" err="1">
                <a:ea typeface="Arial Unicode MS" panose="020B0604020202020204" pitchFamily="34" charset="-128"/>
                <a:cs typeface="Arial Unicode MS" panose="020B0604020202020204" pitchFamily="34" charset="-128"/>
              </a:rPr>
              <a:t>Vracheva</a:t>
            </a:r>
            <a:r>
              <a:rPr lang="en-US" altLang="en-US" sz="600" i="1" dirty="0">
                <a:ea typeface="Arial Unicode MS" panose="020B0604020202020204" pitchFamily="34" charset="-128"/>
                <a:cs typeface="Arial Unicode MS" panose="020B0604020202020204" pitchFamily="34" charset="-128"/>
              </a:rPr>
              <a:t>, V. (2017). Psychological Safety: A Meta‐Analytic Review and Extension. </a:t>
            </a:r>
            <a:r>
              <a:rPr lang="en-US" altLang="en-US" sz="600" dirty="0">
                <a:ea typeface="Arial Unicode MS" panose="020B0604020202020204" pitchFamily="34" charset="-128"/>
                <a:cs typeface="Arial Unicode MS" panose="020B0604020202020204" pitchFamily="34" charset="-128"/>
              </a:rPr>
              <a:t>Personnel Psychology</a:t>
            </a:r>
            <a:r>
              <a:rPr lang="en-US" altLang="en-US" sz="600" i="1" dirty="0">
                <a:ea typeface="Arial Unicode MS" panose="020B0604020202020204" pitchFamily="34" charset="-128"/>
                <a:cs typeface="Arial Unicode MS" panose="020B0604020202020204" pitchFamily="34" charset="-128"/>
              </a:rPr>
              <a:t>, 70(1), 113-165.</a:t>
            </a:r>
          </a:p>
        </p:txBody>
      </p:sp>
      <p:sp>
        <p:nvSpPr>
          <p:cNvPr id="6" name="Rectangle 5">
            <a:hlinkClick r:id="rId8"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99082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Cognitively Diverse and Psychologically Safe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7907777"/>
              </p:ext>
            </p:extLst>
          </p:nvPr>
        </p:nvGraphicFramePr>
        <p:xfrm>
          <a:off x="469558" y="1303362"/>
          <a:ext cx="11581156" cy="4728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rot="16200000">
            <a:off x="2879722" y="2490425"/>
            <a:ext cx="1696298" cy="276999"/>
          </a:xfrm>
          <a:prstGeom prst="rect">
            <a:avLst/>
          </a:prstGeom>
          <a:noFill/>
        </p:spPr>
        <p:txBody>
          <a:bodyPr wrap="none" rtlCol="0">
            <a:spAutoFit/>
          </a:bodyPr>
          <a:lstStyle/>
          <a:p>
            <a:r>
              <a:rPr lang="en-US" sz="1200" dirty="0">
                <a:ea typeface="Arial Unicode MS" panose="020B0604020202020204" pitchFamily="34" charset="-128"/>
                <a:cs typeface="Arial Unicode MS" panose="020B0604020202020204" pitchFamily="34" charset="-128"/>
              </a:rPr>
              <a:t>High Cognitive Diversity</a:t>
            </a:r>
          </a:p>
        </p:txBody>
      </p:sp>
      <p:sp>
        <p:nvSpPr>
          <p:cNvPr id="6" name="TextBox 5"/>
          <p:cNvSpPr txBox="1"/>
          <p:nvPr/>
        </p:nvSpPr>
        <p:spPr>
          <a:xfrm rot="16200000">
            <a:off x="2901329" y="4812820"/>
            <a:ext cx="1653081" cy="276999"/>
          </a:xfrm>
          <a:prstGeom prst="rect">
            <a:avLst/>
          </a:prstGeom>
          <a:noFill/>
        </p:spPr>
        <p:txBody>
          <a:bodyPr wrap="none" rtlCol="0">
            <a:spAutoFit/>
          </a:bodyPr>
          <a:lstStyle/>
          <a:p>
            <a:r>
              <a:rPr lang="en-US" sz="1200" dirty="0">
                <a:ea typeface="Arial Unicode MS" panose="020B0604020202020204" pitchFamily="34" charset="-128"/>
                <a:cs typeface="Arial Unicode MS" panose="020B0604020202020204" pitchFamily="34" charset="-128"/>
              </a:rPr>
              <a:t>Low Cognitive Diversity</a:t>
            </a:r>
          </a:p>
        </p:txBody>
      </p:sp>
      <p:sp>
        <p:nvSpPr>
          <p:cNvPr id="7" name="TextBox 6"/>
          <p:cNvSpPr txBox="1"/>
          <p:nvPr/>
        </p:nvSpPr>
        <p:spPr>
          <a:xfrm>
            <a:off x="6497270" y="5943309"/>
            <a:ext cx="1784463" cy="276999"/>
          </a:xfrm>
          <a:prstGeom prst="rect">
            <a:avLst/>
          </a:prstGeom>
          <a:noFill/>
        </p:spPr>
        <p:txBody>
          <a:bodyPr wrap="none" rtlCol="0">
            <a:spAutoFit/>
          </a:bodyPr>
          <a:lstStyle/>
          <a:p>
            <a:pPr algn="ctr"/>
            <a:r>
              <a:rPr lang="en-US" sz="1200" dirty="0">
                <a:ea typeface="Arial Unicode MS" panose="020B0604020202020204" pitchFamily="34" charset="-128"/>
                <a:cs typeface="Arial Unicode MS" panose="020B0604020202020204" pitchFamily="34" charset="-128"/>
              </a:rPr>
              <a:t>High Psychological Safety</a:t>
            </a:r>
          </a:p>
        </p:txBody>
      </p:sp>
      <p:sp>
        <p:nvSpPr>
          <p:cNvPr id="8" name="TextBox 7"/>
          <p:cNvSpPr txBox="1"/>
          <p:nvPr/>
        </p:nvSpPr>
        <p:spPr>
          <a:xfrm>
            <a:off x="4248801" y="5943308"/>
            <a:ext cx="1741247" cy="276999"/>
          </a:xfrm>
          <a:prstGeom prst="rect">
            <a:avLst/>
          </a:prstGeom>
          <a:noFill/>
        </p:spPr>
        <p:txBody>
          <a:bodyPr wrap="none" rtlCol="0">
            <a:spAutoFit/>
          </a:bodyPr>
          <a:lstStyle/>
          <a:p>
            <a:pPr algn="ctr"/>
            <a:r>
              <a:rPr lang="en-US" sz="1200" dirty="0">
                <a:ea typeface="Arial Unicode MS" panose="020B0604020202020204" pitchFamily="34" charset="-128"/>
                <a:cs typeface="Arial Unicode MS" panose="020B0604020202020204" pitchFamily="34" charset="-128"/>
              </a:rPr>
              <a:t>Low Psychological Safety</a:t>
            </a:r>
          </a:p>
        </p:txBody>
      </p:sp>
      <p:sp>
        <p:nvSpPr>
          <p:cNvPr id="9" name="TextBox 8"/>
          <p:cNvSpPr txBox="1"/>
          <p:nvPr/>
        </p:nvSpPr>
        <p:spPr>
          <a:xfrm>
            <a:off x="40457" y="6506083"/>
            <a:ext cx="3409016" cy="338554"/>
          </a:xfrm>
          <a:prstGeom prst="rect">
            <a:avLst/>
          </a:prstGeom>
          <a:noFill/>
        </p:spPr>
        <p:txBody>
          <a:bodyPr wrap="square" rtlCol="0">
            <a:spAutoFit/>
          </a:bodyPr>
          <a:lstStyle/>
          <a:p>
            <a:pPr marL="115888" indent="-115888"/>
            <a:r>
              <a:rPr lang="en-US" sz="800" i="1" dirty="0">
                <a:ea typeface="Arial Unicode MS" panose="020B0604020202020204" pitchFamily="34" charset="-128"/>
                <a:cs typeface="Arial Unicode MS" panose="020B0604020202020204" pitchFamily="34" charset="-128"/>
              </a:rPr>
              <a:t>Source: Reynolds, A., &amp; Lewis, D. (2018, April 2). </a:t>
            </a:r>
            <a:r>
              <a:rPr lang="en-US" sz="800" i="1" dirty="0">
                <a:ea typeface="Arial Unicode MS" panose="020B0604020202020204" pitchFamily="34" charset="-128"/>
                <a:cs typeface="Arial Unicode MS" panose="020B0604020202020204" pitchFamily="34" charset="-128"/>
                <a:hlinkClick r:id="rId7"/>
              </a:rPr>
              <a:t>The Two Traits of the Best Problem-Solving Teams</a:t>
            </a:r>
            <a:r>
              <a:rPr lang="en-US" sz="800" i="1" dirty="0">
                <a:ea typeface="Arial Unicode MS" panose="020B0604020202020204" pitchFamily="34" charset="-128"/>
                <a:cs typeface="Arial Unicode MS" panose="020B0604020202020204" pitchFamily="34" charset="-128"/>
              </a:rPr>
              <a:t>. </a:t>
            </a:r>
            <a:r>
              <a:rPr lang="en-US" sz="800" dirty="0">
                <a:ea typeface="Arial Unicode MS" panose="020B0604020202020204" pitchFamily="34" charset="-128"/>
                <a:cs typeface="Arial Unicode MS" panose="020B0604020202020204" pitchFamily="34" charset="-128"/>
              </a:rPr>
              <a:t>Harvard Business Review</a:t>
            </a:r>
            <a:r>
              <a:rPr lang="en-US" sz="800" i="1" dirty="0">
                <a:ea typeface="Arial Unicode MS" panose="020B0604020202020204" pitchFamily="34" charset="-128"/>
                <a:cs typeface="Arial Unicode MS" panose="020B0604020202020204" pitchFamily="34" charset="-128"/>
              </a:rPr>
              <a:t>.</a:t>
            </a:r>
          </a:p>
        </p:txBody>
      </p:sp>
      <p:sp>
        <p:nvSpPr>
          <p:cNvPr id="10" name="TextBox 9"/>
          <p:cNvSpPr txBox="1"/>
          <p:nvPr/>
        </p:nvSpPr>
        <p:spPr>
          <a:xfrm>
            <a:off x="469444" y="2028759"/>
            <a:ext cx="2792061" cy="1200329"/>
          </a:xfrm>
          <a:prstGeom prst="rect">
            <a:avLst/>
          </a:prstGeom>
          <a:noFill/>
        </p:spPr>
        <p:txBody>
          <a:bodyPr wrap="square" rtlCol="0">
            <a:spAutoFit/>
          </a:bodyPr>
          <a:lstStyle/>
          <a:p>
            <a:r>
              <a:rPr lang="en-US" b="1" dirty="0">
                <a:ea typeface="Arial Unicode MS" panose="020B0604020202020204" pitchFamily="34" charset="-128"/>
                <a:cs typeface="Arial Unicode MS" panose="020B0604020202020204" pitchFamily="34" charset="-128"/>
              </a:rPr>
              <a:t>Cognitive Diversity </a:t>
            </a:r>
            <a:r>
              <a:rPr lang="en-US" dirty="0">
                <a:ea typeface="Arial Unicode MS" panose="020B0604020202020204" pitchFamily="34" charset="-128"/>
                <a:cs typeface="Arial Unicode MS" panose="020B0604020202020204" pitchFamily="34" charset="-128"/>
              </a:rPr>
              <a:t>is the inclusion of people who have different approaches to responding to stimuli</a:t>
            </a:r>
          </a:p>
        </p:txBody>
      </p:sp>
      <p:sp>
        <p:nvSpPr>
          <p:cNvPr id="11" name="TextBox 10"/>
          <p:cNvSpPr txBox="1"/>
          <p:nvPr/>
        </p:nvSpPr>
        <p:spPr>
          <a:xfrm>
            <a:off x="469444" y="4030534"/>
            <a:ext cx="2792061" cy="1200329"/>
          </a:xfrm>
          <a:prstGeom prst="rect">
            <a:avLst/>
          </a:prstGeom>
          <a:noFill/>
        </p:spPr>
        <p:txBody>
          <a:bodyPr wrap="square" rtlCol="0">
            <a:spAutoFit/>
          </a:bodyPr>
          <a:lstStyle/>
          <a:p>
            <a:r>
              <a:rPr lang="en-US" b="1" dirty="0">
                <a:ea typeface="Arial Unicode MS" panose="020B0604020202020204" pitchFamily="34" charset="-128"/>
                <a:cs typeface="Arial Unicode MS" panose="020B0604020202020204" pitchFamily="34" charset="-128"/>
              </a:rPr>
              <a:t>Psychological Safety </a:t>
            </a:r>
            <a:r>
              <a:rPr lang="en-US" dirty="0">
                <a:ea typeface="Arial Unicode MS" panose="020B0604020202020204" pitchFamily="34" charset="-128"/>
                <a:cs typeface="Arial Unicode MS" panose="020B0604020202020204" pitchFamily="34" charset="-128"/>
              </a:rPr>
              <a:t>is the  shared belief that the team is safe for interpersonal risk-taking</a:t>
            </a:r>
          </a:p>
        </p:txBody>
      </p:sp>
      <p:sp>
        <p:nvSpPr>
          <p:cNvPr id="12" name="Oval 11"/>
          <p:cNvSpPr/>
          <p:nvPr/>
        </p:nvSpPr>
        <p:spPr>
          <a:xfrm>
            <a:off x="6198376" y="1444892"/>
            <a:ext cx="2219688" cy="222666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13" name="TextBox 12"/>
          <p:cNvSpPr txBox="1"/>
          <p:nvPr/>
        </p:nvSpPr>
        <p:spPr>
          <a:xfrm rot="20760735">
            <a:off x="9203330" y="2445532"/>
            <a:ext cx="2868843" cy="646331"/>
          </a:xfrm>
          <a:prstGeom prst="rect">
            <a:avLst/>
          </a:prstGeom>
          <a:noFill/>
        </p:spPr>
        <p:txBody>
          <a:bodyPr wrap="square" rtlCol="0">
            <a:spAutoFit/>
          </a:bodyPr>
          <a:lstStyle/>
          <a:p>
            <a:r>
              <a:rPr lang="en-US" dirty="0">
                <a:solidFill>
                  <a:srgbClr val="FF0000"/>
                </a:solidFill>
                <a:latin typeface="Segoe Print" panose="02000600000000000000" pitchFamily="2" charset="0"/>
                <a:ea typeface="Arial Unicode MS" panose="020B0604020202020204" pitchFamily="34" charset="-128"/>
                <a:cs typeface="Arial Unicode MS" panose="020B0604020202020204" pitchFamily="34" charset="-128"/>
              </a:rPr>
              <a:t>Assumed preferred quadrant for scientists</a:t>
            </a:r>
          </a:p>
        </p:txBody>
      </p:sp>
      <p:cxnSp>
        <p:nvCxnSpPr>
          <p:cNvPr id="15" name="Curved Connector 14"/>
          <p:cNvCxnSpPr>
            <a:stCxn id="13" idx="1"/>
          </p:cNvCxnSpPr>
          <p:nvPr/>
        </p:nvCxnSpPr>
        <p:spPr>
          <a:xfrm rot="10800000">
            <a:off x="8501826" y="2554736"/>
            <a:ext cx="744038" cy="560682"/>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hlinkClick r:id="rId8"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50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115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250"/>
                                        <p:tgtEl>
                                          <p:spTgt spid="15"/>
                                        </p:tgtEl>
                                      </p:cBhvr>
                                    </p:animEffect>
                                  </p:childTnLst>
                                </p:cTn>
                              </p:par>
                            </p:childTnLst>
                          </p:cTn>
                        </p:par>
                        <p:par>
                          <p:cTn id="12" fill="hold">
                            <p:stCondLst>
                              <p:cond delay="140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Ergo…</a:t>
            </a:r>
          </a:p>
        </p:txBody>
      </p:sp>
      <p:sp>
        <p:nvSpPr>
          <p:cNvPr id="3" name="Content Placeholder 2"/>
          <p:cNvSpPr>
            <a:spLocks noGrp="1"/>
          </p:cNvSpPr>
          <p:nvPr>
            <p:ph idx="1"/>
          </p:nvPr>
        </p:nvSpPr>
        <p:spPr>
          <a:xfrm>
            <a:off x="469557" y="1727309"/>
            <a:ext cx="11340861" cy="4423234"/>
          </a:xfrm>
        </p:spPr>
        <p:txBody>
          <a:bodyPr/>
          <a:lstStyle/>
          <a:p>
            <a:pPr marL="0" indent="0">
              <a:lnSpc>
                <a:spcPct val="109000"/>
              </a:lnSpc>
              <a:spcBef>
                <a:spcPts val="0"/>
              </a:spcBef>
              <a:buNone/>
            </a:pPr>
            <a:r>
              <a:rPr lang="en-US" dirty="0"/>
              <a:t>On existing teams, though you cannot necessarily change the team composition, you can still work to better understand existing </a:t>
            </a:r>
            <a:r>
              <a:rPr lang="en-US" b="1" dirty="0"/>
              <a:t>cognitive diversity </a:t>
            </a:r>
            <a:r>
              <a:rPr lang="en-US" dirty="0"/>
              <a:t>and build new systems that encourage </a:t>
            </a:r>
            <a:r>
              <a:rPr lang="en-US" b="1" dirty="0"/>
              <a:t>psychological safety</a:t>
            </a:r>
            <a:r>
              <a:rPr lang="en-US" dirty="0"/>
              <a:t>.</a:t>
            </a:r>
          </a:p>
          <a:p>
            <a:pPr marL="0" indent="0">
              <a:lnSpc>
                <a:spcPct val="109000"/>
              </a:lnSpc>
              <a:spcBef>
                <a:spcPts val="0"/>
              </a:spcBef>
              <a:buNone/>
            </a:pPr>
            <a:endParaRPr lang="en-US" dirty="0"/>
          </a:p>
          <a:p>
            <a:pPr marL="0" indent="0">
              <a:lnSpc>
                <a:spcPct val="109000"/>
              </a:lnSpc>
              <a:spcBef>
                <a:spcPts val="0"/>
              </a:spcBef>
              <a:buNone/>
            </a:pPr>
            <a:r>
              <a:rPr lang="en-US" dirty="0"/>
              <a:t>Today, we will cover several assessments and tools that will improve the effectiveness of and your satisfaction with your collaborations.</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912629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Collaborating Effectively</a:t>
            </a:r>
          </a:p>
        </p:txBody>
      </p:sp>
      <p:sp>
        <p:nvSpPr>
          <p:cNvPr id="3" name="Content Placeholder 2"/>
          <p:cNvSpPr>
            <a:spLocks noGrp="1"/>
          </p:cNvSpPr>
          <p:nvPr>
            <p:ph idx="1"/>
          </p:nvPr>
        </p:nvSpPr>
        <p:spPr/>
        <p:txBody>
          <a:bodyPr/>
          <a:lstStyle/>
          <a:p>
            <a:pPr>
              <a:lnSpc>
                <a:spcPct val="109000"/>
              </a:lnSpc>
              <a:spcBef>
                <a:spcPts val="0"/>
              </a:spcBef>
            </a:pPr>
            <a:r>
              <a:rPr lang="en-US" dirty="0"/>
              <a:t>Understand existing </a:t>
            </a:r>
            <a:r>
              <a:rPr lang="en-US" b="1" dirty="0"/>
              <a:t>cognitive diversity </a:t>
            </a:r>
            <a:r>
              <a:rPr lang="en-US" dirty="0"/>
              <a:t>using </a:t>
            </a:r>
            <a:r>
              <a:rPr lang="en-US" b="1" dirty="0"/>
              <a:t>PeopleStyles Inventory</a:t>
            </a:r>
          </a:p>
          <a:p>
            <a:pPr>
              <a:lnSpc>
                <a:spcPct val="109000"/>
              </a:lnSpc>
              <a:spcBef>
                <a:spcPts val="0"/>
              </a:spcBef>
            </a:pPr>
            <a:r>
              <a:rPr lang="en-US" dirty="0"/>
              <a:t>Lay foundations for creating a </a:t>
            </a:r>
            <a:r>
              <a:rPr lang="en-US" b="1" dirty="0"/>
              <a:t>psychologically safe culture </a:t>
            </a:r>
            <a:r>
              <a:rPr lang="en-US" dirty="0"/>
              <a:t>using the </a:t>
            </a:r>
            <a:r>
              <a:rPr lang="en-US" b="1" dirty="0"/>
              <a:t>Culture Map Assessment</a:t>
            </a:r>
          </a:p>
          <a:p>
            <a:pPr>
              <a:lnSpc>
                <a:spcPct val="109000"/>
              </a:lnSpc>
              <a:spcBef>
                <a:spcPts val="0"/>
              </a:spcBef>
            </a:pPr>
            <a:r>
              <a:rPr lang="en-US" dirty="0"/>
              <a:t>Encourage </a:t>
            </a:r>
            <a:r>
              <a:rPr lang="en-US" b="1" dirty="0"/>
              <a:t>psychological safety</a:t>
            </a:r>
            <a:r>
              <a:rPr lang="en-US" dirty="0"/>
              <a:t> and mitigate the effects of </a:t>
            </a:r>
            <a:r>
              <a:rPr lang="en-US" b="1" dirty="0"/>
              <a:t>virtual distance</a:t>
            </a:r>
            <a:r>
              <a:rPr lang="en-US" dirty="0"/>
              <a:t> by using the </a:t>
            </a:r>
            <a:r>
              <a:rPr lang="en-US" b="1" dirty="0"/>
              <a:t>Ladder of Inference </a:t>
            </a:r>
            <a:r>
              <a:rPr lang="en-US" dirty="0"/>
              <a:t>and creating a </a:t>
            </a:r>
            <a:r>
              <a:rPr lang="en-US" b="1" dirty="0"/>
              <a:t>team charter</a:t>
            </a:r>
            <a:endParaRPr lang="en-US" dirty="0"/>
          </a:p>
          <a:p>
            <a:pPr>
              <a:lnSpc>
                <a:spcPct val="109000"/>
              </a:lnSpc>
              <a:spcBef>
                <a:spcPts val="0"/>
              </a:spcBef>
            </a:pPr>
            <a:endParaRPr lang="en-US" dirty="0"/>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1123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People Styles at Work </a:t>
            </a:r>
            <a:br>
              <a:rPr lang="en-US" dirty="0"/>
            </a:br>
            <a:r>
              <a:rPr lang="en-US" sz="2400" dirty="0"/>
              <a:t>Robert and Dorothy Bolton</a:t>
            </a:r>
          </a:p>
        </p:txBody>
      </p:sp>
      <p:sp>
        <p:nvSpPr>
          <p:cNvPr id="6" name="Text Placeholder 5"/>
          <p:cNvSpPr>
            <a:spLocks noGrp="1"/>
          </p:cNvSpPr>
          <p:nvPr>
            <p:ph type="body" idx="1"/>
          </p:nvPr>
        </p:nvSpPr>
        <p:spPr/>
        <p:txBody>
          <a:bodyPr/>
          <a:lstStyle/>
          <a:p>
            <a:r>
              <a:rPr lang="en-US" dirty="0"/>
              <a:t>Individual Communication and Behavioral Style</a:t>
            </a:r>
          </a:p>
        </p:txBody>
      </p:sp>
      <p:sp>
        <p:nvSpPr>
          <p:cNvPr id="5" name="TextBox 4"/>
          <p:cNvSpPr txBox="1"/>
          <p:nvPr/>
        </p:nvSpPr>
        <p:spPr>
          <a:xfrm>
            <a:off x="2286000" y="2057400"/>
            <a:ext cx="3276600" cy="1754326"/>
          </a:xfrm>
          <a:prstGeom prst="rect">
            <a:avLst/>
          </a:prstGeom>
          <a:noFill/>
        </p:spPr>
        <p:txBody>
          <a:bodyPr wrap="square" rtlCol="0">
            <a:spAutoFit/>
          </a:bodyPr>
          <a:lstStyle/>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BC8C8741-2B19-41F2-A554-37522F9BCA55}"/>
              </a:ext>
            </a:extLst>
          </p:cNvPr>
          <p:cNvPicPr>
            <a:picLocks noChangeAspect="1"/>
          </p:cNvPicPr>
          <p:nvPr/>
        </p:nvPicPr>
        <p:blipFill rotWithShape="1">
          <a:blip r:embed="rId3"/>
          <a:srcRect l="8596" t="7194" r="9297" b="6779"/>
          <a:stretch/>
        </p:blipFill>
        <p:spPr>
          <a:xfrm>
            <a:off x="10365475" y="4448221"/>
            <a:ext cx="1242516" cy="1641429"/>
          </a:xfrm>
          <a:prstGeom prst="rect">
            <a:avLst/>
          </a:prstGeom>
          <a:effectLst>
            <a:outerShdw blurRad="342900" dist="12700" dir="2700000" sy="-23000" kx="-800400" algn="bl" rotWithShape="0">
              <a:prstClr val="black">
                <a:alpha val="9000"/>
              </a:prstClr>
            </a:outerShdw>
          </a:effectLst>
        </p:spPr>
      </p:pic>
      <p:sp>
        <p:nvSpPr>
          <p:cNvPr id="7" name="Rectangle 6">
            <a:hlinkClick r:id="rId4"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17567957"/>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469557" y="1498558"/>
            <a:ext cx="11581271" cy="4651985"/>
          </a:xfrm>
        </p:spPr>
        <p:txBody>
          <a:bodyPr>
            <a:noAutofit/>
          </a:bodyPr>
          <a:lstStyle/>
          <a:p>
            <a:pPr>
              <a:lnSpc>
                <a:spcPct val="109000"/>
              </a:lnSpc>
              <a:spcBef>
                <a:spcPts val="0"/>
              </a:spcBef>
            </a:pPr>
            <a:r>
              <a:rPr lang="en-US" sz="2800" dirty="0"/>
              <a:t>Reasons and strategies for collaboration</a:t>
            </a:r>
          </a:p>
          <a:p>
            <a:pPr>
              <a:lnSpc>
                <a:spcPct val="109000"/>
              </a:lnSpc>
              <a:spcBef>
                <a:spcPts val="0"/>
              </a:spcBef>
            </a:pPr>
            <a:r>
              <a:rPr lang="en-US" sz="2800" dirty="0"/>
              <a:t>Building a collaboration…literally</a:t>
            </a:r>
          </a:p>
          <a:p>
            <a:pPr>
              <a:lnSpc>
                <a:spcPct val="109000"/>
              </a:lnSpc>
              <a:spcBef>
                <a:spcPts val="0"/>
              </a:spcBef>
            </a:pPr>
            <a:r>
              <a:rPr lang="en-US" sz="2800" dirty="0"/>
              <a:t>Pyramid of Trust</a:t>
            </a:r>
          </a:p>
          <a:p>
            <a:pPr>
              <a:lnSpc>
                <a:spcPct val="109000"/>
              </a:lnSpc>
              <a:spcBef>
                <a:spcPts val="0"/>
              </a:spcBef>
            </a:pPr>
            <a:r>
              <a:rPr lang="en-US" sz="2800" dirty="0"/>
              <a:t>Virtual Distance</a:t>
            </a:r>
          </a:p>
          <a:p>
            <a:pPr>
              <a:lnSpc>
                <a:spcPct val="109000"/>
              </a:lnSpc>
              <a:spcBef>
                <a:spcPts val="0"/>
              </a:spcBef>
            </a:pPr>
            <a:r>
              <a:rPr lang="en-US" sz="2800" dirty="0"/>
              <a:t>Psychological Safety</a:t>
            </a:r>
          </a:p>
          <a:p>
            <a:pPr>
              <a:lnSpc>
                <a:spcPct val="109000"/>
              </a:lnSpc>
              <a:spcBef>
                <a:spcPts val="0"/>
              </a:spcBef>
            </a:pPr>
            <a:r>
              <a:rPr lang="en-US" sz="2800" dirty="0"/>
              <a:t>PeopleStyles</a:t>
            </a:r>
          </a:p>
          <a:p>
            <a:pPr>
              <a:lnSpc>
                <a:spcPct val="109000"/>
              </a:lnSpc>
              <a:spcBef>
                <a:spcPts val="0"/>
              </a:spcBef>
            </a:pPr>
            <a:r>
              <a:rPr lang="en-US" sz="2800" dirty="0"/>
              <a:t>The Culture Map</a:t>
            </a:r>
          </a:p>
          <a:p>
            <a:pPr>
              <a:lnSpc>
                <a:spcPct val="109000"/>
              </a:lnSpc>
              <a:spcBef>
                <a:spcPts val="0"/>
              </a:spcBef>
            </a:pPr>
            <a:r>
              <a:rPr lang="en-US" sz="2800" dirty="0"/>
              <a:t>Ladder of Inference</a:t>
            </a:r>
          </a:p>
          <a:p>
            <a:pPr>
              <a:lnSpc>
                <a:spcPct val="109000"/>
              </a:lnSpc>
              <a:spcBef>
                <a:spcPts val="0"/>
              </a:spcBef>
            </a:pPr>
            <a:r>
              <a:rPr lang="en-US" sz="2800" dirty="0"/>
              <a:t>Team Charters</a:t>
            </a:r>
          </a:p>
          <a:p>
            <a:pPr>
              <a:lnSpc>
                <a:spcPct val="109000"/>
              </a:lnSpc>
              <a:spcBef>
                <a:spcPts val="0"/>
              </a:spcBef>
            </a:pPr>
            <a:r>
              <a:rPr lang="en-US" sz="2800" dirty="0"/>
              <a:t>Wrap-up</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32062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pic>
        <p:nvPicPr>
          <p:cNvPr id="6" name="Content Placeholder 5"/>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15807" b="10305"/>
          <a:stretch/>
        </p:blipFill>
        <p:spPr>
          <a:xfrm>
            <a:off x="0" y="0"/>
            <a:ext cx="12192000" cy="6858000"/>
          </a:xfrm>
          <a:ln>
            <a:noFill/>
          </a:ln>
        </p:spPr>
      </p:pic>
      <p:sp>
        <p:nvSpPr>
          <p:cNvPr id="7" name="TextBox 6"/>
          <p:cNvSpPr txBox="1"/>
          <p:nvPr/>
        </p:nvSpPr>
        <p:spPr>
          <a:xfrm>
            <a:off x="228517" y="77742"/>
            <a:ext cx="3825086" cy="584775"/>
          </a:xfrm>
          <a:prstGeom prst="rect">
            <a:avLst/>
          </a:prstGeom>
          <a:noFill/>
          <a:effectLst>
            <a:outerShdw blurRad="50800" dist="38100" dir="2700000" algn="tl" rotWithShape="0">
              <a:prstClr val="black">
                <a:alpha val="40000"/>
              </a:prstClr>
            </a:outerShdw>
          </a:effectLst>
        </p:spPr>
        <p:txBody>
          <a:bodyPr wrap="none" rtlCol="0">
            <a:spAutoFit/>
          </a:bodyPr>
          <a:lstStyle/>
          <a:p>
            <a:pPr defTabSz="457200">
              <a:defRPr/>
            </a:pPr>
            <a:r>
              <a:rPr lang="en-US" sz="3200" b="1" dirty="0">
                <a:solidFill>
                  <a:prstClr val="white"/>
                </a:solidFill>
                <a:effectLst>
                  <a:outerShdw blurRad="38100" dist="38100" dir="2700000" algn="tl">
                    <a:srgbClr val="000000">
                      <a:alpha val="43137"/>
                    </a:srgbClr>
                  </a:outerShdw>
                </a:effectLst>
                <a:latin typeface="Trebuchet MS"/>
                <a:ea typeface="Arial Unicode MS" panose="020B0604020202020204" pitchFamily="34" charset="-128"/>
                <a:cs typeface="Arial Unicode MS" panose="020B0604020202020204" pitchFamily="34" charset="-128"/>
              </a:rPr>
              <a:t>I got 99 problems…</a:t>
            </a:r>
          </a:p>
        </p:txBody>
      </p:sp>
      <p:pic>
        <p:nvPicPr>
          <p:cNvPr id="10" name="Content Placeholder 5"/>
          <p:cNvPicPr>
            <a:picLocks noChangeAspect="1"/>
          </p:cNvPicPr>
          <p:nvPr/>
        </p:nvPicPr>
        <p:blipFill rotWithShape="1">
          <a:blip r:embed="rId4">
            <a:extLst>
              <a:ext uri="{28A0092B-C50C-407E-A947-70E740481C1C}">
                <a14:useLocalDpi xmlns:a14="http://schemas.microsoft.com/office/drawing/2010/main" val="0"/>
              </a:ext>
            </a:extLst>
          </a:blip>
          <a:srcRect l="50316" t="63374" r="26176" b="3836"/>
          <a:stretch/>
        </p:blipFill>
        <p:spPr>
          <a:xfrm>
            <a:off x="6134669" y="4421875"/>
            <a:ext cx="2866029" cy="3043449"/>
          </a:xfrm>
          <a:prstGeom prst="rect">
            <a:avLst/>
          </a:prstGeom>
          <a:ln>
            <a:noFill/>
          </a:ln>
          <a:effectLst>
            <a:softEdge rad="317500"/>
          </a:effectLst>
        </p:spPr>
      </p:pic>
      <p:sp>
        <p:nvSpPr>
          <p:cNvPr id="8" name="TextBox 7"/>
          <p:cNvSpPr txBox="1"/>
          <p:nvPr/>
        </p:nvSpPr>
        <p:spPr>
          <a:xfrm>
            <a:off x="6096000" y="6198029"/>
            <a:ext cx="5950668" cy="584775"/>
          </a:xfrm>
          <a:prstGeom prst="rect">
            <a:avLst/>
          </a:prstGeom>
          <a:noFill/>
          <a:effectLst>
            <a:outerShdw blurRad="50800" dist="38100" dir="2700000" algn="tl" rotWithShape="0">
              <a:prstClr val="black">
                <a:alpha val="40000"/>
              </a:prstClr>
            </a:outerShdw>
          </a:effectLst>
        </p:spPr>
        <p:txBody>
          <a:bodyPr wrap="none" rtlCol="0">
            <a:spAutoFit/>
          </a:bodyPr>
          <a:lstStyle/>
          <a:p>
            <a:pPr defTabSz="457200">
              <a:defRPr/>
            </a:pPr>
            <a:r>
              <a:rPr lang="en-US" sz="3200" b="1" dirty="0">
                <a:solidFill>
                  <a:prstClr val="white"/>
                </a:solidFill>
                <a:effectLst>
                  <a:outerShdw blurRad="38100" dist="38100" dir="2700000" algn="tl">
                    <a:srgbClr val="000000">
                      <a:alpha val="43137"/>
                    </a:srgbClr>
                  </a:outerShdw>
                </a:effectLst>
                <a:latin typeface="Trebuchet MS"/>
                <a:ea typeface="Arial Unicode MS" panose="020B0604020202020204" pitchFamily="34" charset="-128"/>
                <a:cs typeface="Arial Unicode MS" panose="020B0604020202020204" pitchFamily="34" charset="-128"/>
              </a:rPr>
              <a:t>…and most are people-related</a:t>
            </a:r>
          </a:p>
        </p:txBody>
      </p:sp>
      <p:sp>
        <p:nvSpPr>
          <p:cNvPr id="9" name="Rectangle 8">
            <a:hlinkClick r:id="rId5"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90209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We all have people problems…</a:t>
            </a:r>
          </a:p>
        </p:txBody>
      </p:sp>
      <p:sp>
        <p:nvSpPr>
          <p:cNvPr id="13315" name="Rectangle 3"/>
          <p:cNvSpPr>
            <a:spLocks noGrp="1" noChangeArrowheads="1"/>
          </p:cNvSpPr>
          <p:nvPr>
            <p:ph idx="1"/>
          </p:nvPr>
        </p:nvSpPr>
        <p:spPr>
          <a:xfrm>
            <a:off x="312605" y="1727309"/>
            <a:ext cx="11581271" cy="4423234"/>
          </a:xfrm>
        </p:spPr>
        <p:txBody>
          <a:bodyPr>
            <a:normAutofit/>
          </a:bodyPr>
          <a:lstStyle/>
          <a:p>
            <a:pPr marL="0" indent="0">
              <a:buNone/>
              <a:defRPr/>
            </a:pPr>
            <a:r>
              <a:rPr lang="en-US" sz="2800" dirty="0"/>
              <a:t>You are different than approximately 75% of the population in your…</a:t>
            </a:r>
          </a:p>
          <a:p>
            <a:pPr lvl="1" eaLnBrk="1" hangingPunct="1">
              <a:defRPr/>
            </a:pPr>
            <a:r>
              <a:rPr lang="en-US" sz="2400" dirty="0"/>
              <a:t>Thought process</a:t>
            </a:r>
          </a:p>
          <a:p>
            <a:pPr lvl="1" eaLnBrk="1" hangingPunct="1">
              <a:defRPr/>
            </a:pPr>
            <a:r>
              <a:rPr lang="en-US" sz="2400" dirty="0"/>
              <a:t>Decision-making preferences</a:t>
            </a:r>
          </a:p>
          <a:p>
            <a:pPr lvl="1" eaLnBrk="1" hangingPunct="1">
              <a:defRPr/>
            </a:pPr>
            <a:r>
              <a:rPr lang="en-US" sz="2400" dirty="0"/>
              <a:t>Work pace and style</a:t>
            </a:r>
          </a:p>
          <a:p>
            <a:pPr lvl="1" eaLnBrk="1" hangingPunct="1">
              <a:defRPr/>
            </a:pPr>
            <a:r>
              <a:rPr lang="en-US" sz="2400" dirty="0"/>
              <a:t>Stress management</a:t>
            </a:r>
          </a:p>
          <a:p>
            <a:pPr lvl="1" eaLnBrk="1" hangingPunct="1">
              <a:buFontTx/>
              <a:buNone/>
              <a:defRPr/>
            </a:pPr>
            <a:endParaRPr lang="en-US" dirty="0"/>
          </a:p>
          <a:p>
            <a:pPr eaLnBrk="1" hangingPunct="1">
              <a:buNone/>
              <a:defRPr/>
            </a:pPr>
            <a:r>
              <a:rPr lang="en-US" sz="2400" dirty="0">
                <a:solidFill>
                  <a:srgbClr val="0070C0"/>
                </a:solidFill>
              </a:rPr>
              <a:t>Behaviorally speaking, you are in the minority.</a:t>
            </a:r>
          </a:p>
          <a:p>
            <a:pPr eaLnBrk="1" hangingPunct="1">
              <a:buNone/>
              <a:defRPr/>
            </a:pPr>
            <a:endParaRPr lang="en-US" sz="2400" dirty="0">
              <a:solidFill>
                <a:srgbClr val="0070C0"/>
              </a:solidFill>
            </a:endParaRPr>
          </a:p>
          <a:p>
            <a:pPr marL="0" indent="0">
              <a:buNone/>
              <a:defRPr/>
            </a:pPr>
            <a:r>
              <a:rPr lang="en-US" sz="2400" dirty="0">
                <a:solidFill>
                  <a:schemeClr val="accent2"/>
                </a:solidFill>
              </a:rPr>
              <a:t>“In the 1960’s, Dr. David Merrill discovered that two clusters of behavior – assertiveness and responsiveness – are incredibly helpful in predicting how other people are apt to behave.”</a:t>
            </a:r>
          </a:p>
        </p:txBody>
      </p:sp>
      <p:sp>
        <p:nvSpPr>
          <p:cNvPr id="4" name="Rectangle 3">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28680733"/>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250"/>
                                        <p:tgtEl>
                                          <p:spTgt spid="1331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Effect transition="in" filter="fade">
                                      <p:cBhvr>
                                        <p:cTn id="11" dur="250"/>
                                        <p:tgtEl>
                                          <p:spTgt spid="1331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fade">
                                      <p:cBhvr>
                                        <p:cTn id="15" dur="250"/>
                                        <p:tgtEl>
                                          <p:spTgt spid="13315">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Effect transition="in" filter="fade">
                                      <p:cBhvr>
                                        <p:cTn id="19" dur="250"/>
                                        <p:tgtEl>
                                          <p:spTgt spid="13315">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Effect transition="in" filter="fade">
                                      <p:cBhvr>
                                        <p:cTn id="23" dur="250"/>
                                        <p:tgtEl>
                                          <p:spTgt spid="13315">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3315">
                                            <p:txEl>
                                              <p:pRg st="6" end="6"/>
                                            </p:txEl>
                                          </p:spTgt>
                                        </p:tgtEl>
                                        <p:attrNameLst>
                                          <p:attrName>style.visibility</p:attrName>
                                        </p:attrNameLst>
                                      </p:cBhvr>
                                      <p:to>
                                        <p:strVal val="visible"/>
                                      </p:to>
                                    </p:set>
                                    <p:animEffect transition="in" filter="fade">
                                      <p:cBhvr>
                                        <p:cTn id="27" dur="1000"/>
                                        <p:tgtEl>
                                          <p:spTgt spid="133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iterate type="wd">
                                    <p:tmPct val="5000"/>
                                  </p:iterate>
                                  <p:childTnLst>
                                    <p:set>
                                      <p:cBhvr>
                                        <p:cTn id="31" dur="1" fill="hold">
                                          <p:stCondLst>
                                            <p:cond delay="0"/>
                                          </p:stCondLst>
                                        </p:cTn>
                                        <p:tgtEl>
                                          <p:spTgt spid="13315">
                                            <p:txEl>
                                              <p:pRg st="8" end="8"/>
                                            </p:txEl>
                                          </p:spTgt>
                                        </p:tgtEl>
                                        <p:attrNameLst>
                                          <p:attrName>style.visibility</p:attrName>
                                        </p:attrNameLst>
                                      </p:cBhvr>
                                      <p:to>
                                        <p:strVal val="visible"/>
                                      </p:to>
                                    </p:set>
                                    <p:animEffect transition="in" filter="fade">
                                      <p:cBhvr>
                                        <p:cTn id="32" dur="5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Behavioral Styles</a:t>
            </a:r>
          </a:p>
        </p:txBody>
      </p:sp>
      <p:cxnSp>
        <p:nvCxnSpPr>
          <p:cNvPr id="8" name="Straight Connector 7"/>
          <p:cNvCxnSpPr/>
          <p:nvPr/>
        </p:nvCxnSpPr>
        <p:spPr>
          <a:xfrm>
            <a:off x="6096000" y="1937384"/>
            <a:ext cx="0" cy="304877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29051" y="3611884"/>
            <a:ext cx="8058163"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7887115" y="3879832"/>
            <a:ext cx="2743200" cy="1550551"/>
            <a:chOff x="5029200" y="1828800"/>
            <a:chExt cx="2743200" cy="1550551"/>
          </a:xfrm>
        </p:grpSpPr>
        <p:sp>
          <p:nvSpPr>
            <p:cNvPr id="4" name="Text Box 8"/>
            <p:cNvSpPr txBox="1">
              <a:spLocks noChangeArrowheads="1"/>
            </p:cNvSpPr>
            <p:nvPr/>
          </p:nvSpPr>
          <p:spPr bwMode="auto">
            <a:xfrm>
              <a:off x="5029200" y="18288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DRIVER</a:t>
              </a:r>
            </a:p>
          </p:txBody>
        </p:sp>
        <p:sp>
          <p:nvSpPr>
            <p:cNvPr id="18" name="TextBox 17"/>
            <p:cNvSpPr txBox="1"/>
            <p:nvPr/>
          </p:nvSpPr>
          <p:spPr>
            <a:xfrm>
              <a:off x="5105400" y="2209800"/>
              <a:ext cx="12954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Dominating</a:t>
              </a:r>
            </a:p>
            <a:p>
              <a:pPr defTabSz="457200">
                <a:buFontTx/>
                <a:buChar char="•"/>
                <a:defRPr/>
              </a:pPr>
              <a:r>
                <a:rPr lang="en-US" sz="1400" dirty="0">
                  <a:solidFill>
                    <a:srgbClr val="002060"/>
                  </a:solidFill>
                  <a:latin typeface="Calibri"/>
                  <a:ea typeface="Arial Unicode MS" panose="020B0604020202020204" pitchFamily="34" charset="-128"/>
                  <a:cs typeface="Calibri"/>
                </a:rPr>
                <a:t> Independent</a:t>
              </a:r>
            </a:p>
            <a:p>
              <a:pPr defTabSz="457200">
                <a:buFontTx/>
                <a:buChar char="•"/>
                <a:defRPr/>
              </a:pPr>
              <a:r>
                <a:rPr lang="en-US" sz="1400" dirty="0">
                  <a:solidFill>
                    <a:srgbClr val="002060"/>
                  </a:solidFill>
                  <a:latin typeface="Calibri"/>
                  <a:ea typeface="Arial Unicode MS" panose="020B0604020202020204" pitchFamily="34" charset="-128"/>
                  <a:cs typeface="Calibri"/>
                </a:rPr>
                <a:t> Formal</a:t>
              </a:r>
            </a:p>
            <a:p>
              <a:pPr defTabSz="457200">
                <a:buFontTx/>
                <a:buChar char="•"/>
                <a:defRPr/>
              </a:pPr>
              <a:r>
                <a:rPr lang="en-US" sz="1400" dirty="0">
                  <a:solidFill>
                    <a:srgbClr val="002060"/>
                  </a:solidFill>
                  <a:latin typeface="Calibri"/>
                  <a:ea typeface="Arial Unicode MS" panose="020B0604020202020204" pitchFamily="34" charset="-128"/>
                  <a:cs typeface="Calibri"/>
                </a:rPr>
                <a:t> Practical</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1" name="Group 20"/>
          <p:cNvGrpSpPr/>
          <p:nvPr/>
        </p:nvGrpSpPr>
        <p:grpSpPr>
          <a:xfrm>
            <a:off x="7857014" y="2059451"/>
            <a:ext cx="2743200" cy="1626751"/>
            <a:chOff x="4975225" y="3657600"/>
            <a:chExt cx="2743200" cy="1626751"/>
          </a:xfrm>
        </p:grpSpPr>
        <p:sp>
          <p:nvSpPr>
            <p:cNvPr id="5" name="Text Box 9"/>
            <p:cNvSpPr txBox="1">
              <a:spLocks noChangeArrowheads="1"/>
            </p:cNvSpPr>
            <p:nvPr/>
          </p:nvSpPr>
          <p:spPr bwMode="auto">
            <a:xfrm>
              <a:off x="4975225" y="36576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EXPRESSIVE</a:t>
              </a:r>
            </a:p>
          </p:txBody>
        </p:sp>
        <p:sp>
          <p:nvSpPr>
            <p:cNvPr id="20" name="TextBox 19"/>
            <p:cNvSpPr txBox="1"/>
            <p:nvPr/>
          </p:nvSpPr>
          <p:spPr>
            <a:xfrm>
              <a:off x="5105400" y="4114800"/>
              <a:ext cx="18288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Animated</a:t>
              </a:r>
            </a:p>
            <a:p>
              <a:pPr defTabSz="457200">
                <a:buFontTx/>
                <a:buChar char="•"/>
                <a:defRPr/>
              </a:pPr>
              <a:r>
                <a:rPr lang="en-US" sz="1400" dirty="0">
                  <a:solidFill>
                    <a:srgbClr val="002060"/>
                  </a:solidFill>
                  <a:latin typeface="Calibri"/>
                  <a:ea typeface="Arial Unicode MS" panose="020B0604020202020204" pitchFamily="34" charset="-128"/>
                  <a:cs typeface="Calibri"/>
                </a:rPr>
                <a:t> Forceful</a:t>
              </a:r>
            </a:p>
            <a:p>
              <a:pPr defTabSz="457200">
                <a:buFontTx/>
                <a:buChar char="•"/>
                <a:defRPr/>
              </a:pPr>
              <a:r>
                <a:rPr lang="en-US" sz="1400" dirty="0">
                  <a:solidFill>
                    <a:srgbClr val="002060"/>
                  </a:solidFill>
                  <a:latin typeface="Calibri"/>
                  <a:ea typeface="Arial Unicode MS" panose="020B0604020202020204" pitchFamily="34" charset="-128"/>
                  <a:cs typeface="Calibri"/>
                </a:rPr>
                <a:t> Opinionated</a:t>
              </a:r>
            </a:p>
            <a:p>
              <a:pPr defTabSz="457200">
                <a:buFontTx/>
                <a:buChar char="•"/>
                <a:defRPr/>
              </a:pPr>
              <a:r>
                <a:rPr lang="en-US" sz="1400" dirty="0">
                  <a:solidFill>
                    <a:srgbClr val="002060"/>
                  </a:solidFill>
                  <a:latin typeface="Calibri"/>
                  <a:ea typeface="Arial Unicode MS" panose="020B0604020202020204" pitchFamily="34" charset="-128"/>
                  <a:cs typeface="Calibri"/>
                </a:rPr>
                <a:t> Impulsive</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3" name="Group 22"/>
          <p:cNvGrpSpPr/>
          <p:nvPr/>
        </p:nvGrpSpPr>
        <p:grpSpPr>
          <a:xfrm>
            <a:off x="2581117" y="2059451"/>
            <a:ext cx="2743200" cy="1626751"/>
            <a:chOff x="2743200" y="3657600"/>
            <a:chExt cx="2743200" cy="1626751"/>
          </a:xfrm>
        </p:grpSpPr>
        <p:sp>
          <p:nvSpPr>
            <p:cNvPr id="6" name="Text Box 10"/>
            <p:cNvSpPr txBox="1">
              <a:spLocks noChangeArrowheads="1"/>
            </p:cNvSpPr>
            <p:nvPr/>
          </p:nvSpPr>
          <p:spPr bwMode="auto">
            <a:xfrm>
              <a:off x="2743200" y="36576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AMIABLE</a:t>
              </a:r>
            </a:p>
          </p:txBody>
        </p:sp>
        <p:sp>
          <p:nvSpPr>
            <p:cNvPr id="22" name="TextBox 21"/>
            <p:cNvSpPr txBox="1"/>
            <p:nvPr/>
          </p:nvSpPr>
          <p:spPr>
            <a:xfrm>
              <a:off x="2819400" y="4114800"/>
              <a:ext cx="16002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Dependable</a:t>
              </a:r>
            </a:p>
            <a:p>
              <a:pPr defTabSz="457200">
                <a:buFontTx/>
                <a:buChar char="•"/>
                <a:defRPr/>
              </a:pPr>
              <a:r>
                <a:rPr lang="en-US" sz="1400" dirty="0">
                  <a:solidFill>
                    <a:srgbClr val="002060"/>
                  </a:solidFill>
                  <a:latin typeface="Calibri"/>
                  <a:ea typeface="Arial Unicode MS" panose="020B0604020202020204" pitchFamily="34" charset="-128"/>
                  <a:cs typeface="Calibri"/>
                </a:rPr>
                <a:t> Supportive</a:t>
              </a:r>
            </a:p>
            <a:p>
              <a:pPr defTabSz="457200">
                <a:buFontTx/>
                <a:buChar char="•"/>
                <a:defRPr/>
              </a:pPr>
              <a:r>
                <a:rPr lang="en-US" sz="1400" dirty="0">
                  <a:solidFill>
                    <a:srgbClr val="002060"/>
                  </a:solidFill>
                  <a:latin typeface="Calibri"/>
                  <a:ea typeface="Arial Unicode MS" panose="020B0604020202020204" pitchFamily="34" charset="-128"/>
                  <a:cs typeface="Calibri"/>
                </a:rPr>
                <a:t> Pliable</a:t>
              </a:r>
            </a:p>
            <a:p>
              <a:pPr defTabSz="457200">
                <a:buFontTx/>
                <a:buChar char="•"/>
                <a:defRPr/>
              </a:pPr>
              <a:r>
                <a:rPr lang="en-US" sz="1400" dirty="0">
                  <a:solidFill>
                    <a:srgbClr val="002060"/>
                  </a:solidFill>
                  <a:latin typeface="Calibri"/>
                  <a:ea typeface="Arial Unicode MS" panose="020B0604020202020204" pitchFamily="34" charset="-128"/>
                  <a:cs typeface="Calibri"/>
                </a:rPr>
                <a:t> Open</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5" name="Group 24"/>
          <p:cNvGrpSpPr/>
          <p:nvPr/>
        </p:nvGrpSpPr>
        <p:grpSpPr>
          <a:xfrm>
            <a:off x="2611218" y="3879832"/>
            <a:ext cx="2743200" cy="1550551"/>
            <a:chOff x="2743200" y="1828800"/>
            <a:chExt cx="2743200" cy="1550551"/>
          </a:xfrm>
        </p:grpSpPr>
        <p:sp>
          <p:nvSpPr>
            <p:cNvPr id="7" name="Text Box 11"/>
            <p:cNvSpPr txBox="1">
              <a:spLocks noChangeArrowheads="1"/>
            </p:cNvSpPr>
            <p:nvPr/>
          </p:nvSpPr>
          <p:spPr bwMode="auto">
            <a:xfrm>
              <a:off x="2743200" y="18288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ANALYTIC</a:t>
              </a:r>
            </a:p>
          </p:txBody>
        </p:sp>
        <p:sp>
          <p:nvSpPr>
            <p:cNvPr id="24" name="TextBox 23"/>
            <p:cNvSpPr txBox="1"/>
            <p:nvPr/>
          </p:nvSpPr>
          <p:spPr>
            <a:xfrm>
              <a:off x="2819400" y="2209800"/>
              <a:ext cx="17526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Serious</a:t>
              </a:r>
            </a:p>
            <a:p>
              <a:pPr defTabSz="457200">
                <a:buFontTx/>
                <a:buChar char="•"/>
                <a:defRPr/>
              </a:pPr>
              <a:r>
                <a:rPr lang="en-US" sz="1400" dirty="0">
                  <a:solidFill>
                    <a:srgbClr val="002060"/>
                  </a:solidFill>
                  <a:latin typeface="Calibri"/>
                  <a:ea typeface="Arial Unicode MS" panose="020B0604020202020204" pitchFamily="34" charset="-128"/>
                  <a:cs typeface="Calibri"/>
                </a:rPr>
                <a:t> Exacting</a:t>
              </a:r>
            </a:p>
            <a:p>
              <a:pPr defTabSz="457200">
                <a:buFontTx/>
                <a:buChar char="•"/>
                <a:defRPr/>
              </a:pPr>
              <a:r>
                <a:rPr lang="en-US" sz="1400" dirty="0">
                  <a:solidFill>
                    <a:srgbClr val="002060"/>
                  </a:solidFill>
                  <a:latin typeface="Calibri"/>
                  <a:ea typeface="Arial Unicode MS" panose="020B0604020202020204" pitchFamily="34" charset="-128"/>
                  <a:cs typeface="Calibri"/>
                </a:rPr>
                <a:t> Indecisive</a:t>
              </a:r>
            </a:p>
            <a:p>
              <a:pPr defTabSz="457200">
                <a:buFontTx/>
                <a:buChar char="•"/>
                <a:defRPr/>
              </a:pPr>
              <a:r>
                <a:rPr lang="en-US" sz="1400" dirty="0">
                  <a:solidFill>
                    <a:srgbClr val="002060"/>
                  </a:solidFill>
                  <a:latin typeface="Calibri"/>
                  <a:ea typeface="Arial Unicode MS" panose="020B0604020202020204" pitchFamily="34" charset="-128"/>
                  <a:cs typeface="Calibri"/>
                </a:rPr>
                <a:t> Logical</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9" name="Group 28"/>
          <p:cNvGrpSpPr/>
          <p:nvPr/>
        </p:nvGrpSpPr>
        <p:grpSpPr>
          <a:xfrm>
            <a:off x="373133" y="2679624"/>
            <a:ext cx="11818868" cy="2132096"/>
            <a:chOff x="-319069" y="2496740"/>
            <a:chExt cx="9433695" cy="2132096"/>
          </a:xfrm>
        </p:grpSpPr>
        <p:grpSp>
          <p:nvGrpSpPr>
            <p:cNvPr id="27" name="Group 26"/>
            <p:cNvGrpSpPr/>
            <p:nvPr/>
          </p:nvGrpSpPr>
          <p:grpSpPr>
            <a:xfrm>
              <a:off x="-319069" y="2496740"/>
              <a:ext cx="9433695" cy="1962819"/>
              <a:chOff x="-319069" y="2496740"/>
              <a:chExt cx="9433695" cy="1962819"/>
            </a:xfrm>
          </p:grpSpPr>
          <p:grpSp>
            <p:nvGrpSpPr>
              <p:cNvPr id="17" name="Group 16"/>
              <p:cNvGrpSpPr/>
              <p:nvPr/>
            </p:nvGrpSpPr>
            <p:grpSpPr>
              <a:xfrm>
                <a:off x="-319069" y="2496740"/>
                <a:ext cx="9433695" cy="396529"/>
                <a:chOff x="-319069" y="2496740"/>
                <a:chExt cx="9433695" cy="396529"/>
              </a:xfrm>
            </p:grpSpPr>
            <p:sp>
              <p:nvSpPr>
                <p:cNvPr id="12" name="TextBox 11"/>
                <p:cNvSpPr txBox="1"/>
                <p:nvPr/>
              </p:nvSpPr>
              <p:spPr>
                <a:xfrm>
                  <a:off x="7514426" y="2554715"/>
                  <a:ext cx="1600200" cy="338554"/>
                </a:xfrm>
                <a:prstGeom prst="rect">
                  <a:avLst/>
                </a:prstGeom>
                <a:noFill/>
              </p:spPr>
              <p:txBody>
                <a:bodyPr wrap="square" rtlCol="0">
                  <a:spAutoFit/>
                </a:bodyPr>
                <a:lstStyle/>
                <a:p>
                  <a:pPr defTabSz="457200">
                    <a:defRPr/>
                  </a:pPr>
                  <a:r>
                    <a:rPr lang="en-US" sz="1600" dirty="0">
                      <a:solidFill>
                        <a:srgbClr val="FF0000"/>
                      </a:solidFill>
                      <a:latin typeface="Calibri"/>
                      <a:ea typeface="Arial Unicode MS" panose="020B0604020202020204" pitchFamily="34" charset="-128"/>
                      <a:cs typeface="Calibri"/>
                    </a:rPr>
                    <a:t>more assertive</a:t>
                  </a:r>
                </a:p>
              </p:txBody>
            </p:sp>
            <p:sp>
              <p:nvSpPr>
                <p:cNvPr id="13" name="TextBox 12"/>
                <p:cNvSpPr txBox="1"/>
                <p:nvPr/>
              </p:nvSpPr>
              <p:spPr>
                <a:xfrm>
                  <a:off x="-319069" y="2496740"/>
                  <a:ext cx="1600200" cy="338554"/>
                </a:xfrm>
                <a:prstGeom prst="rect">
                  <a:avLst/>
                </a:prstGeom>
                <a:noFill/>
              </p:spPr>
              <p:txBody>
                <a:bodyPr wrap="square" rtlCol="0">
                  <a:spAutoFit/>
                </a:bodyPr>
                <a:lstStyle/>
                <a:p>
                  <a:pPr defTabSz="457200">
                    <a:defRPr/>
                  </a:pPr>
                  <a:r>
                    <a:rPr lang="en-US" sz="1600" dirty="0">
                      <a:solidFill>
                        <a:srgbClr val="FF0000"/>
                      </a:solidFill>
                      <a:latin typeface="Calibri"/>
                      <a:ea typeface="Arial Unicode MS" panose="020B0604020202020204" pitchFamily="34" charset="-128"/>
                      <a:cs typeface="Calibri"/>
                    </a:rPr>
                    <a:t>less assertive</a:t>
                  </a:r>
                </a:p>
              </p:txBody>
            </p:sp>
          </p:grpSp>
          <p:sp>
            <p:nvSpPr>
              <p:cNvPr id="26" name="Text Box 19"/>
              <p:cNvSpPr txBox="1">
                <a:spLocks noChangeArrowheads="1"/>
              </p:cNvSpPr>
              <p:nvPr/>
            </p:nvSpPr>
            <p:spPr bwMode="auto">
              <a:xfrm>
                <a:off x="-319069" y="2759094"/>
                <a:ext cx="1905000" cy="1700465"/>
              </a:xfrm>
              <a:prstGeom prst="rect">
                <a:avLst/>
              </a:prstGeom>
              <a:noFill/>
              <a:ln w="9525">
                <a:noFill/>
                <a:miter lim="800000"/>
                <a:headEnd/>
                <a:tailEnd/>
              </a:ln>
            </p:spPr>
            <p:txBody>
              <a:bodyPr>
                <a:prstTxWarp prst="textNoShape">
                  <a:avLst/>
                </a:prstTxWarp>
                <a:spAutoFit/>
              </a:bodyPr>
              <a:lstStyle/>
              <a:p>
                <a:pPr defTabSz="457200">
                  <a:defRPr/>
                </a:pPr>
                <a:r>
                  <a:rPr lang="en-US" sz="1100" dirty="0">
                    <a:solidFill>
                      <a:srgbClr val="002060"/>
                    </a:solidFill>
                    <a:latin typeface="Calibri" charset="0"/>
                    <a:ea typeface="Calibri" charset="0"/>
                    <a:cs typeface="Calibri" charset="0"/>
                  </a:rPr>
                  <a:t>talk less</a:t>
                </a:r>
              </a:p>
              <a:p>
                <a:pPr defTabSz="457200">
                  <a:defRPr/>
                </a:pPr>
                <a:r>
                  <a:rPr lang="en-US" sz="1100" dirty="0">
                    <a:solidFill>
                      <a:srgbClr val="002060"/>
                    </a:solidFill>
                    <a:latin typeface="Calibri" charset="0"/>
                    <a:ea typeface="Calibri" charset="0"/>
                    <a:cs typeface="Calibri" charset="0"/>
                  </a:rPr>
                  <a:t>ask more</a:t>
                </a:r>
              </a:p>
              <a:p>
                <a:pPr defTabSz="457200">
                  <a:defRPr/>
                </a:pPr>
                <a:r>
                  <a:rPr lang="en-US" sz="1100" dirty="0">
                    <a:solidFill>
                      <a:srgbClr val="002060"/>
                    </a:solidFill>
                    <a:latin typeface="Calibri" charset="0"/>
                    <a:ea typeface="Calibri" charset="0"/>
                    <a:cs typeface="Calibri" charset="0"/>
                  </a:rPr>
                  <a:t>indirect eye contact</a:t>
                </a:r>
              </a:p>
              <a:p>
                <a:pPr defTabSz="457200">
                  <a:defRPr/>
                </a:pPr>
                <a:r>
                  <a:rPr lang="en-US" sz="1100" dirty="0">
                    <a:solidFill>
                      <a:srgbClr val="002060"/>
                    </a:solidFill>
                    <a:latin typeface="Calibri" charset="0"/>
                    <a:ea typeface="Calibri" charset="0"/>
                    <a:cs typeface="Calibri" charset="0"/>
                  </a:rPr>
                  <a:t>use hands less</a:t>
                </a:r>
              </a:p>
              <a:p>
                <a:pPr defTabSz="457200">
                  <a:defRPr/>
                </a:pPr>
                <a:r>
                  <a:rPr lang="en-US" sz="1100" dirty="0">
                    <a:solidFill>
                      <a:srgbClr val="002060"/>
                    </a:solidFill>
                    <a:latin typeface="Calibri" charset="0"/>
                    <a:ea typeface="Calibri" charset="0"/>
                    <a:cs typeface="Calibri" charset="0"/>
                  </a:rPr>
                  <a:t>risk adverse</a:t>
                </a:r>
              </a:p>
              <a:p>
                <a:pPr defTabSz="457200">
                  <a:defRPr/>
                </a:pPr>
                <a:r>
                  <a:rPr lang="en-US" sz="1100" dirty="0">
                    <a:solidFill>
                      <a:srgbClr val="002060"/>
                    </a:solidFill>
                    <a:latin typeface="Calibri" charset="0"/>
                    <a:ea typeface="Calibri" charset="0"/>
                    <a:cs typeface="Calibri" charset="0"/>
                  </a:rPr>
                  <a:t>slower to make decisions</a:t>
                </a:r>
              </a:p>
              <a:p>
                <a:pPr defTabSz="457200">
                  <a:defRPr/>
                </a:pPr>
                <a:r>
                  <a:rPr lang="en-US" sz="1100" dirty="0">
                    <a:solidFill>
                      <a:srgbClr val="002060"/>
                    </a:solidFill>
                    <a:latin typeface="Calibri" charset="0"/>
                    <a:ea typeface="Calibri" charset="0"/>
                    <a:cs typeface="Calibri" charset="0"/>
                  </a:rPr>
                  <a:t>data driven</a:t>
                </a:r>
              </a:p>
              <a:p>
                <a:pPr defTabSz="457200">
                  <a:defRPr/>
                </a:pPr>
                <a:r>
                  <a:rPr lang="en-US" sz="1100" dirty="0">
                    <a:solidFill>
                      <a:srgbClr val="002060"/>
                    </a:solidFill>
                    <a:latin typeface="Calibri" charset="0"/>
                    <a:ea typeface="Calibri" charset="0"/>
                    <a:cs typeface="Calibri" charset="0"/>
                  </a:rPr>
                  <a:t>avoid conflict</a:t>
                </a:r>
              </a:p>
              <a:p>
                <a:pPr defTabSz="457200">
                  <a:spcBef>
                    <a:spcPct val="50000"/>
                  </a:spcBef>
                  <a:defRPr/>
                </a:pPr>
                <a:endParaRPr lang="en-US" sz="1100" dirty="0">
                  <a:solidFill>
                    <a:srgbClr val="002060"/>
                  </a:solidFill>
                  <a:latin typeface="Calibri" charset="0"/>
                  <a:ea typeface="Calibri" charset="0"/>
                  <a:cs typeface="Calibri" charset="0"/>
                </a:endParaRPr>
              </a:p>
            </p:txBody>
          </p:sp>
        </p:grpSp>
        <p:sp>
          <p:nvSpPr>
            <p:cNvPr id="28" name="Text Box 20"/>
            <p:cNvSpPr txBox="1">
              <a:spLocks noChangeArrowheads="1"/>
            </p:cNvSpPr>
            <p:nvPr/>
          </p:nvSpPr>
          <p:spPr bwMode="auto">
            <a:xfrm>
              <a:off x="7145970" y="2759094"/>
              <a:ext cx="1524000" cy="1869742"/>
            </a:xfrm>
            <a:prstGeom prst="rect">
              <a:avLst/>
            </a:prstGeom>
            <a:noFill/>
            <a:ln w="9525">
              <a:noFill/>
              <a:miter lim="800000"/>
              <a:headEnd/>
              <a:tailEnd/>
            </a:ln>
          </p:spPr>
          <p:txBody>
            <a:bodyPr wrap="square">
              <a:prstTxWarp prst="textNoShape">
                <a:avLst/>
              </a:prstTxWarp>
              <a:spAutoFit/>
            </a:bodyPr>
            <a:lstStyle/>
            <a:p>
              <a:pPr algn="r" defTabSz="457200">
                <a:defRPr/>
              </a:pPr>
              <a:r>
                <a:rPr lang="en-US" sz="1100" dirty="0">
                  <a:solidFill>
                    <a:srgbClr val="002060"/>
                  </a:solidFill>
                  <a:latin typeface="Calibri" charset="0"/>
                  <a:ea typeface="Calibri" charset="0"/>
                  <a:cs typeface="Calibri" charset="0"/>
                </a:rPr>
                <a:t>talk more</a:t>
              </a:r>
            </a:p>
            <a:p>
              <a:pPr algn="r" defTabSz="457200">
                <a:defRPr/>
              </a:pPr>
              <a:r>
                <a:rPr lang="en-US" sz="1100" dirty="0">
                  <a:solidFill>
                    <a:srgbClr val="002060"/>
                  </a:solidFill>
                  <a:latin typeface="Calibri" charset="0"/>
                  <a:ea typeface="Calibri" charset="0"/>
                  <a:cs typeface="Calibri" charset="0"/>
                </a:rPr>
                <a:t>tell more</a:t>
              </a:r>
            </a:p>
            <a:p>
              <a:pPr algn="r" defTabSz="457200">
                <a:defRPr/>
              </a:pPr>
              <a:r>
                <a:rPr lang="en-US" sz="1100" dirty="0">
                  <a:solidFill>
                    <a:srgbClr val="002060"/>
                  </a:solidFill>
                  <a:latin typeface="Calibri" charset="0"/>
                  <a:ea typeface="Calibri" charset="0"/>
                  <a:cs typeface="Calibri" charset="0"/>
                </a:rPr>
                <a:t>lean forward</a:t>
              </a:r>
            </a:p>
            <a:p>
              <a:pPr algn="r" defTabSz="457200">
                <a:defRPr/>
              </a:pPr>
              <a:r>
                <a:rPr lang="en-US" sz="1100" dirty="0">
                  <a:solidFill>
                    <a:srgbClr val="002060"/>
                  </a:solidFill>
                  <a:latin typeface="Calibri" charset="0"/>
                  <a:ea typeface="Calibri" charset="0"/>
                  <a:cs typeface="Calibri" charset="0"/>
                </a:rPr>
                <a:t>direct eye contact</a:t>
              </a:r>
            </a:p>
            <a:p>
              <a:pPr algn="r" defTabSz="457200">
                <a:defRPr/>
              </a:pPr>
              <a:r>
                <a:rPr lang="en-US" sz="1100" dirty="0">
                  <a:solidFill>
                    <a:srgbClr val="002060"/>
                  </a:solidFill>
                  <a:latin typeface="Calibri" charset="0"/>
                  <a:ea typeface="Calibri" charset="0"/>
                  <a:cs typeface="Calibri" charset="0"/>
                </a:rPr>
                <a:t>use hands more</a:t>
              </a:r>
            </a:p>
            <a:p>
              <a:pPr algn="r" defTabSz="457200">
                <a:defRPr/>
              </a:pPr>
              <a:r>
                <a:rPr lang="en-US" sz="1100" dirty="0">
                  <a:solidFill>
                    <a:srgbClr val="002060"/>
                  </a:solidFill>
                  <a:latin typeface="Calibri" charset="0"/>
                  <a:ea typeface="Calibri" charset="0"/>
                  <a:cs typeface="Calibri" charset="0"/>
                </a:rPr>
                <a:t>risk takers</a:t>
              </a:r>
            </a:p>
            <a:p>
              <a:pPr algn="r" defTabSz="457200">
                <a:defRPr/>
              </a:pPr>
              <a:r>
                <a:rPr lang="en-US" sz="1100" dirty="0">
                  <a:solidFill>
                    <a:srgbClr val="002060"/>
                  </a:solidFill>
                  <a:latin typeface="Calibri" charset="0"/>
                  <a:ea typeface="Calibri" charset="0"/>
                  <a:cs typeface="Calibri" charset="0"/>
                </a:rPr>
                <a:t>decisive</a:t>
              </a:r>
            </a:p>
            <a:p>
              <a:pPr algn="r" defTabSz="457200">
                <a:defRPr/>
              </a:pPr>
              <a:r>
                <a:rPr lang="en-US" sz="1100" dirty="0">
                  <a:solidFill>
                    <a:srgbClr val="002060"/>
                  </a:solidFill>
                  <a:latin typeface="Calibri" charset="0"/>
                  <a:ea typeface="Calibri" charset="0"/>
                  <a:cs typeface="Calibri" charset="0"/>
                </a:rPr>
                <a:t>hypothesis driven</a:t>
              </a:r>
            </a:p>
            <a:p>
              <a:pPr algn="r" defTabSz="457200">
                <a:defRPr/>
              </a:pPr>
              <a:r>
                <a:rPr lang="en-US" sz="1100" dirty="0">
                  <a:solidFill>
                    <a:srgbClr val="002060"/>
                  </a:solidFill>
                  <a:latin typeface="Calibri" charset="0"/>
                  <a:ea typeface="Calibri" charset="0"/>
                  <a:cs typeface="Calibri" charset="0"/>
                </a:rPr>
                <a:t>fighters</a:t>
              </a:r>
            </a:p>
            <a:p>
              <a:pPr algn="r" defTabSz="457200">
                <a:spcBef>
                  <a:spcPct val="50000"/>
                </a:spcBef>
                <a:defRPr/>
              </a:pPr>
              <a:endParaRPr lang="en-US" sz="1100" dirty="0">
                <a:solidFill>
                  <a:srgbClr val="002060"/>
                </a:solidFill>
                <a:latin typeface="Calibri" charset="0"/>
                <a:ea typeface="Calibri" charset="0"/>
                <a:cs typeface="Calibri" charset="0"/>
              </a:endParaRPr>
            </a:p>
          </p:txBody>
        </p:sp>
      </p:grpSp>
      <p:grpSp>
        <p:nvGrpSpPr>
          <p:cNvPr id="33" name="Group 32"/>
          <p:cNvGrpSpPr/>
          <p:nvPr/>
        </p:nvGrpSpPr>
        <p:grpSpPr>
          <a:xfrm>
            <a:off x="4925109" y="1337482"/>
            <a:ext cx="2514600" cy="4858602"/>
            <a:chOff x="3316288" y="1630978"/>
            <a:chExt cx="2514600" cy="4917322"/>
          </a:xfrm>
        </p:grpSpPr>
        <p:grpSp>
          <p:nvGrpSpPr>
            <p:cNvPr id="31" name="Group 30"/>
            <p:cNvGrpSpPr/>
            <p:nvPr/>
          </p:nvGrpSpPr>
          <p:grpSpPr>
            <a:xfrm>
              <a:off x="3316288" y="5277651"/>
              <a:ext cx="2514600" cy="1270649"/>
              <a:chOff x="3316288" y="5277651"/>
              <a:chExt cx="2514600" cy="1270649"/>
            </a:xfrm>
          </p:grpSpPr>
          <p:sp>
            <p:nvSpPr>
              <p:cNvPr id="15" name="TextBox 14"/>
              <p:cNvSpPr txBox="1"/>
              <p:nvPr/>
            </p:nvSpPr>
            <p:spPr>
              <a:xfrm>
                <a:off x="3316288" y="5277651"/>
                <a:ext cx="2514600" cy="342646"/>
              </a:xfrm>
              <a:prstGeom prst="rect">
                <a:avLst/>
              </a:prstGeom>
              <a:noFill/>
            </p:spPr>
            <p:txBody>
              <a:bodyPr wrap="square" rtlCol="0">
                <a:spAutoFit/>
              </a:bodyPr>
              <a:lstStyle/>
              <a:p>
                <a:pPr algn="ctr" defTabSz="457200">
                  <a:defRPr/>
                </a:pPr>
                <a:r>
                  <a:rPr lang="en-US" sz="1600" dirty="0">
                    <a:solidFill>
                      <a:srgbClr val="FF0000"/>
                    </a:solidFill>
                    <a:latin typeface="Calibri"/>
                    <a:ea typeface="Arial Unicode MS" panose="020B0604020202020204" pitchFamily="34" charset="-128"/>
                    <a:cs typeface="Calibri"/>
                  </a:rPr>
                  <a:t>less responsive to stimuli</a:t>
                </a:r>
              </a:p>
            </p:txBody>
          </p:sp>
          <p:sp>
            <p:nvSpPr>
              <p:cNvPr id="30" name="Rectangle 29"/>
              <p:cNvSpPr/>
              <p:nvPr/>
            </p:nvSpPr>
            <p:spPr>
              <a:xfrm>
                <a:off x="3581400" y="5609581"/>
                <a:ext cx="1858069" cy="938719"/>
              </a:xfrm>
              <a:prstGeom prst="rect">
                <a:avLst/>
              </a:prstGeom>
              <a:solidFill>
                <a:schemeClr val="bg1"/>
              </a:solidFill>
            </p:spPr>
            <p:txBody>
              <a:bodyPr wrap="square">
                <a:spAutoFit/>
              </a:bodyPr>
              <a:lstStyle/>
              <a:p>
                <a:pPr algn="ctr" defTabSz="457200">
                  <a:defRPr/>
                </a:pPr>
                <a:r>
                  <a:rPr lang="en-US" sz="1100" dirty="0">
                    <a:solidFill>
                      <a:srgbClr val="002060"/>
                    </a:solidFill>
                    <a:latin typeface="Calibri" charset="0"/>
                    <a:ea typeface="Calibri" charset="0"/>
                    <a:cs typeface="Calibri" charset="0"/>
                  </a:rPr>
                  <a:t>more rigid body posture</a:t>
                </a:r>
              </a:p>
              <a:p>
                <a:pPr algn="ctr" defTabSz="457200">
                  <a:defRPr/>
                </a:pPr>
                <a:r>
                  <a:rPr lang="en-US" sz="1100" dirty="0">
                    <a:solidFill>
                      <a:srgbClr val="002060"/>
                    </a:solidFill>
                    <a:latin typeface="Calibri" charset="0"/>
                    <a:ea typeface="Calibri" charset="0"/>
                    <a:cs typeface="Calibri" charset="0"/>
                  </a:rPr>
                  <a:t>hard to read</a:t>
                </a:r>
              </a:p>
              <a:p>
                <a:pPr algn="ctr" defTabSz="457200">
                  <a:defRPr/>
                </a:pPr>
                <a:r>
                  <a:rPr lang="en-US" sz="1100" dirty="0">
                    <a:solidFill>
                      <a:srgbClr val="002060"/>
                    </a:solidFill>
                    <a:latin typeface="Calibri" charset="0"/>
                    <a:ea typeface="Calibri" charset="0"/>
                    <a:cs typeface="Calibri" charset="0"/>
                  </a:rPr>
                  <a:t>task oriented</a:t>
                </a:r>
              </a:p>
              <a:p>
                <a:pPr algn="ctr" defTabSz="457200">
                  <a:defRPr/>
                </a:pPr>
                <a:r>
                  <a:rPr lang="en-US" sz="1100" dirty="0">
                    <a:solidFill>
                      <a:srgbClr val="002060"/>
                    </a:solidFill>
                    <a:latin typeface="Calibri" charset="0"/>
                    <a:ea typeface="Calibri" charset="0"/>
                    <a:cs typeface="Calibri" charset="0"/>
                  </a:rPr>
                  <a:t>more structured</a:t>
                </a:r>
              </a:p>
              <a:p>
                <a:pPr algn="ctr" defTabSz="457200">
                  <a:defRPr/>
                </a:pPr>
                <a:r>
                  <a:rPr lang="en-US" sz="1100" dirty="0">
                    <a:solidFill>
                      <a:srgbClr val="002060"/>
                    </a:solidFill>
                    <a:latin typeface="Calibri" charset="0"/>
                    <a:ea typeface="Calibri" charset="0"/>
                    <a:cs typeface="Calibri" charset="0"/>
                  </a:rPr>
                  <a:t>less social</a:t>
                </a:r>
              </a:p>
            </p:txBody>
          </p:sp>
        </p:grpSp>
        <p:sp>
          <p:nvSpPr>
            <p:cNvPr id="32" name="Rectangle 31"/>
            <p:cNvSpPr/>
            <p:nvPr/>
          </p:nvSpPr>
          <p:spPr>
            <a:xfrm>
              <a:off x="3665516" y="1630978"/>
              <a:ext cx="1773953" cy="1121387"/>
            </a:xfrm>
            <a:prstGeom prst="rect">
              <a:avLst/>
            </a:prstGeom>
            <a:solidFill>
              <a:schemeClr val="bg1"/>
            </a:solidFill>
          </p:spPr>
          <p:txBody>
            <a:bodyPr wrap="square">
              <a:spAutoFit/>
            </a:bodyPr>
            <a:lstStyle/>
            <a:p>
              <a:pPr algn="ctr" defTabSz="457200">
                <a:defRPr/>
              </a:pPr>
              <a:endParaRPr lang="en-US" sz="1100" dirty="0">
                <a:solidFill>
                  <a:srgbClr val="002060"/>
                </a:solidFill>
                <a:latin typeface="Calibri" charset="0"/>
                <a:ea typeface="Calibri" charset="0"/>
                <a:cs typeface="Calibri" charset="0"/>
              </a:endParaRPr>
            </a:p>
            <a:p>
              <a:pPr algn="ctr" defTabSz="457200">
                <a:defRPr/>
              </a:pPr>
              <a:r>
                <a:rPr lang="en-US" sz="1100" dirty="0">
                  <a:solidFill>
                    <a:srgbClr val="002060"/>
                  </a:solidFill>
                  <a:latin typeface="Calibri" charset="0"/>
                  <a:ea typeface="Calibri" charset="0"/>
                  <a:cs typeface="Calibri" charset="0"/>
                </a:rPr>
                <a:t>more social</a:t>
              </a:r>
            </a:p>
            <a:p>
              <a:pPr algn="ctr" defTabSz="457200">
                <a:defRPr/>
              </a:pPr>
              <a:r>
                <a:rPr lang="en-US" sz="1100" dirty="0">
                  <a:solidFill>
                    <a:srgbClr val="002060"/>
                  </a:solidFill>
                  <a:latin typeface="Calibri" charset="0"/>
                  <a:ea typeface="Calibri" charset="0"/>
                  <a:cs typeface="Calibri" charset="0"/>
                </a:rPr>
                <a:t>less structured </a:t>
              </a:r>
            </a:p>
            <a:p>
              <a:pPr algn="ctr" defTabSz="457200">
                <a:defRPr/>
              </a:pPr>
              <a:r>
                <a:rPr lang="en-US" sz="1100" dirty="0">
                  <a:solidFill>
                    <a:srgbClr val="002060"/>
                  </a:solidFill>
                  <a:latin typeface="Calibri" charset="0"/>
                  <a:ea typeface="Calibri" charset="0"/>
                  <a:cs typeface="Calibri" charset="0"/>
                </a:rPr>
                <a:t>people oriented </a:t>
              </a:r>
            </a:p>
            <a:p>
              <a:pPr algn="ctr" defTabSz="457200">
                <a:defRPr/>
              </a:pPr>
              <a:r>
                <a:rPr lang="en-US" sz="1100" dirty="0">
                  <a:solidFill>
                    <a:srgbClr val="002060"/>
                  </a:solidFill>
                  <a:latin typeface="Calibri" charset="0"/>
                  <a:ea typeface="Calibri" charset="0"/>
                  <a:cs typeface="Calibri" charset="0"/>
                </a:rPr>
                <a:t>easy to read</a:t>
              </a:r>
            </a:p>
            <a:p>
              <a:pPr algn="ctr" defTabSz="457200">
                <a:defRPr/>
              </a:pPr>
              <a:r>
                <a:rPr lang="en-US" sz="1100" dirty="0">
                  <a:solidFill>
                    <a:srgbClr val="002060"/>
                  </a:solidFill>
                  <a:latin typeface="Calibri" charset="0"/>
                  <a:ea typeface="Calibri" charset="0"/>
                  <a:cs typeface="Calibri" charset="0"/>
                </a:rPr>
                <a:t>looser body posture</a:t>
              </a:r>
              <a:endParaRPr lang="en-US" sz="1100" dirty="0">
                <a:solidFill>
                  <a:srgbClr val="002060"/>
                </a:solidFill>
                <a:latin typeface="Trebuchet MS"/>
                <a:ea typeface="Arial Unicode MS" panose="020B0604020202020204" pitchFamily="34" charset="-128"/>
                <a:cs typeface="Arial Unicode MS" panose="020B0604020202020204" pitchFamily="34" charset="-128"/>
              </a:endParaRPr>
            </a:p>
          </p:txBody>
        </p:sp>
      </p:grpSp>
      <p:sp>
        <p:nvSpPr>
          <p:cNvPr id="34" name="TextBox 33"/>
          <p:cNvSpPr txBox="1"/>
          <p:nvPr/>
        </p:nvSpPr>
        <p:spPr>
          <a:xfrm>
            <a:off x="4861955" y="1195287"/>
            <a:ext cx="2514600" cy="338554"/>
          </a:xfrm>
          <a:prstGeom prst="rect">
            <a:avLst/>
          </a:prstGeom>
          <a:noFill/>
        </p:spPr>
        <p:txBody>
          <a:bodyPr wrap="square" rtlCol="0">
            <a:spAutoFit/>
          </a:bodyPr>
          <a:lstStyle/>
          <a:p>
            <a:pPr algn="ctr" defTabSz="457200">
              <a:defRPr/>
            </a:pPr>
            <a:r>
              <a:rPr lang="en-US" sz="1600" dirty="0">
                <a:solidFill>
                  <a:srgbClr val="FF0000"/>
                </a:solidFill>
                <a:latin typeface="Calibri"/>
                <a:ea typeface="Arial Unicode MS" panose="020B0604020202020204" pitchFamily="34" charset="-128"/>
                <a:cs typeface="Calibri"/>
              </a:rPr>
              <a:t>more responsive to stimuli</a:t>
            </a:r>
          </a:p>
        </p:txBody>
      </p:sp>
      <p:sp>
        <p:nvSpPr>
          <p:cNvPr id="35" name="Rectangle 34">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47574741"/>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143301" y="172995"/>
            <a:ext cx="11907527" cy="731520"/>
          </a:xfrm>
          <a:noFill/>
          <a:ln>
            <a:noFill/>
          </a:ln>
        </p:spPr>
        <p:txBody>
          <a:bodyPr vert="horz" lIns="45720" tIns="0" rIns="45720" bIns="0" rtlCol="0" anchor="b" anchorCtr="0">
            <a:normAutofit/>
          </a:bodyPr>
          <a:lstStyle/>
          <a:p>
            <a:r>
              <a:rPr lang="en-US" dirty="0"/>
              <a:t>Analytical</a:t>
            </a:r>
          </a:p>
        </p:txBody>
      </p:sp>
      <p:sp>
        <p:nvSpPr>
          <p:cNvPr id="12" name="Rectangle 11"/>
          <p:cNvSpPr>
            <a:spLocks noChangeArrowheads="1"/>
          </p:cNvSpPr>
          <p:nvPr/>
        </p:nvSpPr>
        <p:spPr bwMode="auto">
          <a:xfrm>
            <a:off x="4937760" y="2743200"/>
            <a:ext cx="2531911" cy="2413096"/>
          </a:xfrm>
          <a:prstGeom prst="rect">
            <a:avLst/>
          </a:prstGeom>
          <a:noFill/>
          <a:ln w="9525">
            <a:noFill/>
            <a:miter lim="800000"/>
            <a:headEnd/>
            <a:tailEnd/>
          </a:ln>
        </p:spPr>
        <p:txBody>
          <a:bodyPr wrap="square">
            <a:prstTxWarp prst="textNoShape">
              <a:avLst/>
            </a:prstTxWarp>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Motivations </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data and detail</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rigor</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accuracy</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analysis of alternatives</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like to be right</a:t>
            </a:r>
          </a:p>
        </p:txBody>
      </p:sp>
      <p:sp>
        <p:nvSpPr>
          <p:cNvPr id="13" name="Rectangle 12"/>
          <p:cNvSpPr>
            <a:spLocks noChangeArrowheads="1"/>
          </p:cNvSpPr>
          <p:nvPr/>
        </p:nvSpPr>
        <p:spPr bwMode="auto">
          <a:xfrm>
            <a:off x="8778240" y="2743200"/>
            <a:ext cx="2751411" cy="2733056"/>
          </a:xfrm>
          <a:prstGeom prst="rect">
            <a:avLst/>
          </a:prstGeom>
          <a:noFill/>
          <a:ln w="9525">
            <a:noFill/>
            <a:miter lim="800000"/>
            <a:headEnd/>
            <a:tailEnd/>
          </a:ln>
        </p:spPr>
        <p:txBody>
          <a:bodyPr wrap="square">
            <a:prstTxWarp prst="textNoShape">
              <a:avLst/>
            </a:prstTxWarp>
            <a:spAutoFit/>
          </a:bodyPr>
          <a:lstStyle/>
          <a:p>
            <a:pPr marL="231775" indent="-231775" defTabSz="457200" eaLnBrk="0" hangingPunct="0">
              <a:lnSpc>
                <a:spcPct val="110000"/>
              </a:lnSpc>
            </a:pPr>
            <a:r>
              <a:rPr lang="en-US" sz="2400" dirty="0">
                <a:solidFill>
                  <a:srgbClr val="FF0000"/>
                </a:solidFill>
                <a:latin typeface="Calibri" charset="0"/>
                <a:ea typeface="Calibri" charset="0"/>
                <a:cs typeface="Calibri" charset="0"/>
              </a:rPr>
              <a:t>Management Tactics</a:t>
            </a:r>
          </a:p>
          <a:p>
            <a:pPr marL="231775" indent="-231775" defTabSz="457200" eaLnBrk="0" hangingPunct="0">
              <a:lnSpc>
                <a:spcPct val="110000"/>
              </a:lnSpc>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be accurate and rigorous</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mitigate risks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think before answering</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give accurate answers</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survive the drilldown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provide guarantees</a:t>
            </a:r>
          </a:p>
        </p:txBody>
      </p:sp>
      <p:sp>
        <p:nvSpPr>
          <p:cNvPr id="14" name="TextBox 13"/>
          <p:cNvSpPr txBox="1"/>
          <p:nvPr/>
        </p:nvSpPr>
        <p:spPr>
          <a:xfrm>
            <a:off x="640080" y="2743200"/>
            <a:ext cx="2895600" cy="2705356"/>
          </a:xfrm>
          <a:prstGeom prst="rect">
            <a:avLst/>
          </a:prstGeom>
          <a:noFill/>
        </p:spPr>
        <p:txBody>
          <a:bodyPr wrap="square" rtlCol="0">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Characteristics</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time frame = past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process oriented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detail oriented</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risk averse</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structured</a:t>
            </a: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p:txBody>
      </p:sp>
      <p:sp>
        <p:nvSpPr>
          <p:cNvPr id="19" name="Rectangle 18"/>
          <p:cNvSpPr/>
          <p:nvPr/>
        </p:nvSpPr>
        <p:spPr>
          <a:xfrm>
            <a:off x="548640" y="5669280"/>
            <a:ext cx="5172698" cy="369332"/>
          </a:xfrm>
          <a:prstGeom prst="rect">
            <a:avLst/>
          </a:prstGeom>
        </p:spPr>
        <p:txBody>
          <a:bodyPr wrap="none">
            <a:spAutoFit/>
          </a:bodyPr>
          <a:lstStyle/>
          <a:p>
            <a:pPr algn="ctr" defTabSz="457200">
              <a:defRPr/>
            </a:pPr>
            <a:r>
              <a:rPr lang="en-US" u="sng" dirty="0">
                <a:solidFill>
                  <a:srgbClr val="5F5F5F"/>
                </a:solidFill>
                <a:latin typeface="Calibri"/>
                <a:ea typeface="Arial Unicode MS" panose="020B0604020202020204" pitchFamily="34" charset="-128"/>
                <a:cs typeface="Calibri"/>
              </a:rPr>
              <a:t>Motto:</a:t>
            </a:r>
            <a:r>
              <a:rPr lang="en-US" dirty="0">
                <a:solidFill>
                  <a:srgbClr val="5F5F5F"/>
                </a:solidFill>
                <a:latin typeface="Calibri"/>
                <a:ea typeface="Arial Unicode MS" panose="020B0604020202020204" pitchFamily="34" charset="-128"/>
                <a:cs typeface="Calibri"/>
              </a:rPr>
              <a:t> Let’s do it right so we don’t have to do it over.</a:t>
            </a:r>
          </a:p>
        </p:txBody>
      </p:sp>
      <p:grpSp>
        <p:nvGrpSpPr>
          <p:cNvPr id="5" name="Group 4"/>
          <p:cNvGrpSpPr/>
          <p:nvPr/>
        </p:nvGrpSpPr>
        <p:grpSpPr>
          <a:xfrm>
            <a:off x="5489561" y="1340852"/>
            <a:ext cx="1219200" cy="1066800"/>
            <a:chOff x="5489561" y="1340852"/>
            <a:chExt cx="1219200" cy="1066800"/>
          </a:xfrm>
        </p:grpSpPr>
        <p:sp>
          <p:nvSpPr>
            <p:cNvPr id="20" name="Rectangle 19"/>
            <p:cNvSpPr/>
            <p:nvPr/>
          </p:nvSpPr>
          <p:spPr>
            <a:xfrm>
              <a:off x="5489561" y="1340852"/>
              <a:ext cx="609600" cy="533400"/>
            </a:xfrm>
            <a:prstGeom prst="rect">
              <a:avLst/>
            </a:prstGeom>
            <a:solidFill>
              <a:srgbClr val="D9D9D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5" name="Rectangle 14"/>
            <p:cNvSpPr/>
            <p:nvPr/>
          </p:nvSpPr>
          <p:spPr>
            <a:xfrm>
              <a:off x="6099161" y="1340852"/>
              <a:ext cx="609600" cy="533400"/>
            </a:xfrm>
            <a:prstGeom prst="rect">
              <a:avLst/>
            </a:prstGeom>
            <a:solidFill>
              <a:srgbClr val="D9D9D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7" name="Rectangle 16"/>
            <p:cNvSpPr/>
            <p:nvPr/>
          </p:nvSpPr>
          <p:spPr>
            <a:xfrm>
              <a:off x="5489561" y="1874252"/>
              <a:ext cx="609600" cy="533400"/>
            </a:xfrm>
            <a:prstGeom prst="rect">
              <a:avLst/>
            </a:prstGeom>
            <a:solidFill>
              <a:srgbClr val="D9D9D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8" name="Rectangle 17"/>
            <p:cNvSpPr/>
            <p:nvPr/>
          </p:nvSpPr>
          <p:spPr>
            <a:xfrm>
              <a:off x="6099161" y="1874252"/>
              <a:ext cx="609600" cy="533400"/>
            </a:xfrm>
            <a:prstGeom prst="rect">
              <a:avLst/>
            </a:prstGeom>
            <a:solidFill>
              <a:srgbClr val="D9D9D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6" name="Rectangle 15"/>
            <p:cNvSpPr/>
            <p:nvPr/>
          </p:nvSpPr>
          <p:spPr>
            <a:xfrm>
              <a:off x="5489561" y="1874252"/>
              <a:ext cx="609600" cy="533400"/>
            </a:xfrm>
            <a:prstGeom prst="rect">
              <a:avLst/>
            </a:prstGeom>
            <a:solidFill>
              <a:srgbClr val="99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grpSp>
      <p:sp>
        <p:nvSpPr>
          <p:cNvPr id="21" name="Rectangle 20">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071745552"/>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129655" y="172996"/>
            <a:ext cx="11921174" cy="731520"/>
          </a:xfrm>
          <a:noFill/>
          <a:ln>
            <a:noFill/>
          </a:ln>
        </p:spPr>
        <p:txBody>
          <a:bodyPr vert="horz" lIns="45720" tIns="0" rIns="45720" bIns="0" rtlCol="0" anchor="b" anchorCtr="0">
            <a:normAutofit/>
          </a:bodyPr>
          <a:lstStyle/>
          <a:p>
            <a:r>
              <a:rPr lang="en-US" dirty="0"/>
              <a:t>Amiable</a:t>
            </a:r>
          </a:p>
        </p:txBody>
      </p:sp>
      <p:sp>
        <p:nvSpPr>
          <p:cNvPr id="12" name="Rectangle 11"/>
          <p:cNvSpPr>
            <a:spLocks noChangeArrowheads="1"/>
          </p:cNvSpPr>
          <p:nvPr/>
        </p:nvSpPr>
        <p:spPr bwMode="auto">
          <a:xfrm>
            <a:off x="4937760" y="2743200"/>
            <a:ext cx="3048000" cy="2108398"/>
          </a:xfrm>
          <a:prstGeom prst="rect">
            <a:avLst/>
          </a:prstGeom>
          <a:noFill/>
          <a:ln w="9525">
            <a:noFill/>
            <a:miter lim="800000"/>
            <a:headEnd/>
            <a:tailEnd/>
          </a:ln>
        </p:spPr>
        <p:txBody>
          <a:bodyPr wrap="square">
            <a:prstTxWarp prst="textNoShape">
              <a:avLst/>
            </a:prstTxWarp>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Motivations</a:t>
            </a:r>
          </a:p>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harmony</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proven processes</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consensus</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people</a:t>
            </a:r>
          </a:p>
        </p:txBody>
      </p:sp>
      <p:sp>
        <p:nvSpPr>
          <p:cNvPr id="13" name="Rectangle 12"/>
          <p:cNvSpPr>
            <a:spLocks noChangeArrowheads="1"/>
          </p:cNvSpPr>
          <p:nvPr/>
        </p:nvSpPr>
        <p:spPr bwMode="auto">
          <a:xfrm>
            <a:off x="8778240" y="2743200"/>
            <a:ext cx="2827361" cy="2733056"/>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pPr defTabSz="457200" eaLnBrk="0" hangingPunct="0">
              <a:lnSpc>
                <a:spcPct val="110000"/>
              </a:lnSpc>
              <a:defRPr/>
            </a:pPr>
            <a:r>
              <a:rPr lang="en-US" sz="2400" dirty="0">
                <a:solidFill>
                  <a:srgbClr val="FF0000"/>
                </a:solidFill>
                <a:latin typeface="Calibri"/>
                <a:ea typeface="Arial Unicode MS" panose="020B0604020202020204" pitchFamily="34" charset="-128"/>
                <a:cs typeface="Calibri"/>
              </a:rPr>
              <a:t>Management Tactics</a:t>
            </a:r>
          </a:p>
          <a:p>
            <a:pPr defTabSz="457200" eaLnBrk="0" hangingPunct="0">
              <a:lnSpc>
                <a:spcPct val="110000"/>
              </a:lnSpc>
              <a:defRPr/>
            </a:pPr>
            <a:endParaRPr lang="en-US" sz="2400" dirty="0">
              <a:solidFill>
                <a:srgbClr val="FF0000"/>
              </a:solidFill>
              <a:latin typeface="Calibri"/>
              <a:ea typeface="Arial Unicode MS" panose="020B0604020202020204" pitchFamily="34" charset="-128"/>
              <a:cs typeface="Calibri"/>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socialize</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be empathic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provide predictable environment</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mitigate risks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show proven processes </a:t>
            </a:r>
          </a:p>
        </p:txBody>
      </p:sp>
      <p:sp>
        <p:nvSpPr>
          <p:cNvPr id="14" name="TextBox 13"/>
          <p:cNvSpPr txBox="1"/>
          <p:nvPr/>
        </p:nvSpPr>
        <p:spPr>
          <a:xfrm>
            <a:off x="640080" y="2743200"/>
            <a:ext cx="2895600" cy="2705356"/>
          </a:xfrm>
          <a:prstGeom prst="rect">
            <a:avLst/>
          </a:prstGeom>
          <a:noFill/>
        </p:spPr>
        <p:txBody>
          <a:bodyPr wrap="square" rtlCol="0">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Characteristics</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time frame = present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people oriented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generous with time</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avoids conflict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bridge builders</a:t>
            </a: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p:txBody>
      </p:sp>
      <p:grpSp>
        <p:nvGrpSpPr>
          <p:cNvPr id="5" name="Group 4"/>
          <p:cNvGrpSpPr/>
          <p:nvPr/>
        </p:nvGrpSpPr>
        <p:grpSpPr>
          <a:xfrm>
            <a:off x="5486400" y="1344168"/>
            <a:ext cx="1219200" cy="1066800"/>
            <a:chOff x="5486400" y="1180532"/>
            <a:chExt cx="1219200" cy="1066800"/>
          </a:xfrm>
        </p:grpSpPr>
        <p:sp>
          <p:nvSpPr>
            <p:cNvPr id="20" name="Rectangle 19"/>
            <p:cNvSpPr/>
            <p:nvPr/>
          </p:nvSpPr>
          <p:spPr>
            <a:xfrm>
              <a:off x="5486400" y="1713932"/>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5" name="Rectangle 14"/>
            <p:cNvSpPr/>
            <p:nvPr/>
          </p:nvSpPr>
          <p:spPr>
            <a:xfrm>
              <a:off x="6096000" y="1180532"/>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6" name="Rectangle 15"/>
            <p:cNvSpPr/>
            <p:nvPr/>
          </p:nvSpPr>
          <p:spPr>
            <a:xfrm>
              <a:off x="5486400" y="1180532"/>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7" name="Rectangle 16"/>
            <p:cNvSpPr/>
            <p:nvPr/>
          </p:nvSpPr>
          <p:spPr>
            <a:xfrm>
              <a:off x="5486400" y="1180532"/>
              <a:ext cx="609600" cy="533400"/>
            </a:xfrm>
            <a:prstGeom prst="rect">
              <a:avLst/>
            </a:prstGeom>
            <a:solidFill>
              <a:srgbClr val="99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8" name="Rectangle 17"/>
            <p:cNvSpPr/>
            <p:nvPr/>
          </p:nvSpPr>
          <p:spPr>
            <a:xfrm>
              <a:off x="6096000" y="1713932"/>
              <a:ext cx="609600" cy="533400"/>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grpSp>
      <p:sp>
        <p:nvSpPr>
          <p:cNvPr id="19" name="Text Box 6"/>
          <p:cNvSpPr txBox="1">
            <a:spLocks noChangeArrowheads="1"/>
          </p:cNvSpPr>
          <p:nvPr/>
        </p:nvSpPr>
        <p:spPr bwMode="auto">
          <a:xfrm>
            <a:off x="548640" y="5669280"/>
            <a:ext cx="3169073" cy="369332"/>
          </a:xfrm>
          <a:prstGeom prst="rect">
            <a:avLst/>
          </a:prstGeom>
          <a:noFill/>
          <a:ln w="9525">
            <a:noFill/>
            <a:miter lim="800000"/>
            <a:headEnd/>
            <a:tailEnd/>
          </a:ln>
        </p:spPr>
        <p:txBody>
          <a:bodyPr wrap="none">
            <a:spAutoFit/>
          </a:bodyPr>
          <a:lstStyle/>
          <a:p>
            <a:pPr algn="ctr" defTabSz="457200" eaLnBrk="0" hangingPunct="0">
              <a:spcBef>
                <a:spcPct val="20000"/>
              </a:spcBef>
              <a:buClr>
                <a:srgbClr val="66A8DA"/>
              </a:buClr>
              <a:defRPr/>
            </a:pPr>
            <a:r>
              <a:rPr lang="en-US" u="sng" dirty="0">
                <a:solidFill>
                  <a:srgbClr val="5F5F5F"/>
                </a:solidFill>
                <a:latin typeface="Calibri"/>
                <a:ea typeface="Arial Unicode MS" panose="020B0604020202020204" pitchFamily="34" charset="-128"/>
                <a:cs typeface="Calibri"/>
              </a:rPr>
              <a:t>Motto:</a:t>
            </a:r>
            <a:r>
              <a:rPr lang="en-US" dirty="0">
                <a:solidFill>
                  <a:srgbClr val="5F5F5F"/>
                </a:solidFill>
                <a:latin typeface="Calibri"/>
                <a:ea typeface="Arial Unicode MS" panose="020B0604020202020204" pitchFamily="34" charset="-128"/>
                <a:cs typeface="Calibri"/>
              </a:rPr>
              <a:t>  Build bridges, not walls.</a:t>
            </a:r>
          </a:p>
        </p:txBody>
      </p:sp>
      <p:sp>
        <p:nvSpPr>
          <p:cNvPr id="21" name="Rectangle 20">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186095286"/>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150125" y="172995"/>
            <a:ext cx="11900703" cy="731520"/>
          </a:xfrm>
          <a:noFill/>
          <a:ln>
            <a:noFill/>
          </a:ln>
        </p:spPr>
        <p:txBody>
          <a:bodyPr vert="horz" lIns="45720" tIns="0" rIns="45720" bIns="0" rtlCol="0" anchor="b" anchorCtr="0">
            <a:normAutofit/>
          </a:bodyPr>
          <a:lstStyle/>
          <a:p>
            <a:r>
              <a:rPr lang="en-US" dirty="0"/>
              <a:t>Expressive</a:t>
            </a:r>
          </a:p>
        </p:txBody>
      </p:sp>
      <p:sp>
        <p:nvSpPr>
          <p:cNvPr id="12" name="Rectangle 11"/>
          <p:cNvSpPr>
            <a:spLocks noChangeArrowheads="1"/>
          </p:cNvSpPr>
          <p:nvPr/>
        </p:nvSpPr>
        <p:spPr bwMode="auto">
          <a:xfrm>
            <a:off x="4937760" y="2743200"/>
            <a:ext cx="3048000" cy="2413096"/>
          </a:xfrm>
          <a:prstGeom prst="rect">
            <a:avLst/>
          </a:prstGeom>
          <a:noFill/>
          <a:ln w="9525">
            <a:noFill/>
            <a:miter lim="800000"/>
            <a:headEnd/>
            <a:tailEnd/>
          </a:ln>
        </p:spPr>
        <p:txBody>
          <a:bodyPr wrap="square">
            <a:prstTxWarp prst="textNoShape">
              <a:avLst/>
            </a:prstTxWarp>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Motivations </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like to look good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appreciation</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spotlight</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being first</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influenced by status </a:t>
            </a:r>
          </a:p>
        </p:txBody>
      </p:sp>
      <p:sp>
        <p:nvSpPr>
          <p:cNvPr id="13" name="Rectangle 12"/>
          <p:cNvSpPr>
            <a:spLocks noChangeArrowheads="1"/>
          </p:cNvSpPr>
          <p:nvPr/>
        </p:nvSpPr>
        <p:spPr bwMode="auto">
          <a:xfrm>
            <a:off x="8778239" y="2743200"/>
            <a:ext cx="2931539" cy="3037755"/>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pPr defTabSz="457200" eaLnBrk="0" hangingPunct="0">
              <a:lnSpc>
                <a:spcPct val="110000"/>
              </a:lnSpc>
              <a:defRPr/>
            </a:pPr>
            <a:r>
              <a:rPr lang="en-US" sz="2400" dirty="0">
                <a:solidFill>
                  <a:srgbClr val="FF0000"/>
                </a:solidFill>
                <a:latin typeface="Calibri" panose="020F0502020204030204" pitchFamily="34" charset="0"/>
                <a:ea typeface="Arial Unicode MS" panose="020B0604020202020204" pitchFamily="34" charset="-128"/>
                <a:cs typeface="Arial Unicode MS" panose="020B0604020202020204" pitchFamily="34" charset="-128"/>
              </a:rPr>
              <a:t>Management Tactics</a:t>
            </a:r>
          </a:p>
          <a:p>
            <a:pPr defTabSz="457200" eaLnBrk="0" hangingPunct="0">
              <a:lnSpc>
                <a:spcPct val="110000"/>
              </a:lnSpc>
              <a:defRPr/>
            </a:pPr>
            <a:endParaRPr lang="en-US" sz="2400" dirty="0">
              <a:solidFill>
                <a:srgbClr val="FF0000"/>
              </a:solidFill>
              <a:latin typeface="Calibri" panose="020F0502020204030204" pitchFamily="34" charset="0"/>
              <a:ea typeface="Arial Unicode MS" panose="020B0604020202020204" pitchFamily="34" charset="-128"/>
              <a:cs typeface="Arial Unicode MS" panose="020B0604020202020204" pitchFamily="34" charset="-128"/>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acknowledge/pay attention to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be empathic - flattery</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make them the hero</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don't embarrass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don't go into too much detail </a:t>
            </a:r>
          </a:p>
        </p:txBody>
      </p:sp>
      <p:sp>
        <p:nvSpPr>
          <p:cNvPr id="14" name="TextBox 13"/>
          <p:cNvSpPr txBox="1"/>
          <p:nvPr/>
        </p:nvSpPr>
        <p:spPr>
          <a:xfrm>
            <a:off x="640080" y="2743200"/>
            <a:ext cx="2895600" cy="2733056"/>
          </a:xfrm>
          <a:prstGeom prst="rect">
            <a:avLst/>
          </a:prstGeom>
          <a:noFill/>
        </p:spPr>
        <p:txBody>
          <a:bodyPr wrap="square" rtlCol="0">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Characteristics</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time frame = tomorrow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innovative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emotional rollercoaster</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unstructured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ask for coaching</a:t>
            </a:r>
          </a:p>
          <a:p>
            <a:pPr defTabSz="457200">
              <a:lnSpc>
                <a:spcPct val="110000"/>
              </a:lnSpc>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p:txBody>
      </p:sp>
      <p:grpSp>
        <p:nvGrpSpPr>
          <p:cNvPr id="5" name="Group 4"/>
          <p:cNvGrpSpPr/>
          <p:nvPr/>
        </p:nvGrpSpPr>
        <p:grpSpPr>
          <a:xfrm>
            <a:off x="5486400" y="1344168"/>
            <a:ext cx="1219200" cy="1066800"/>
            <a:chOff x="5135880" y="1828800"/>
            <a:chExt cx="1219200" cy="1066800"/>
          </a:xfrm>
        </p:grpSpPr>
        <p:sp>
          <p:nvSpPr>
            <p:cNvPr id="19" name="Rectangle 18"/>
            <p:cNvSpPr/>
            <p:nvPr/>
          </p:nvSpPr>
          <p:spPr>
            <a:xfrm>
              <a:off x="5745480" y="2362200"/>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5" name="Rectangle 14"/>
            <p:cNvSpPr/>
            <p:nvPr/>
          </p:nvSpPr>
          <p:spPr>
            <a:xfrm>
              <a:off x="5745480" y="1828800"/>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6" name="Rectangle 15"/>
            <p:cNvSpPr/>
            <p:nvPr/>
          </p:nvSpPr>
          <p:spPr>
            <a:xfrm>
              <a:off x="5135880" y="1828800"/>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7" name="Rectangle 16"/>
            <p:cNvSpPr/>
            <p:nvPr/>
          </p:nvSpPr>
          <p:spPr>
            <a:xfrm>
              <a:off x="5135880" y="2362200"/>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8" name="Rectangle 17"/>
            <p:cNvSpPr/>
            <p:nvPr/>
          </p:nvSpPr>
          <p:spPr>
            <a:xfrm>
              <a:off x="5745480" y="1828800"/>
              <a:ext cx="609600" cy="533400"/>
            </a:xfrm>
            <a:prstGeom prst="rect">
              <a:avLst/>
            </a:prstGeom>
            <a:solidFill>
              <a:srgbClr val="99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grpSp>
      <p:sp>
        <p:nvSpPr>
          <p:cNvPr id="20" name="Text Box 6"/>
          <p:cNvSpPr txBox="1">
            <a:spLocks noChangeArrowheads="1"/>
          </p:cNvSpPr>
          <p:nvPr/>
        </p:nvSpPr>
        <p:spPr bwMode="auto">
          <a:xfrm>
            <a:off x="548640" y="5669280"/>
            <a:ext cx="6211613" cy="369332"/>
          </a:xfrm>
          <a:prstGeom prst="rect">
            <a:avLst/>
          </a:prstGeom>
          <a:noFill/>
          <a:ln w="9525">
            <a:noFill/>
            <a:miter lim="800000"/>
            <a:headEnd/>
            <a:tailEnd/>
          </a:ln>
        </p:spPr>
        <p:txBody>
          <a:bodyPr wrap="square">
            <a:spAutoFit/>
          </a:bodyPr>
          <a:lstStyle/>
          <a:p>
            <a:pPr defTabSz="457200" eaLnBrk="0" hangingPunct="0">
              <a:spcBef>
                <a:spcPct val="20000"/>
              </a:spcBef>
              <a:buClr>
                <a:srgbClr val="66A8DA"/>
              </a:buClr>
              <a:defRPr/>
            </a:pPr>
            <a:r>
              <a:rPr lang="en-US" u="sng" dirty="0">
                <a:solidFill>
                  <a:srgbClr val="5F5F5F"/>
                </a:solidFill>
                <a:latin typeface="Calibri"/>
                <a:ea typeface="Arial Unicode MS" panose="020B0604020202020204" pitchFamily="34" charset="-128"/>
                <a:cs typeface="Calibri"/>
              </a:rPr>
              <a:t>Motto:</a:t>
            </a:r>
            <a:r>
              <a:rPr lang="en-US" dirty="0">
                <a:solidFill>
                  <a:srgbClr val="5F5F5F"/>
                </a:solidFill>
                <a:latin typeface="Calibri"/>
                <a:ea typeface="Arial Unicode MS" panose="020B0604020202020204" pitchFamily="34" charset="-128"/>
                <a:cs typeface="Calibri"/>
              </a:rPr>
              <a:t> Let’s have fun getting it done together.</a:t>
            </a:r>
          </a:p>
        </p:txBody>
      </p:sp>
      <p:sp>
        <p:nvSpPr>
          <p:cNvPr id="21" name="Rectangle 20">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104596664"/>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150125" y="172995"/>
            <a:ext cx="11900703" cy="731520"/>
          </a:xfrm>
          <a:noFill/>
          <a:ln>
            <a:noFill/>
          </a:ln>
        </p:spPr>
        <p:txBody>
          <a:bodyPr vert="horz" lIns="45720" tIns="0" rIns="45720" bIns="0" rtlCol="0" anchor="b" anchorCtr="0">
            <a:normAutofit/>
          </a:bodyPr>
          <a:lstStyle/>
          <a:p>
            <a:r>
              <a:rPr lang="en-US" dirty="0"/>
              <a:t>Driver</a:t>
            </a:r>
          </a:p>
        </p:txBody>
      </p:sp>
      <p:sp>
        <p:nvSpPr>
          <p:cNvPr id="12" name="Rectangle 11"/>
          <p:cNvSpPr>
            <a:spLocks noChangeArrowheads="1"/>
          </p:cNvSpPr>
          <p:nvPr/>
        </p:nvSpPr>
        <p:spPr bwMode="auto">
          <a:xfrm>
            <a:off x="4937760" y="2743200"/>
            <a:ext cx="3048000" cy="2413096"/>
          </a:xfrm>
          <a:prstGeom prst="rect">
            <a:avLst/>
          </a:prstGeom>
          <a:noFill/>
          <a:ln w="9525">
            <a:noFill/>
            <a:miter lim="800000"/>
            <a:headEnd/>
            <a:tailEnd/>
          </a:ln>
        </p:spPr>
        <p:txBody>
          <a:bodyPr wrap="square">
            <a:prstTxWarp prst="textNoShape">
              <a:avLst/>
            </a:prstTxWarp>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Motivations </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like to win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control and speed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to do's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bottom line organizer</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credibility </a:t>
            </a:r>
          </a:p>
        </p:txBody>
      </p:sp>
      <p:sp>
        <p:nvSpPr>
          <p:cNvPr id="13" name="Rectangle 12"/>
          <p:cNvSpPr>
            <a:spLocks noChangeArrowheads="1"/>
          </p:cNvSpPr>
          <p:nvPr/>
        </p:nvSpPr>
        <p:spPr bwMode="auto">
          <a:xfrm>
            <a:off x="8778240" y="2743200"/>
            <a:ext cx="3030072" cy="2428357"/>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pPr defTabSz="457200" eaLnBrk="0" hangingPunct="0">
              <a:lnSpc>
                <a:spcPct val="110000"/>
              </a:lnSpc>
              <a:defRPr/>
            </a:pPr>
            <a:r>
              <a:rPr lang="en-US" sz="2400" dirty="0">
                <a:solidFill>
                  <a:srgbClr val="FF0000"/>
                </a:solidFill>
                <a:latin typeface="Calibri" panose="020F0502020204030204" pitchFamily="34" charset="0"/>
                <a:ea typeface="Arial Unicode MS" panose="020B0604020202020204" pitchFamily="34" charset="-128"/>
                <a:cs typeface="Arial Unicode MS" panose="020B0604020202020204" pitchFamily="34" charset="-128"/>
              </a:rPr>
              <a:t>Management Tactics</a:t>
            </a:r>
          </a:p>
          <a:p>
            <a:pPr defTabSz="457200" eaLnBrk="0" hangingPunct="0">
              <a:lnSpc>
                <a:spcPct val="110000"/>
              </a:lnSpc>
              <a:defRPr/>
            </a:pPr>
            <a:endParaRPr lang="en-US" sz="2400" dirty="0">
              <a:solidFill>
                <a:srgbClr val="FF0000"/>
              </a:solidFill>
              <a:latin typeface="Calibri" panose="020F0502020204030204" pitchFamily="34" charset="0"/>
              <a:ea typeface="Arial Unicode MS" panose="020B0604020202020204" pitchFamily="34" charset="-128"/>
              <a:cs typeface="Arial Unicode MS" panose="020B0604020202020204" pitchFamily="34" charset="-128"/>
            </a:endParaRPr>
          </a:p>
          <a:p>
            <a:pPr marL="231775" indent="-231775" defTabSz="457200" eaLnBrk="0" hangingPunct="0">
              <a:lnSpc>
                <a:spcPct val="110000"/>
              </a:lnSpc>
              <a:buFontTx/>
              <a:buChar char="•"/>
              <a:defRPr/>
            </a:pPr>
            <a:r>
              <a:rPr lang="en-US" dirty="0">
                <a:solidFill>
                  <a:srgbClr val="002060"/>
                </a:solidFill>
                <a:latin typeface="Calibri" panose="020F0502020204030204" pitchFamily="34" charset="0"/>
                <a:ea typeface="Arial Unicode MS" panose="020B0604020202020204" pitchFamily="34" charset="-128"/>
                <a:cs typeface="Arial Unicode MS" panose="020B0604020202020204" pitchFamily="34" charset="-128"/>
              </a:rPr>
              <a:t>save them time </a:t>
            </a:r>
          </a:p>
          <a:p>
            <a:pPr marL="231775" indent="-231775" defTabSz="457200" eaLnBrk="0" hangingPunct="0">
              <a:lnSpc>
                <a:spcPct val="110000"/>
              </a:lnSpc>
              <a:buFontTx/>
              <a:buChar char="•"/>
              <a:defRPr/>
            </a:pPr>
            <a:r>
              <a:rPr lang="en-US" dirty="0">
                <a:solidFill>
                  <a:srgbClr val="002060"/>
                </a:solidFill>
                <a:latin typeface="Calibri" panose="020F0502020204030204" pitchFamily="34" charset="0"/>
                <a:ea typeface="Arial Unicode MS" panose="020B0604020202020204" pitchFamily="34" charset="-128"/>
                <a:cs typeface="Arial Unicode MS" panose="020B0604020202020204" pitchFamily="34" charset="-128"/>
              </a:rPr>
              <a:t>provide them options</a:t>
            </a:r>
          </a:p>
          <a:p>
            <a:pPr marL="231775" indent="-231775" defTabSz="457200" eaLnBrk="0" hangingPunct="0">
              <a:lnSpc>
                <a:spcPct val="110000"/>
              </a:lnSpc>
              <a:buFontTx/>
              <a:buChar char="•"/>
              <a:defRPr/>
            </a:pPr>
            <a:r>
              <a:rPr lang="en-US" dirty="0">
                <a:solidFill>
                  <a:srgbClr val="002060"/>
                </a:solidFill>
                <a:latin typeface="Calibri" panose="020F0502020204030204" pitchFamily="34" charset="0"/>
                <a:ea typeface="Arial Unicode MS" panose="020B0604020202020204" pitchFamily="34" charset="-128"/>
                <a:cs typeface="Arial Unicode MS" panose="020B0604020202020204" pitchFamily="34" charset="-128"/>
              </a:rPr>
              <a:t>challenge them </a:t>
            </a:r>
          </a:p>
          <a:p>
            <a:pPr marL="231775" indent="-231775" defTabSz="457200" eaLnBrk="0" hangingPunct="0">
              <a:lnSpc>
                <a:spcPct val="110000"/>
              </a:lnSpc>
              <a:buFontTx/>
              <a:buChar char="•"/>
              <a:defRPr/>
            </a:pPr>
            <a:r>
              <a:rPr lang="en-US" dirty="0">
                <a:solidFill>
                  <a:srgbClr val="002060"/>
                </a:solidFill>
                <a:latin typeface="Calibri" panose="020F0502020204030204" pitchFamily="34" charset="0"/>
                <a:ea typeface="Arial Unicode MS" panose="020B0604020202020204" pitchFamily="34" charset="-128"/>
                <a:cs typeface="Arial Unicode MS" panose="020B0604020202020204" pitchFamily="34" charset="-128"/>
              </a:rPr>
              <a:t>give quick, direct answers</a:t>
            </a:r>
          </a:p>
          <a:p>
            <a:pPr marL="231775" indent="-231775" defTabSz="457200" eaLnBrk="0" hangingPunct="0">
              <a:lnSpc>
                <a:spcPct val="110000"/>
              </a:lnSpc>
              <a:buFontTx/>
              <a:buChar char="•"/>
              <a:defRPr/>
            </a:pPr>
            <a:endParaRPr lang="en-US" dirty="0">
              <a:solidFill>
                <a:srgbClr val="B5B5B5"/>
              </a:solidFill>
              <a:latin typeface="Franklin Gothic Book" pitchFamily="-108" charset="0"/>
              <a:ea typeface="Arial Unicode MS" panose="020B0604020202020204" pitchFamily="34" charset="-128"/>
              <a:cs typeface="Arial Unicode MS" panose="020B0604020202020204" pitchFamily="34" charset="-128"/>
            </a:endParaRPr>
          </a:p>
        </p:txBody>
      </p:sp>
      <p:sp>
        <p:nvSpPr>
          <p:cNvPr id="14" name="TextBox 13"/>
          <p:cNvSpPr txBox="1"/>
          <p:nvPr/>
        </p:nvSpPr>
        <p:spPr>
          <a:xfrm>
            <a:off x="640080" y="2743200"/>
            <a:ext cx="2895600" cy="2705356"/>
          </a:xfrm>
          <a:prstGeom prst="rect">
            <a:avLst/>
          </a:prstGeom>
          <a:noFill/>
        </p:spPr>
        <p:txBody>
          <a:bodyPr wrap="square" rtlCol="0">
            <a:spAutoFit/>
          </a:bodyPr>
          <a:lstStyle/>
          <a:p>
            <a:pPr marL="231775" indent="-231775" defTabSz="457200" eaLnBrk="0" hangingPunct="0">
              <a:lnSpc>
                <a:spcPct val="110000"/>
              </a:lnSpc>
              <a:defRPr/>
            </a:pPr>
            <a:r>
              <a:rPr lang="en-US" sz="2400" dirty="0">
                <a:solidFill>
                  <a:srgbClr val="FF0000"/>
                </a:solidFill>
                <a:latin typeface="Calibri" charset="0"/>
                <a:ea typeface="Calibri" charset="0"/>
                <a:cs typeface="Calibri" charset="0"/>
              </a:rPr>
              <a:t>Characteristics</a:t>
            </a:r>
          </a:p>
          <a:p>
            <a:pPr marL="231775" indent="-231775" defTabSz="457200" eaLnBrk="0" hangingPunct="0">
              <a:lnSpc>
                <a:spcPct val="110000"/>
              </a:lnSpc>
              <a:defRPr/>
            </a:pPr>
            <a:endParaRPr lang="en-US" sz="2400" dirty="0">
              <a:solidFill>
                <a:srgbClr val="FF0000"/>
              </a:solidFill>
              <a:latin typeface="Calibri" charset="0"/>
              <a:ea typeface="Calibri" charset="0"/>
              <a:cs typeface="Calibri" charset="0"/>
            </a:endParaRP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time frame = tomorrow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decisive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challenging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structured </a:t>
            </a:r>
          </a:p>
          <a:p>
            <a:pPr marL="231775" indent="-231775" defTabSz="457200" eaLnBrk="0" hangingPunct="0">
              <a:lnSpc>
                <a:spcPct val="110000"/>
              </a:lnSpc>
              <a:buFontTx/>
              <a:buChar char="•"/>
              <a:defRPr/>
            </a:pPr>
            <a:r>
              <a:rPr lang="en-US" dirty="0">
                <a:solidFill>
                  <a:srgbClr val="002060"/>
                </a:solidFill>
                <a:latin typeface="Calibri" charset="0"/>
                <a:ea typeface="Calibri" charset="0"/>
                <a:cs typeface="Calibri" charset="0"/>
              </a:rPr>
              <a:t>risk takers</a:t>
            </a:r>
          </a:p>
          <a:p>
            <a:pPr defTabSz="457200">
              <a:defRPr/>
            </a:pPr>
            <a:endParaRPr lang="en-US" dirty="0">
              <a:solidFill>
                <a:srgbClr val="002060"/>
              </a:solidFill>
              <a:latin typeface="Trebuchet MS"/>
              <a:ea typeface="Arial Unicode MS" panose="020B0604020202020204" pitchFamily="34" charset="-128"/>
              <a:cs typeface="Arial Unicode MS" panose="020B0604020202020204" pitchFamily="34" charset="-128"/>
            </a:endParaRPr>
          </a:p>
        </p:txBody>
      </p:sp>
      <p:sp>
        <p:nvSpPr>
          <p:cNvPr id="20" name="Text Box 6"/>
          <p:cNvSpPr txBox="1">
            <a:spLocks noChangeArrowheads="1"/>
          </p:cNvSpPr>
          <p:nvPr/>
        </p:nvSpPr>
        <p:spPr bwMode="auto">
          <a:xfrm>
            <a:off x="548640" y="5669280"/>
            <a:ext cx="1856534" cy="369332"/>
          </a:xfrm>
          <a:prstGeom prst="rect">
            <a:avLst/>
          </a:prstGeom>
          <a:noFill/>
          <a:ln w="9525">
            <a:noFill/>
            <a:miter lim="800000"/>
            <a:headEnd/>
            <a:tailEnd/>
          </a:ln>
        </p:spPr>
        <p:txBody>
          <a:bodyPr wrap="none">
            <a:spAutoFit/>
          </a:bodyPr>
          <a:lstStyle/>
          <a:p>
            <a:pPr defTabSz="457200">
              <a:defRPr/>
            </a:pPr>
            <a:r>
              <a:rPr lang="en-US" u="sng" dirty="0">
                <a:solidFill>
                  <a:srgbClr val="5F5F5F"/>
                </a:solidFill>
                <a:latin typeface="Calibri"/>
                <a:ea typeface="Arial Unicode MS" panose="020B0604020202020204" pitchFamily="34" charset="-128"/>
                <a:cs typeface="Calibri"/>
              </a:rPr>
              <a:t>Motto:</a:t>
            </a:r>
            <a:r>
              <a:rPr lang="en-US" dirty="0">
                <a:solidFill>
                  <a:srgbClr val="5F5F5F"/>
                </a:solidFill>
                <a:latin typeface="Calibri"/>
                <a:ea typeface="Arial Unicode MS" panose="020B0604020202020204" pitchFamily="34" charset="-128"/>
                <a:cs typeface="Calibri"/>
              </a:rPr>
              <a:t> Just do it! </a:t>
            </a:r>
          </a:p>
        </p:txBody>
      </p:sp>
      <p:grpSp>
        <p:nvGrpSpPr>
          <p:cNvPr id="5" name="Group 4"/>
          <p:cNvGrpSpPr/>
          <p:nvPr/>
        </p:nvGrpSpPr>
        <p:grpSpPr>
          <a:xfrm>
            <a:off x="5486400" y="1344168"/>
            <a:ext cx="1219200" cy="1066800"/>
            <a:chOff x="5134700" y="1828800"/>
            <a:chExt cx="1219200" cy="1066800"/>
          </a:xfrm>
        </p:grpSpPr>
        <p:sp>
          <p:nvSpPr>
            <p:cNvPr id="21" name="Rectangle 20"/>
            <p:cNvSpPr/>
            <p:nvPr/>
          </p:nvSpPr>
          <p:spPr>
            <a:xfrm>
              <a:off x="5744300" y="1828800"/>
              <a:ext cx="609600" cy="533400"/>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6" name="Rectangle 15"/>
            <p:cNvSpPr/>
            <p:nvPr/>
          </p:nvSpPr>
          <p:spPr>
            <a:xfrm>
              <a:off x="5134700" y="1828800"/>
              <a:ext cx="609600" cy="533400"/>
            </a:xfrm>
            <a:prstGeom prst="rect">
              <a:avLst/>
            </a:prstGeom>
            <a:solidFill>
              <a:srgbClr val="DDDDD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7" name="Rectangle 16"/>
            <p:cNvSpPr/>
            <p:nvPr/>
          </p:nvSpPr>
          <p:spPr>
            <a:xfrm>
              <a:off x="5134700" y="2362200"/>
              <a:ext cx="609600" cy="533400"/>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8" name="Rectangle 17"/>
            <p:cNvSpPr/>
            <p:nvPr/>
          </p:nvSpPr>
          <p:spPr>
            <a:xfrm>
              <a:off x="5744300" y="2362200"/>
              <a:ext cx="609600" cy="533400"/>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5" name="Rectangle 14"/>
            <p:cNvSpPr/>
            <p:nvPr/>
          </p:nvSpPr>
          <p:spPr>
            <a:xfrm>
              <a:off x="5744300" y="2362200"/>
              <a:ext cx="609600" cy="533400"/>
            </a:xfrm>
            <a:prstGeom prst="rect">
              <a:avLst/>
            </a:prstGeom>
            <a:solidFill>
              <a:srgbClr val="99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grpSp>
      <p:sp>
        <p:nvSpPr>
          <p:cNvPr id="19" name="Rectangle 18">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31543744"/>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en-US" dirty="0">
                <a:solidFill>
                  <a:schemeClr val="tx1"/>
                </a:solidFill>
                <a:cs typeface="Arial Unicode MS" panose="020B0604020202020204" pitchFamily="34" charset="-128"/>
              </a:rPr>
              <a:t>Optimal Sub-Quadrants</a:t>
            </a:r>
          </a:p>
        </p:txBody>
      </p:sp>
      <p:sp>
        <p:nvSpPr>
          <p:cNvPr id="19460" name="Rectangle 4"/>
          <p:cNvSpPr>
            <a:spLocks noChangeArrowheads="1"/>
          </p:cNvSpPr>
          <p:nvPr/>
        </p:nvSpPr>
        <p:spPr bwMode="auto">
          <a:xfrm>
            <a:off x="3352800" y="1676400"/>
            <a:ext cx="5772150" cy="4267200"/>
          </a:xfrm>
          <a:prstGeom prst="rect">
            <a:avLst/>
          </a:prstGeom>
          <a:solidFill>
            <a:schemeClr val="accent1">
              <a:alpha val="41000"/>
            </a:schemeClr>
          </a:solidFill>
          <a:ln w="76200">
            <a:solidFill>
              <a:schemeClr val="tx1"/>
            </a:solidFill>
            <a:miter lim="800000"/>
            <a:headEnd/>
            <a:tailEnd/>
          </a:ln>
        </p:spPr>
        <p:txBody>
          <a:bodyPr wrap="none" anchor="ct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1" name="Line 5"/>
          <p:cNvSpPr>
            <a:spLocks noChangeShapeType="1"/>
          </p:cNvSpPr>
          <p:nvPr/>
        </p:nvSpPr>
        <p:spPr bwMode="auto">
          <a:xfrm flipH="1">
            <a:off x="6210300" y="1676400"/>
            <a:ext cx="0" cy="4267200"/>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2" name="Line 6"/>
          <p:cNvSpPr>
            <a:spLocks noChangeShapeType="1"/>
          </p:cNvSpPr>
          <p:nvPr/>
        </p:nvSpPr>
        <p:spPr bwMode="auto">
          <a:xfrm flipV="1">
            <a:off x="3324225" y="3815344"/>
            <a:ext cx="5772150" cy="45719"/>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3" name="Line 7"/>
          <p:cNvSpPr>
            <a:spLocks noChangeShapeType="1"/>
          </p:cNvSpPr>
          <p:nvPr/>
        </p:nvSpPr>
        <p:spPr bwMode="auto">
          <a:xfrm>
            <a:off x="7696200" y="1676400"/>
            <a:ext cx="0" cy="434340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4" name="Line 8"/>
          <p:cNvSpPr>
            <a:spLocks noChangeShapeType="1"/>
          </p:cNvSpPr>
          <p:nvPr/>
        </p:nvSpPr>
        <p:spPr bwMode="auto">
          <a:xfrm>
            <a:off x="4724400" y="1676400"/>
            <a:ext cx="0" cy="426720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5" name="Line 9"/>
          <p:cNvSpPr>
            <a:spLocks noChangeShapeType="1"/>
          </p:cNvSpPr>
          <p:nvPr/>
        </p:nvSpPr>
        <p:spPr bwMode="auto">
          <a:xfrm>
            <a:off x="3352800" y="2819402"/>
            <a:ext cx="5772150" cy="45719"/>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6" name="Line 10"/>
          <p:cNvSpPr>
            <a:spLocks noChangeShapeType="1"/>
          </p:cNvSpPr>
          <p:nvPr/>
        </p:nvSpPr>
        <p:spPr bwMode="auto">
          <a:xfrm>
            <a:off x="3409950" y="4800602"/>
            <a:ext cx="5715000" cy="45719"/>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7" name="Oval 11"/>
          <p:cNvSpPr>
            <a:spLocks noChangeArrowheads="1"/>
          </p:cNvSpPr>
          <p:nvPr/>
        </p:nvSpPr>
        <p:spPr bwMode="auto">
          <a:xfrm>
            <a:off x="4175292" y="2209800"/>
            <a:ext cx="4070016" cy="2895600"/>
          </a:xfrm>
          <a:prstGeom prst="ellipse">
            <a:avLst/>
          </a:prstGeom>
          <a:solidFill>
            <a:schemeClr val="bg1"/>
          </a:solidFill>
          <a:ln w="9525">
            <a:solidFill>
              <a:schemeClr val="tx1"/>
            </a:solidFill>
            <a:round/>
            <a:headEnd/>
            <a:tailEnd/>
          </a:ln>
        </p:spPr>
        <p:txBody>
          <a:bodyPr wrap="none" anchor="ctr"/>
          <a:lstStyle/>
          <a:p>
            <a:pPr algn="ct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8" name="Line 12"/>
          <p:cNvSpPr>
            <a:spLocks noChangeShapeType="1"/>
          </p:cNvSpPr>
          <p:nvPr/>
        </p:nvSpPr>
        <p:spPr bwMode="auto">
          <a:xfrm>
            <a:off x="6210300" y="2209800"/>
            <a:ext cx="0" cy="297180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69" name="Line 13"/>
          <p:cNvSpPr>
            <a:spLocks noChangeShapeType="1"/>
          </p:cNvSpPr>
          <p:nvPr/>
        </p:nvSpPr>
        <p:spPr bwMode="auto">
          <a:xfrm flipV="1">
            <a:off x="4175292" y="3821288"/>
            <a:ext cx="4070016" cy="39774"/>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19470" name="Text Box 14"/>
          <p:cNvSpPr txBox="1">
            <a:spLocks noChangeArrowheads="1"/>
          </p:cNvSpPr>
          <p:nvPr/>
        </p:nvSpPr>
        <p:spPr bwMode="auto">
          <a:xfrm>
            <a:off x="4296257" y="3963505"/>
            <a:ext cx="2355360" cy="369332"/>
          </a:xfrm>
          <a:prstGeom prst="rect">
            <a:avLst/>
          </a:prstGeom>
          <a:noFill/>
          <a:ln w="9525">
            <a:noFill/>
            <a:miter lim="800000"/>
            <a:headEnd/>
            <a:tailEnd/>
          </a:ln>
        </p:spPr>
        <p:txBody>
          <a:bodyPr wrap="squar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 </a:t>
            </a:r>
            <a:r>
              <a:rPr lang="en-US" b="1" dirty="0">
                <a:solidFill>
                  <a:prstClr val="black"/>
                </a:solidFill>
                <a:latin typeface="Calibri"/>
                <a:ea typeface="Arial Unicode MS" panose="020B0604020202020204" pitchFamily="34" charset="-128"/>
                <a:cs typeface="Arial Unicode MS" panose="020B0604020202020204" pitchFamily="34" charset="-128"/>
              </a:rPr>
              <a:t>Analytic</a:t>
            </a:r>
          </a:p>
        </p:txBody>
      </p:sp>
      <p:sp>
        <p:nvSpPr>
          <p:cNvPr id="19471" name="Text Box 15"/>
          <p:cNvSpPr txBox="1">
            <a:spLocks noChangeArrowheads="1"/>
          </p:cNvSpPr>
          <p:nvPr/>
        </p:nvSpPr>
        <p:spPr bwMode="auto">
          <a:xfrm>
            <a:off x="6332127" y="3963505"/>
            <a:ext cx="1623649" cy="369332"/>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r>
              <a:rPr lang="en-US" b="1" dirty="0">
                <a:solidFill>
                  <a:prstClr val="black"/>
                </a:solidFill>
                <a:latin typeface="Calibri"/>
                <a:ea typeface="Arial Unicode MS" panose="020B0604020202020204" pitchFamily="34" charset="-128"/>
                <a:cs typeface="Arial Unicode MS" panose="020B0604020202020204" pitchFamily="34" charset="-128"/>
              </a:rPr>
              <a:t> Driver</a:t>
            </a:r>
            <a:endParaRPr lang="en-US" b="1" dirty="0">
              <a:solidFill>
                <a:srgbClr val="1B151D"/>
              </a:solidFill>
              <a:latin typeface="Calibri"/>
              <a:ea typeface="Arial Unicode MS" panose="020B0604020202020204" pitchFamily="34" charset="-128"/>
              <a:cs typeface="Arial Unicode MS" panose="020B0604020202020204" pitchFamily="34" charset="-128"/>
            </a:endParaRPr>
          </a:p>
        </p:txBody>
      </p:sp>
      <p:sp>
        <p:nvSpPr>
          <p:cNvPr id="19472" name="Text Box 16"/>
          <p:cNvSpPr txBox="1">
            <a:spLocks noChangeArrowheads="1"/>
          </p:cNvSpPr>
          <p:nvPr/>
        </p:nvSpPr>
        <p:spPr bwMode="auto">
          <a:xfrm>
            <a:off x="4526592" y="3184571"/>
            <a:ext cx="1608133" cy="369332"/>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 </a:t>
            </a:r>
            <a:r>
              <a:rPr lang="en-US" b="1"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19473" name="Text Box 17"/>
          <p:cNvSpPr txBox="1">
            <a:spLocks noChangeArrowheads="1"/>
          </p:cNvSpPr>
          <p:nvPr/>
        </p:nvSpPr>
        <p:spPr bwMode="auto">
          <a:xfrm>
            <a:off x="6262767" y="3190800"/>
            <a:ext cx="2366052" cy="369332"/>
          </a:xfrm>
          <a:prstGeom prst="rect">
            <a:avLst/>
          </a:prstGeom>
          <a:noFill/>
          <a:ln w="9525">
            <a:noFill/>
            <a:miter lim="800000"/>
            <a:headEnd/>
            <a:tailEnd/>
          </a:ln>
        </p:spPr>
        <p:txBody>
          <a:bodyPr wrap="squar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 </a:t>
            </a:r>
            <a:r>
              <a:rPr lang="en-US" b="1"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17" name="Rectangle 1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262009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en-US" dirty="0">
                <a:solidFill>
                  <a:schemeClr val="tx1"/>
                </a:solidFill>
                <a:cs typeface="Arial Unicode MS" panose="020B0604020202020204" pitchFamily="34" charset="-128"/>
              </a:rPr>
              <a:t> Rigid Sub-Quadrants</a:t>
            </a:r>
          </a:p>
        </p:txBody>
      </p:sp>
      <p:sp>
        <p:nvSpPr>
          <p:cNvPr id="20483" name="Rectangle 3"/>
          <p:cNvSpPr>
            <a:spLocks noChangeArrowheads="1"/>
          </p:cNvSpPr>
          <p:nvPr/>
        </p:nvSpPr>
        <p:spPr bwMode="auto">
          <a:xfrm>
            <a:off x="3238500" y="1676400"/>
            <a:ext cx="5772150" cy="4267200"/>
          </a:xfrm>
          <a:prstGeom prst="rect">
            <a:avLst/>
          </a:prstGeom>
          <a:solidFill>
            <a:schemeClr val="accent1">
              <a:alpha val="18000"/>
            </a:schemeClr>
          </a:solidFill>
          <a:ln w="76200">
            <a:solidFill>
              <a:schemeClr val="tx1"/>
            </a:solidFill>
            <a:miter lim="800000"/>
            <a:headEnd/>
            <a:tailEnd/>
          </a:ln>
        </p:spPr>
        <p:txBody>
          <a:bodyPr wrap="none" anchor="ctr"/>
          <a:lstStyle/>
          <a:p>
            <a:pPr algn="ct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484" name="Line 4"/>
          <p:cNvSpPr>
            <a:spLocks noChangeShapeType="1"/>
          </p:cNvSpPr>
          <p:nvPr/>
        </p:nvSpPr>
        <p:spPr bwMode="auto">
          <a:xfrm flipH="1">
            <a:off x="6210300" y="1676400"/>
            <a:ext cx="0" cy="4267200"/>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486" name="Line 6"/>
          <p:cNvSpPr>
            <a:spLocks noChangeShapeType="1"/>
          </p:cNvSpPr>
          <p:nvPr/>
        </p:nvSpPr>
        <p:spPr bwMode="auto">
          <a:xfrm>
            <a:off x="7696200" y="1676400"/>
            <a:ext cx="0" cy="434340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487" name="Line 7"/>
          <p:cNvSpPr>
            <a:spLocks noChangeShapeType="1"/>
          </p:cNvSpPr>
          <p:nvPr/>
        </p:nvSpPr>
        <p:spPr bwMode="auto">
          <a:xfrm>
            <a:off x="4724400" y="1676400"/>
            <a:ext cx="0" cy="426720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488" name="Line 8"/>
          <p:cNvSpPr>
            <a:spLocks noChangeShapeType="1"/>
          </p:cNvSpPr>
          <p:nvPr/>
        </p:nvSpPr>
        <p:spPr bwMode="auto">
          <a:xfrm>
            <a:off x="3295650" y="2819400"/>
            <a:ext cx="5657850" cy="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489" name="Line 9"/>
          <p:cNvSpPr>
            <a:spLocks noChangeShapeType="1"/>
          </p:cNvSpPr>
          <p:nvPr/>
        </p:nvSpPr>
        <p:spPr bwMode="auto">
          <a:xfrm>
            <a:off x="3295650" y="4800600"/>
            <a:ext cx="5715000" cy="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490" name="Text Box 10"/>
          <p:cNvSpPr txBox="1">
            <a:spLocks noChangeArrowheads="1"/>
          </p:cNvSpPr>
          <p:nvPr/>
        </p:nvSpPr>
        <p:spPr bwMode="auto">
          <a:xfrm>
            <a:off x="3544418" y="4910125"/>
            <a:ext cx="933744"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p:txBody>
      </p:sp>
      <p:sp>
        <p:nvSpPr>
          <p:cNvPr id="20491" name="Text Box 11"/>
          <p:cNvSpPr txBox="1">
            <a:spLocks noChangeArrowheads="1"/>
          </p:cNvSpPr>
          <p:nvPr/>
        </p:nvSpPr>
        <p:spPr bwMode="auto">
          <a:xfrm>
            <a:off x="4912623" y="4910125"/>
            <a:ext cx="933744"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p:txBody>
      </p:sp>
      <p:sp>
        <p:nvSpPr>
          <p:cNvPr id="20494" name="Text Box 14"/>
          <p:cNvSpPr txBox="1">
            <a:spLocks noChangeArrowheads="1"/>
          </p:cNvSpPr>
          <p:nvPr/>
        </p:nvSpPr>
        <p:spPr bwMode="auto">
          <a:xfrm>
            <a:off x="3542717" y="3973170"/>
            <a:ext cx="955272"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p:txBody>
      </p:sp>
      <p:sp>
        <p:nvSpPr>
          <p:cNvPr id="20495" name="Text Box 15"/>
          <p:cNvSpPr txBox="1">
            <a:spLocks noChangeArrowheads="1"/>
          </p:cNvSpPr>
          <p:nvPr/>
        </p:nvSpPr>
        <p:spPr bwMode="auto">
          <a:xfrm>
            <a:off x="4855474" y="3971319"/>
            <a:ext cx="1166605"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p:txBody>
      </p:sp>
      <p:sp>
        <p:nvSpPr>
          <p:cNvPr id="20498" name="Text Box 18"/>
          <p:cNvSpPr txBox="1">
            <a:spLocks noChangeArrowheads="1"/>
          </p:cNvSpPr>
          <p:nvPr/>
        </p:nvSpPr>
        <p:spPr bwMode="auto">
          <a:xfrm>
            <a:off x="3510267" y="2970655"/>
            <a:ext cx="955272"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20499" name="Text Box 19"/>
          <p:cNvSpPr txBox="1">
            <a:spLocks noChangeArrowheads="1"/>
          </p:cNvSpPr>
          <p:nvPr/>
        </p:nvSpPr>
        <p:spPr bwMode="auto">
          <a:xfrm>
            <a:off x="4939016" y="2935069"/>
            <a:ext cx="955272"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20502" name="Text Box 22"/>
          <p:cNvSpPr txBox="1">
            <a:spLocks noChangeArrowheads="1"/>
          </p:cNvSpPr>
          <p:nvPr/>
        </p:nvSpPr>
        <p:spPr bwMode="auto">
          <a:xfrm>
            <a:off x="3517245" y="1949435"/>
            <a:ext cx="955272"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20503" name="Text Box 23"/>
          <p:cNvSpPr txBox="1">
            <a:spLocks noChangeArrowheads="1"/>
          </p:cNvSpPr>
          <p:nvPr/>
        </p:nvSpPr>
        <p:spPr bwMode="auto">
          <a:xfrm>
            <a:off x="4855244" y="2023795"/>
            <a:ext cx="1166605"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20507" name="Line 27"/>
          <p:cNvSpPr>
            <a:spLocks noChangeShapeType="1"/>
          </p:cNvSpPr>
          <p:nvPr/>
        </p:nvSpPr>
        <p:spPr bwMode="auto">
          <a:xfrm>
            <a:off x="3251090" y="3733800"/>
            <a:ext cx="5772150" cy="0"/>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20508" name="Oval 28"/>
          <p:cNvSpPr>
            <a:spLocks noChangeArrowheads="1"/>
          </p:cNvSpPr>
          <p:nvPr/>
        </p:nvSpPr>
        <p:spPr bwMode="auto">
          <a:xfrm>
            <a:off x="3241629" y="1659375"/>
            <a:ext cx="1485900" cy="1219200"/>
          </a:xfrm>
          <a:prstGeom prst="ellipse">
            <a:avLst/>
          </a:prstGeom>
          <a:solidFill>
            <a:schemeClr val="accent1"/>
          </a:solidFill>
          <a:ln w="9525">
            <a:solidFill>
              <a:srgbClr val="FF0000"/>
            </a:solidFill>
            <a:round/>
            <a:headEnd/>
            <a:tailEnd/>
          </a:ln>
        </p:spPr>
        <p:txBody>
          <a:bodyPr wrap="none" anchor="ct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20509" name="Oval 29"/>
          <p:cNvSpPr>
            <a:spLocks noChangeArrowheads="1"/>
          </p:cNvSpPr>
          <p:nvPr/>
        </p:nvSpPr>
        <p:spPr bwMode="auto">
          <a:xfrm>
            <a:off x="3244757" y="4776091"/>
            <a:ext cx="1485900" cy="1219200"/>
          </a:xfrm>
          <a:prstGeom prst="ellipse">
            <a:avLst/>
          </a:prstGeom>
          <a:solidFill>
            <a:schemeClr val="accent1"/>
          </a:solidFill>
          <a:ln w="9525">
            <a:solidFill>
              <a:srgbClr val="FF0000"/>
            </a:solidFill>
            <a:round/>
            <a:headEnd/>
            <a:tailEnd/>
          </a:ln>
        </p:spPr>
        <p:txBody>
          <a:bodyPr wrap="none" anchor="ct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p:txBody>
      </p:sp>
      <p:sp>
        <p:nvSpPr>
          <p:cNvPr id="20492" name="Text Box 12"/>
          <p:cNvSpPr txBox="1">
            <a:spLocks noChangeArrowheads="1"/>
          </p:cNvSpPr>
          <p:nvPr/>
        </p:nvSpPr>
        <p:spPr bwMode="auto">
          <a:xfrm>
            <a:off x="6403278" y="5076878"/>
            <a:ext cx="933744"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20496" name="Text Box 16"/>
          <p:cNvSpPr txBox="1">
            <a:spLocks noChangeArrowheads="1"/>
          </p:cNvSpPr>
          <p:nvPr/>
        </p:nvSpPr>
        <p:spPr bwMode="auto">
          <a:xfrm>
            <a:off x="6381750" y="3976402"/>
            <a:ext cx="955272"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20497" name="Text Box 17"/>
          <p:cNvSpPr txBox="1">
            <a:spLocks noChangeArrowheads="1"/>
          </p:cNvSpPr>
          <p:nvPr/>
        </p:nvSpPr>
        <p:spPr bwMode="auto">
          <a:xfrm>
            <a:off x="7896144" y="3968707"/>
            <a:ext cx="1166605"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20510" name="Oval 30"/>
          <p:cNvSpPr>
            <a:spLocks noChangeArrowheads="1"/>
          </p:cNvSpPr>
          <p:nvPr/>
        </p:nvSpPr>
        <p:spPr bwMode="auto">
          <a:xfrm>
            <a:off x="7696199" y="4769154"/>
            <a:ext cx="1314450" cy="1219200"/>
          </a:xfrm>
          <a:prstGeom prst="ellipse">
            <a:avLst/>
          </a:prstGeom>
          <a:solidFill>
            <a:schemeClr val="accent1"/>
          </a:solidFill>
          <a:ln w="9525">
            <a:solidFill>
              <a:srgbClr val="FF0000"/>
            </a:solidFill>
            <a:round/>
            <a:headEnd/>
            <a:tailEnd/>
          </a:ln>
        </p:spPr>
        <p:txBody>
          <a:bodyPr wrap="none" anchor="ct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20500" name="Text Box 20"/>
          <p:cNvSpPr txBox="1">
            <a:spLocks noChangeArrowheads="1"/>
          </p:cNvSpPr>
          <p:nvPr/>
        </p:nvSpPr>
        <p:spPr bwMode="auto">
          <a:xfrm>
            <a:off x="6381751" y="2922784"/>
            <a:ext cx="1166605"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20501" name="Text Box 21"/>
          <p:cNvSpPr txBox="1">
            <a:spLocks noChangeArrowheads="1"/>
          </p:cNvSpPr>
          <p:nvPr/>
        </p:nvSpPr>
        <p:spPr bwMode="auto">
          <a:xfrm>
            <a:off x="7696200" y="2971803"/>
            <a:ext cx="1166605"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20504" name="Text Box 24"/>
          <p:cNvSpPr txBox="1">
            <a:spLocks noChangeArrowheads="1"/>
          </p:cNvSpPr>
          <p:nvPr/>
        </p:nvSpPr>
        <p:spPr bwMode="auto">
          <a:xfrm>
            <a:off x="6369948" y="1989298"/>
            <a:ext cx="1166605" cy="646331"/>
          </a:xfrm>
          <a:prstGeom prst="rect">
            <a:avLst/>
          </a:prstGeom>
          <a:noFill/>
          <a:ln w="9525">
            <a:noFill/>
            <a:miter lim="800000"/>
            <a:headEnd/>
            <a:tailEnd/>
          </a:ln>
        </p:spPr>
        <p:txBody>
          <a:bodyPr wrap="none">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20511" name="Oval 31"/>
          <p:cNvSpPr>
            <a:spLocks noChangeArrowheads="1"/>
          </p:cNvSpPr>
          <p:nvPr/>
        </p:nvSpPr>
        <p:spPr bwMode="auto">
          <a:xfrm>
            <a:off x="7639050" y="1664734"/>
            <a:ext cx="1371600" cy="1219200"/>
          </a:xfrm>
          <a:prstGeom prst="ellipse">
            <a:avLst/>
          </a:prstGeom>
          <a:solidFill>
            <a:schemeClr val="accent1"/>
          </a:solidFill>
          <a:ln w="9525">
            <a:solidFill>
              <a:srgbClr val="FF0000"/>
            </a:solidFill>
            <a:round/>
            <a:headEnd/>
            <a:tailEnd/>
          </a:ln>
        </p:spPr>
        <p:txBody>
          <a:bodyPr wrap="none" anchor="ct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28" name="Rectangle 27">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58622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What Is Style Flex?</a:t>
            </a:r>
          </a:p>
        </p:txBody>
      </p:sp>
      <p:sp>
        <p:nvSpPr>
          <p:cNvPr id="111619" name="Rectangle 3"/>
          <p:cNvSpPr>
            <a:spLocks noGrp="1" noChangeArrowheads="1"/>
          </p:cNvSpPr>
          <p:nvPr>
            <p:ph idx="1"/>
          </p:nvPr>
        </p:nvSpPr>
        <p:spPr/>
        <p:txBody>
          <a:bodyPr>
            <a:normAutofit/>
          </a:bodyPr>
          <a:lstStyle/>
          <a:p>
            <a:pPr marL="0" indent="0">
              <a:buNone/>
              <a:defRPr/>
            </a:pPr>
            <a:r>
              <a:rPr lang="en-US" dirty="0"/>
              <a:t>Tailoring your behavior so the way you work fits better with the other people’s styles and expectations.</a:t>
            </a:r>
          </a:p>
          <a:p>
            <a:pPr marL="1204913" lvl="1" indent="-231775">
              <a:buFont typeface="Arial"/>
              <a:buChar char="•"/>
              <a:defRPr/>
            </a:pPr>
            <a:r>
              <a:rPr lang="en-US" dirty="0"/>
              <a:t>Change your behavior</a:t>
            </a:r>
          </a:p>
          <a:p>
            <a:pPr marL="1204913" lvl="1" indent="-231775">
              <a:buFont typeface="Arial"/>
              <a:buChar char="•"/>
              <a:defRPr/>
            </a:pPr>
            <a:r>
              <a:rPr lang="en-US" dirty="0"/>
              <a:t>Adjust a few actions</a:t>
            </a:r>
          </a:p>
          <a:p>
            <a:pPr marL="1204913" lvl="1" indent="-231775">
              <a:buFont typeface="Arial"/>
              <a:buChar char="•"/>
              <a:defRPr/>
            </a:pPr>
            <a:r>
              <a:rPr lang="en-US" dirty="0"/>
              <a:t>Adapt as needed</a:t>
            </a:r>
          </a:p>
          <a:p>
            <a:pPr marL="1204913" lvl="1" indent="-231775">
              <a:defRPr/>
            </a:pPr>
            <a:endParaRPr lang="en-US" dirty="0"/>
          </a:p>
        </p:txBody>
      </p:sp>
      <p:sp>
        <p:nvSpPr>
          <p:cNvPr id="4" name="Rectangle 3">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05490516"/>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Effect transition="in" filter="fade">
                                      <p:cBhvr>
                                        <p:cTn id="7" dur="500"/>
                                        <p:tgtEl>
                                          <p:spTgt spid="1116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619">
                                            <p:txEl>
                                              <p:pRg st="1" end="1"/>
                                            </p:txEl>
                                          </p:spTgt>
                                        </p:tgtEl>
                                        <p:attrNameLst>
                                          <p:attrName>style.visibility</p:attrName>
                                        </p:attrNameLst>
                                      </p:cBhvr>
                                      <p:to>
                                        <p:strVal val="visible"/>
                                      </p:to>
                                    </p:set>
                                    <p:animEffect transition="in" filter="fade">
                                      <p:cBhvr>
                                        <p:cTn id="10" dur="500"/>
                                        <p:tgtEl>
                                          <p:spTgt spid="1116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619">
                                            <p:txEl>
                                              <p:pRg st="2" end="2"/>
                                            </p:txEl>
                                          </p:spTgt>
                                        </p:tgtEl>
                                        <p:attrNameLst>
                                          <p:attrName>style.visibility</p:attrName>
                                        </p:attrNameLst>
                                      </p:cBhvr>
                                      <p:to>
                                        <p:strVal val="visible"/>
                                      </p:to>
                                    </p:set>
                                    <p:animEffect transition="in" filter="fade">
                                      <p:cBhvr>
                                        <p:cTn id="13" dur="500"/>
                                        <p:tgtEl>
                                          <p:spTgt spid="1116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619">
                                            <p:txEl>
                                              <p:pRg st="3" end="3"/>
                                            </p:txEl>
                                          </p:spTgt>
                                        </p:tgtEl>
                                        <p:attrNameLst>
                                          <p:attrName>style.visibility</p:attrName>
                                        </p:attrNameLst>
                                      </p:cBhvr>
                                      <p:to>
                                        <p:strVal val="visible"/>
                                      </p:to>
                                    </p:set>
                                    <p:animEffect transition="in" filter="fade">
                                      <p:cBhvr>
                                        <p:cTn id="16" dur="500"/>
                                        <p:tgtEl>
                                          <p:spTgt spid="1116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collaborate?</a:t>
            </a:r>
          </a:p>
        </p:txBody>
      </p:sp>
      <p:sp>
        <p:nvSpPr>
          <p:cNvPr id="3" name="Content Placeholder 2"/>
          <p:cNvSpPr>
            <a:spLocks noGrp="1"/>
          </p:cNvSpPr>
          <p:nvPr>
            <p:ph idx="1"/>
          </p:nvPr>
        </p:nvSpPr>
        <p:spPr/>
        <p:txBody>
          <a:bodyPr/>
          <a:lstStyle/>
          <a:p>
            <a:endParaRPr lang="en-US"/>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344953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en-US" dirty="0">
                <a:cs typeface="Arial Unicode MS" panose="020B0604020202020204" pitchFamily="34" charset="-128"/>
              </a:rPr>
              <a:t>Why Flex?</a:t>
            </a:r>
            <a:endParaRPr lang="en-US" dirty="0">
              <a:solidFill>
                <a:schemeClr val="tx1"/>
              </a:solidFill>
              <a:cs typeface="Arial Unicode MS" panose="020B0604020202020204" pitchFamily="34" charset="-128"/>
            </a:endParaRPr>
          </a:p>
        </p:txBody>
      </p:sp>
      <p:sp>
        <p:nvSpPr>
          <p:cNvPr id="111619" name="Rectangle 3"/>
          <p:cNvSpPr>
            <a:spLocks noGrp="1" noChangeArrowheads="1"/>
          </p:cNvSpPr>
          <p:nvPr>
            <p:ph idx="1"/>
          </p:nvPr>
        </p:nvSpPr>
        <p:spPr/>
        <p:txBody>
          <a:bodyPr>
            <a:normAutofit/>
          </a:bodyPr>
          <a:lstStyle/>
          <a:p>
            <a:pPr marL="0" indent="0">
              <a:buNone/>
              <a:defRPr/>
            </a:pPr>
            <a:endParaRPr lang="en-US" dirty="0">
              <a:cs typeface="Arial Unicode MS" panose="020B0604020202020204" pitchFamily="34" charset="-128"/>
            </a:endParaRPr>
          </a:p>
          <a:p>
            <a:pPr marL="0" indent="0">
              <a:buNone/>
              <a:defRPr/>
            </a:pPr>
            <a:r>
              <a:rPr lang="en-US" dirty="0">
                <a:cs typeface="Arial Unicode MS" panose="020B0604020202020204" pitchFamily="34" charset="-128"/>
              </a:rPr>
              <a:t>It’s Strategic.</a:t>
            </a:r>
          </a:p>
          <a:p>
            <a:pPr marL="0" indent="0">
              <a:buNone/>
              <a:defRPr/>
            </a:pPr>
            <a:endParaRPr lang="en-US" dirty="0">
              <a:cs typeface="Arial Unicode MS" panose="020B0604020202020204" pitchFamily="34" charset="-128"/>
            </a:endParaRPr>
          </a:p>
          <a:p>
            <a:pPr marL="0" indent="0">
              <a:buNone/>
              <a:defRPr/>
            </a:pPr>
            <a:endParaRPr lang="en-US" dirty="0">
              <a:cs typeface="Arial Unicode MS" panose="020B0604020202020204" pitchFamily="34" charset="-128"/>
            </a:endParaRPr>
          </a:p>
          <a:p>
            <a:pPr marL="0" indent="0">
              <a:buNone/>
              <a:defRPr/>
            </a:pPr>
            <a:r>
              <a:rPr lang="en-US" dirty="0">
                <a:cs typeface="Arial Unicode MS" panose="020B0604020202020204" pitchFamily="34" charset="-128"/>
              </a:rPr>
              <a:t>Communicators are more likely to achieve their goals if they tailor their behavior to accommodate others’ styles and expectations.</a:t>
            </a:r>
          </a:p>
          <a:p>
            <a:pPr eaLnBrk="1" hangingPunct="1">
              <a:buFontTx/>
              <a:buNone/>
              <a:defRPr/>
            </a:pPr>
            <a:endParaRPr lang="en-US" dirty="0">
              <a:cs typeface="Arial Unicode MS" panose="020B0604020202020204" pitchFamily="34" charset="-128"/>
            </a:endParaRPr>
          </a:p>
        </p:txBody>
      </p:sp>
      <p:sp>
        <p:nvSpPr>
          <p:cNvPr id="4" name="Rectangle 3">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85786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16952" y="1545111"/>
            <a:ext cx="3379981" cy="4397339"/>
          </a:xfrm>
          <a:prstGeom prst="rect">
            <a:avLst/>
          </a:prstGeom>
          <a:solidFill>
            <a:schemeClr val="accent3">
              <a:lumMod val="20000"/>
              <a:lumOff val="8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7" name="Rectangle 16"/>
          <p:cNvSpPr/>
          <p:nvPr/>
        </p:nvSpPr>
        <p:spPr>
          <a:xfrm>
            <a:off x="1052945" y="2965193"/>
            <a:ext cx="10104120" cy="1464067"/>
          </a:xfrm>
          <a:prstGeom prst="rect">
            <a:avLst/>
          </a:prstGeom>
          <a:solidFill>
            <a:schemeClr val="accent3">
              <a:lumMod val="20000"/>
              <a:lumOff val="8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8" name="Rectangle 17"/>
          <p:cNvSpPr/>
          <p:nvPr/>
        </p:nvSpPr>
        <p:spPr>
          <a:xfrm>
            <a:off x="2745471" y="1520330"/>
            <a:ext cx="6720840" cy="4389120"/>
          </a:xfrm>
          <a:prstGeom prst="rect">
            <a:avLst/>
          </a:prstGeom>
          <a:solidFill>
            <a:schemeClr val="accent3">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19" name="Rectangle 18"/>
          <p:cNvSpPr/>
          <p:nvPr/>
        </p:nvSpPr>
        <p:spPr>
          <a:xfrm>
            <a:off x="1056400" y="2258699"/>
            <a:ext cx="10092521" cy="2917861"/>
          </a:xfrm>
          <a:prstGeom prst="rect">
            <a:avLst/>
          </a:pr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dirty="0"/>
              <a:t>This Group’s PeopleStyles</a:t>
            </a:r>
          </a:p>
        </p:txBody>
      </p:sp>
      <p:sp>
        <p:nvSpPr>
          <p:cNvPr id="9" name="TextBox 8"/>
          <p:cNvSpPr txBox="1"/>
          <p:nvPr/>
        </p:nvSpPr>
        <p:spPr>
          <a:xfrm>
            <a:off x="8248770" y="4641868"/>
            <a:ext cx="811441" cy="369332"/>
          </a:xfrm>
          <a:prstGeom prst="rect">
            <a:avLst/>
          </a:prstGeom>
          <a:noFill/>
        </p:spPr>
        <p:txBody>
          <a:bodyPr wrap="none" rtlCol="0">
            <a:spAutoFit/>
          </a:bodyPr>
          <a:lstStyle/>
          <a:p>
            <a:pPr defTabSz="457200">
              <a:defRPr/>
            </a:pPr>
            <a:r>
              <a:rPr lang="en-US" dirty="0">
                <a:latin typeface="Trebuchet MS"/>
                <a:ea typeface="Arial Unicode MS" panose="020B0604020202020204" pitchFamily="34" charset="-128"/>
                <a:cs typeface="Arial Unicode MS" panose="020B0604020202020204" pitchFamily="34" charset="-128"/>
              </a:rPr>
              <a:t>Driver</a:t>
            </a:r>
          </a:p>
        </p:txBody>
      </p:sp>
      <p:sp>
        <p:nvSpPr>
          <p:cNvPr id="10" name="TextBox 9"/>
          <p:cNvSpPr txBox="1"/>
          <p:nvPr/>
        </p:nvSpPr>
        <p:spPr>
          <a:xfrm>
            <a:off x="8001820" y="2467710"/>
            <a:ext cx="1260281" cy="369332"/>
          </a:xfrm>
          <a:prstGeom prst="rect">
            <a:avLst/>
          </a:prstGeom>
          <a:noFill/>
        </p:spPr>
        <p:txBody>
          <a:bodyPr wrap="none" rtlCol="0">
            <a:spAutoFit/>
          </a:bodyPr>
          <a:lstStyle/>
          <a:p>
            <a:pPr defTabSz="457200">
              <a:defRPr/>
            </a:pPr>
            <a:r>
              <a:rPr lang="en-US" dirty="0">
                <a:latin typeface="Trebuchet MS"/>
                <a:ea typeface="Arial Unicode MS" panose="020B0604020202020204" pitchFamily="34" charset="-128"/>
                <a:cs typeface="Arial Unicode MS" panose="020B0604020202020204" pitchFamily="34" charset="-128"/>
              </a:rPr>
              <a:t>Expressive</a:t>
            </a:r>
          </a:p>
        </p:txBody>
      </p:sp>
      <p:sp>
        <p:nvSpPr>
          <p:cNvPr id="11" name="TextBox 10"/>
          <p:cNvSpPr txBox="1"/>
          <p:nvPr/>
        </p:nvSpPr>
        <p:spPr>
          <a:xfrm>
            <a:off x="3089345" y="2446673"/>
            <a:ext cx="1023037" cy="369332"/>
          </a:xfrm>
          <a:prstGeom prst="rect">
            <a:avLst/>
          </a:prstGeom>
          <a:noFill/>
        </p:spPr>
        <p:txBody>
          <a:bodyPr wrap="none" rtlCol="0">
            <a:spAutoFit/>
          </a:bodyPr>
          <a:lstStyle/>
          <a:p>
            <a:pPr defTabSz="457200">
              <a:defRPr/>
            </a:pPr>
            <a:r>
              <a:rPr lang="en-US" dirty="0">
                <a:latin typeface="Trebuchet MS"/>
                <a:ea typeface="Arial Unicode MS" panose="020B0604020202020204" pitchFamily="34" charset="-128"/>
                <a:cs typeface="Arial Unicode MS" panose="020B0604020202020204" pitchFamily="34" charset="-128"/>
              </a:rPr>
              <a:t>Amiable</a:t>
            </a:r>
          </a:p>
        </p:txBody>
      </p:sp>
      <p:sp>
        <p:nvSpPr>
          <p:cNvPr id="12" name="TextBox 11"/>
          <p:cNvSpPr txBox="1"/>
          <p:nvPr/>
        </p:nvSpPr>
        <p:spPr>
          <a:xfrm>
            <a:off x="2901794" y="4640794"/>
            <a:ext cx="1210588" cy="369332"/>
          </a:xfrm>
          <a:prstGeom prst="rect">
            <a:avLst/>
          </a:prstGeom>
          <a:noFill/>
        </p:spPr>
        <p:txBody>
          <a:bodyPr wrap="none" rtlCol="0">
            <a:spAutoFit/>
          </a:bodyPr>
          <a:lstStyle/>
          <a:p>
            <a:pPr defTabSz="457200">
              <a:defRPr/>
            </a:pPr>
            <a:r>
              <a:rPr lang="en-US" dirty="0">
                <a:latin typeface="Trebuchet MS"/>
                <a:ea typeface="Arial Unicode MS" panose="020B0604020202020204" pitchFamily="34" charset="-128"/>
                <a:cs typeface="Arial Unicode MS" panose="020B0604020202020204" pitchFamily="34" charset="-128"/>
              </a:rPr>
              <a:t>Analytical</a:t>
            </a:r>
          </a:p>
        </p:txBody>
      </p:sp>
      <p:sp>
        <p:nvSpPr>
          <p:cNvPr id="13" name="Rectangle 12">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graphicFrame>
        <p:nvGraphicFramePr>
          <p:cNvPr id="5" name="Chart 4">
            <a:extLst>
              <a:ext uri="{FF2B5EF4-FFF2-40B4-BE49-F238E27FC236}">
                <a16:creationId xmlns:a16="http://schemas.microsoft.com/office/drawing/2014/main" id="{61E47486-CF65-49C1-B02F-CBEDF0B01753}"/>
              </a:ext>
            </a:extLst>
          </p:cNvPr>
          <p:cNvGraphicFramePr/>
          <p:nvPr>
            <p:extLst>
              <p:ext uri="{D42A27DB-BD31-4B8C-83A1-F6EECF244321}">
                <p14:modId xmlns:p14="http://schemas.microsoft.com/office/powerpoint/2010/main" val="3355239738"/>
              </p:ext>
            </p:extLst>
          </p:nvPr>
        </p:nvGraphicFramePr>
        <p:xfrm>
          <a:off x="861060" y="1416632"/>
          <a:ext cx="10469880" cy="46542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3565737"/>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Strengths Become Weaknesses </a:t>
            </a:r>
            <a:br>
              <a:rPr lang="en-US" dirty="0"/>
            </a:br>
            <a:r>
              <a:rPr lang="en-US" dirty="0"/>
              <a:t>When Overused </a:t>
            </a:r>
          </a:p>
        </p:txBody>
      </p:sp>
      <p:sp>
        <p:nvSpPr>
          <p:cNvPr id="72708" name="Rectangle 4"/>
          <p:cNvSpPr>
            <a:spLocks noGrp="1" noChangeArrowheads="1"/>
          </p:cNvSpPr>
          <p:nvPr>
            <p:ph sz="half" idx="1"/>
          </p:nvPr>
        </p:nvSpPr>
        <p:spPr>
          <a:xfrm>
            <a:off x="7315200" y="2514600"/>
            <a:ext cx="2096069" cy="1826620"/>
          </a:xfrm>
        </p:spPr>
        <p:txBody>
          <a:bodyPr>
            <a:normAutofit/>
          </a:bodyPr>
          <a:lstStyle/>
          <a:p>
            <a:pPr eaLnBrk="1" hangingPunct="1">
              <a:defRPr/>
            </a:pPr>
            <a:r>
              <a:rPr lang="en-US" sz="2400" dirty="0"/>
              <a:t>Indecisive</a:t>
            </a:r>
          </a:p>
          <a:p>
            <a:pPr eaLnBrk="1" hangingPunct="1">
              <a:defRPr/>
            </a:pPr>
            <a:r>
              <a:rPr lang="en-US" sz="2400" dirty="0"/>
              <a:t>Nitpicky</a:t>
            </a:r>
          </a:p>
          <a:p>
            <a:pPr eaLnBrk="1" hangingPunct="1">
              <a:defRPr/>
            </a:pPr>
            <a:r>
              <a:rPr lang="en-US" sz="2400" dirty="0"/>
              <a:t>Impersonal</a:t>
            </a:r>
          </a:p>
          <a:p>
            <a:pPr eaLnBrk="1" hangingPunct="1">
              <a:defRPr/>
            </a:pPr>
            <a:r>
              <a:rPr lang="en-US" sz="2400" dirty="0"/>
              <a:t>Bureaucratic</a:t>
            </a:r>
          </a:p>
        </p:txBody>
      </p:sp>
      <p:sp>
        <p:nvSpPr>
          <p:cNvPr id="72707" name="Rectangle 3"/>
          <p:cNvSpPr>
            <a:spLocks noGrp="1" noChangeArrowheads="1"/>
          </p:cNvSpPr>
          <p:nvPr>
            <p:ph sz="half" idx="2"/>
          </p:nvPr>
        </p:nvSpPr>
        <p:spPr>
          <a:xfrm>
            <a:off x="3200400" y="2514600"/>
            <a:ext cx="2212075" cy="1826620"/>
          </a:xfrm>
          <a:prstGeom prst="rect">
            <a:avLst/>
          </a:prstGeom>
        </p:spPr>
        <p:txBody>
          <a:bodyPr>
            <a:normAutofit/>
          </a:bodyPr>
          <a:lstStyle/>
          <a:p>
            <a:pPr eaLnBrk="1" hangingPunct="1">
              <a:defRPr/>
            </a:pPr>
            <a:r>
              <a:rPr lang="en-US" sz="2400" dirty="0"/>
              <a:t>Prudent</a:t>
            </a:r>
          </a:p>
          <a:p>
            <a:pPr eaLnBrk="1" hangingPunct="1">
              <a:defRPr/>
            </a:pPr>
            <a:r>
              <a:rPr lang="en-US" sz="2400" dirty="0"/>
              <a:t>Painstaking</a:t>
            </a:r>
          </a:p>
          <a:p>
            <a:pPr eaLnBrk="1" hangingPunct="1">
              <a:defRPr/>
            </a:pPr>
            <a:r>
              <a:rPr lang="en-US" sz="2400" dirty="0"/>
              <a:t>Task-Oriented</a:t>
            </a:r>
          </a:p>
          <a:p>
            <a:pPr eaLnBrk="1" hangingPunct="1">
              <a:defRPr/>
            </a:pPr>
            <a:r>
              <a:rPr lang="en-US" sz="2400" dirty="0"/>
              <a:t>Systematic</a:t>
            </a:r>
          </a:p>
        </p:txBody>
      </p:sp>
      <p:sp>
        <p:nvSpPr>
          <p:cNvPr id="72709" name="Text Box 5"/>
          <p:cNvSpPr txBox="1">
            <a:spLocks noChangeArrowheads="1"/>
          </p:cNvSpPr>
          <p:nvPr/>
        </p:nvSpPr>
        <p:spPr bwMode="auto">
          <a:xfrm>
            <a:off x="5089153" y="1828800"/>
            <a:ext cx="2013693" cy="584775"/>
          </a:xfrm>
          <a:prstGeom prst="rect">
            <a:avLst/>
          </a:prstGeom>
          <a:noFill/>
          <a:ln w="9525">
            <a:noFill/>
            <a:miter lim="800000"/>
            <a:headEnd/>
            <a:tailEnd/>
          </a:ln>
        </p:spPr>
        <p:txBody>
          <a:bodyPr wrap="none">
            <a:spAutoFit/>
          </a:bodyPr>
          <a:lstStyle/>
          <a:p>
            <a:pPr defTabSz="457200">
              <a:defRPr/>
            </a:pPr>
            <a:r>
              <a:rPr lang="en-US" sz="3200" dirty="0">
                <a:solidFill>
                  <a:schemeClr val="accent2"/>
                </a:solidFill>
                <a:latin typeface="Trebuchet MS"/>
                <a:ea typeface="Arial Unicode MS" panose="020B0604020202020204" pitchFamily="34" charset="-128"/>
                <a:cs typeface="Arial Unicode MS" panose="020B0604020202020204" pitchFamily="34" charset="-128"/>
              </a:rPr>
              <a:t>Analytical</a:t>
            </a:r>
          </a:p>
        </p:txBody>
      </p:sp>
      <p:sp>
        <p:nvSpPr>
          <p:cNvPr id="72710" name="Text Box 6"/>
          <p:cNvSpPr txBox="1">
            <a:spLocks noChangeArrowheads="1"/>
          </p:cNvSpPr>
          <p:nvPr/>
        </p:nvSpPr>
        <p:spPr bwMode="auto">
          <a:xfrm>
            <a:off x="2397640" y="5486400"/>
            <a:ext cx="7725104" cy="461665"/>
          </a:xfrm>
          <a:prstGeom prst="rect">
            <a:avLst/>
          </a:prstGeom>
          <a:noFill/>
          <a:ln w="9525">
            <a:noFill/>
            <a:miter lim="800000"/>
            <a:headEnd/>
            <a:tailEnd/>
          </a:ln>
        </p:spPr>
        <p:txBody>
          <a:bodyPr wrap="square">
            <a:spAutoFit/>
          </a:bodyPr>
          <a:lstStyle/>
          <a:p>
            <a:pPr defTabSz="457200">
              <a:defRPr/>
            </a:pPr>
            <a:r>
              <a:rPr lang="en-US" sz="2400" u="sng" dirty="0">
                <a:solidFill>
                  <a:srgbClr val="002060"/>
                </a:solidFill>
                <a:latin typeface="Trebuchet MS"/>
                <a:ea typeface="Arial Unicode MS" panose="020B0604020202020204" pitchFamily="34" charset="-128"/>
                <a:cs typeface="Arial Unicode MS" panose="020B0604020202020204" pitchFamily="34" charset="-128"/>
              </a:rPr>
              <a:t>Motto:</a:t>
            </a:r>
            <a:r>
              <a:rPr lang="en-US" sz="2400" dirty="0">
                <a:solidFill>
                  <a:srgbClr val="002060"/>
                </a:solidFill>
                <a:latin typeface="Trebuchet MS"/>
                <a:ea typeface="Arial Unicode MS" panose="020B0604020202020204" pitchFamily="34" charset="-128"/>
                <a:cs typeface="Arial Unicode MS" panose="020B0604020202020204" pitchFamily="34" charset="-128"/>
              </a:rPr>
              <a:t>  Let’s do it right so we don’t have to do it over.</a:t>
            </a:r>
          </a:p>
        </p:txBody>
      </p:sp>
      <p:sp>
        <p:nvSpPr>
          <p:cNvPr id="7" name="Rectangle 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61972929"/>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fade">
                                      <p:cBhvr>
                                        <p:cTn id="7" dur="250"/>
                                        <p:tgtEl>
                                          <p:spTgt spid="7270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2707">
                                            <p:txEl>
                                              <p:pRg st="1" end="1"/>
                                            </p:txEl>
                                          </p:spTgt>
                                        </p:tgtEl>
                                        <p:attrNameLst>
                                          <p:attrName>style.visibility</p:attrName>
                                        </p:attrNameLst>
                                      </p:cBhvr>
                                      <p:to>
                                        <p:strVal val="visible"/>
                                      </p:to>
                                    </p:set>
                                    <p:animEffect transition="in" filter="fade">
                                      <p:cBhvr>
                                        <p:cTn id="11" dur="250"/>
                                        <p:tgtEl>
                                          <p:spTgt spid="72707">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2707">
                                            <p:txEl>
                                              <p:pRg st="2" end="2"/>
                                            </p:txEl>
                                          </p:spTgt>
                                        </p:tgtEl>
                                        <p:attrNameLst>
                                          <p:attrName>style.visibility</p:attrName>
                                        </p:attrNameLst>
                                      </p:cBhvr>
                                      <p:to>
                                        <p:strVal val="visible"/>
                                      </p:to>
                                    </p:set>
                                    <p:animEffect transition="in" filter="fade">
                                      <p:cBhvr>
                                        <p:cTn id="15" dur="250"/>
                                        <p:tgtEl>
                                          <p:spTgt spid="72707">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2707">
                                            <p:txEl>
                                              <p:pRg st="3" end="3"/>
                                            </p:txEl>
                                          </p:spTgt>
                                        </p:tgtEl>
                                        <p:attrNameLst>
                                          <p:attrName>style.visibility</p:attrName>
                                        </p:attrNameLst>
                                      </p:cBhvr>
                                      <p:to>
                                        <p:strVal val="visible"/>
                                      </p:to>
                                    </p:set>
                                    <p:animEffect transition="in" filter="fade">
                                      <p:cBhvr>
                                        <p:cTn id="19" dur="250"/>
                                        <p:tgtEl>
                                          <p:spTgt spid="7270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2708">
                                            <p:txEl>
                                              <p:pRg st="0" end="0"/>
                                            </p:txEl>
                                          </p:spTgt>
                                        </p:tgtEl>
                                        <p:attrNameLst>
                                          <p:attrName>style.visibility</p:attrName>
                                        </p:attrNameLst>
                                      </p:cBhvr>
                                      <p:to>
                                        <p:strVal val="visible"/>
                                      </p:to>
                                    </p:set>
                                    <p:animEffect transition="in" filter="fade">
                                      <p:cBhvr>
                                        <p:cTn id="24" dur="250"/>
                                        <p:tgtEl>
                                          <p:spTgt spid="72708">
                                            <p:txEl>
                                              <p:pRg st="0" end="0"/>
                                            </p:txEl>
                                          </p:spTgt>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72708">
                                            <p:txEl>
                                              <p:pRg st="1" end="1"/>
                                            </p:txEl>
                                          </p:spTgt>
                                        </p:tgtEl>
                                        <p:attrNameLst>
                                          <p:attrName>style.visibility</p:attrName>
                                        </p:attrNameLst>
                                      </p:cBhvr>
                                      <p:to>
                                        <p:strVal val="visible"/>
                                      </p:to>
                                    </p:set>
                                    <p:animEffect transition="in" filter="fade">
                                      <p:cBhvr>
                                        <p:cTn id="28" dur="250"/>
                                        <p:tgtEl>
                                          <p:spTgt spid="72708">
                                            <p:txEl>
                                              <p:pRg st="1" end="1"/>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2708">
                                            <p:txEl>
                                              <p:pRg st="2" end="2"/>
                                            </p:txEl>
                                          </p:spTgt>
                                        </p:tgtEl>
                                        <p:attrNameLst>
                                          <p:attrName>style.visibility</p:attrName>
                                        </p:attrNameLst>
                                      </p:cBhvr>
                                      <p:to>
                                        <p:strVal val="visible"/>
                                      </p:to>
                                    </p:set>
                                    <p:animEffect transition="in" filter="fade">
                                      <p:cBhvr>
                                        <p:cTn id="32" dur="250"/>
                                        <p:tgtEl>
                                          <p:spTgt spid="72708">
                                            <p:txEl>
                                              <p:pRg st="2" end="2"/>
                                            </p:txEl>
                                          </p:spTgt>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72708">
                                            <p:txEl>
                                              <p:pRg st="3" end="3"/>
                                            </p:txEl>
                                          </p:spTgt>
                                        </p:tgtEl>
                                        <p:attrNameLst>
                                          <p:attrName>style.visibility</p:attrName>
                                        </p:attrNameLst>
                                      </p:cBhvr>
                                      <p:to>
                                        <p:strVal val="visible"/>
                                      </p:to>
                                    </p:set>
                                    <p:animEffect transition="in" filter="fade">
                                      <p:cBhvr>
                                        <p:cTn id="36" dur="250"/>
                                        <p:tgtEl>
                                          <p:spTgt spid="72708">
                                            <p:txEl>
                                              <p:pRg st="3" end="3"/>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2710">
                                            <p:txEl>
                                              <p:pRg st="0" end="0"/>
                                            </p:txEl>
                                          </p:spTgt>
                                        </p:tgtEl>
                                        <p:attrNameLst>
                                          <p:attrName>style.visibility</p:attrName>
                                        </p:attrNameLst>
                                      </p:cBhvr>
                                      <p:to>
                                        <p:strVal val="visible"/>
                                      </p:to>
                                    </p:set>
                                    <p:animEffect transition="in" filter="fade">
                                      <p:cBhvr>
                                        <p:cTn id="40" dur="250"/>
                                        <p:tgtEl>
                                          <p:spTgt spid="727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Strengths Become Weaknesses </a:t>
            </a:r>
            <a:br>
              <a:rPr lang="en-US" dirty="0"/>
            </a:br>
            <a:r>
              <a:rPr lang="en-US" dirty="0"/>
              <a:t>When Overused </a:t>
            </a:r>
          </a:p>
        </p:txBody>
      </p:sp>
      <p:sp>
        <p:nvSpPr>
          <p:cNvPr id="74756" name="Rectangle 4"/>
          <p:cNvSpPr>
            <a:spLocks noGrp="1" noChangeArrowheads="1"/>
          </p:cNvSpPr>
          <p:nvPr>
            <p:ph sz="half" idx="1"/>
          </p:nvPr>
        </p:nvSpPr>
        <p:spPr>
          <a:xfrm>
            <a:off x="7315200" y="2514600"/>
            <a:ext cx="2846696" cy="1825151"/>
          </a:xfrm>
        </p:spPr>
        <p:txBody>
          <a:bodyPr>
            <a:normAutofit/>
          </a:bodyPr>
          <a:lstStyle/>
          <a:p>
            <a:pPr eaLnBrk="1" hangingPunct="1">
              <a:defRPr/>
            </a:pPr>
            <a:r>
              <a:rPr lang="en-US" sz="2400" dirty="0"/>
              <a:t>Conflict Avoider</a:t>
            </a:r>
          </a:p>
          <a:p>
            <a:pPr eaLnBrk="1" hangingPunct="1">
              <a:defRPr/>
            </a:pPr>
            <a:r>
              <a:rPr lang="en-US" sz="2400" dirty="0"/>
              <a:t>Dependent</a:t>
            </a:r>
          </a:p>
          <a:p>
            <a:pPr eaLnBrk="1" hangingPunct="1">
              <a:defRPr/>
            </a:pPr>
            <a:r>
              <a:rPr lang="en-US" sz="2400" dirty="0"/>
              <a:t>Permissive</a:t>
            </a:r>
          </a:p>
          <a:p>
            <a:pPr eaLnBrk="1" hangingPunct="1">
              <a:defRPr/>
            </a:pPr>
            <a:r>
              <a:rPr lang="en-US" sz="2400" dirty="0"/>
              <a:t>Inattentive to Task</a:t>
            </a:r>
          </a:p>
        </p:txBody>
      </p:sp>
      <p:sp>
        <p:nvSpPr>
          <p:cNvPr id="74755" name="Rectangle 3"/>
          <p:cNvSpPr>
            <a:spLocks noGrp="1" noChangeArrowheads="1"/>
          </p:cNvSpPr>
          <p:nvPr>
            <p:ph sz="half" idx="2"/>
          </p:nvPr>
        </p:nvSpPr>
        <p:spPr>
          <a:xfrm>
            <a:off x="3200400" y="2514600"/>
            <a:ext cx="2487304" cy="1797856"/>
          </a:xfrm>
          <a:prstGeom prst="rect">
            <a:avLst/>
          </a:prstGeom>
        </p:spPr>
        <p:txBody>
          <a:bodyPr>
            <a:normAutofit/>
          </a:bodyPr>
          <a:lstStyle/>
          <a:p>
            <a:pPr eaLnBrk="1" hangingPunct="1">
              <a:defRPr/>
            </a:pPr>
            <a:r>
              <a:rPr lang="en-US" sz="2400" dirty="0"/>
              <a:t>Diplomatic</a:t>
            </a:r>
          </a:p>
          <a:p>
            <a:pPr eaLnBrk="1" hangingPunct="1">
              <a:defRPr/>
            </a:pPr>
            <a:r>
              <a:rPr lang="en-US" sz="2400" dirty="0"/>
              <a:t>Dependable</a:t>
            </a:r>
          </a:p>
          <a:p>
            <a:pPr eaLnBrk="1" hangingPunct="1">
              <a:defRPr/>
            </a:pPr>
            <a:r>
              <a:rPr lang="en-US" sz="2400" dirty="0"/>
              <a:t>Supportive</a:t>
            </a:r>
          </a:p>
          <a:p>
            <a:pPr eaLnBrk="1" hangingPunct="1">
              <a:defRPr/>
            </a:pPr>
            <a:r>
              <a:rPr lang="en-US" sz="2400" dirty="0"/>
              <a:t>People-Oriented</a:t>
            </a:r>
          </a:p>
        </p:txBody>
      </p:sp>
      <p:sp>
        <p:nvSpPr>
          <p:cNvPr id="74757" name="Text Box 5"/>
          <p:cNvSpPr txBox="1">
            <a:spLocks noChangeArrowheads="1"/>
          </p:cNvSpPr>
          <p:nvPr/>
        </p:nvSpPr>
        <p:spPr bwMode="auto">
          <a:xfrm>
            <a:off x="5212080" y="1828800"/>
            <a:ext cx="1677062" cy="584775"/>
          </a:xfrm>
          <a:prstGeom prst="rect">
            <a:avLst/>
          </a:prstGeom>
          <a:noFill/>
          <a:ln w="9525">
            <a:noFill/>
            <a:miter lim="800000"/>
            <a:headEnd/>
            <a:tailEnd/>
          </a:ln>
        </p:spPr>
        <p:txBody>
          <a:bodyPr wrap="none">
            <a:spAutoFit/>
          </a:bodyPr>
          <a:lstStyle/>
          <a:p>
            <a:pPr defTabSz="457200">
              <a:defRPr/>
            </a:pPr>
            <a:r>
              <a:rPr lang="en-US" sz="3200" dirty="0">
                <a:solidFill>
                  <a:schemeClr val="accent2"/>
                </a:solidFill>
                <a:latin typeface="Trebuchet MS"/>
                <a:ea typeface="Arial Unicode MS" panose="020B0604020202020204" pitchFamily="34" charset="-128"/>
                <a:cs typeface="Arial Unicode MS" panose="020B0604020202020204" pitchFamily="34" charset="-128"/>
              </a:rPr>
              <a:t>Amiable</a:t>
            </a:r>
          </a:p>
        </p:txBody>
      </p:sp>
      <p:sp>
        <p:nvSpPr>
          <p:cNvPr id="74758" name="Text Box 6"/>
          <p:cNvSpPr txBox="1">
            <a:spLocks noChangeArrowheads="1"/>
          </p:cNvSpPr>
          <p:nvPr/>
        </p:nvSpPr>
        <p:spPr bwMode="auto">
          <a:xfrm>
            <a:off x="3781103" y="5486400"/>
            <a:ext cx="4629794" cy="461665"/>
          </a:xfrm>
          <a:prstGeom prst="rect">
            <a:avLst/>
          </a:prstGeom>
          <a:noFill/>
          <a:ln w="9525">
            <a:noFill/>
            <a:miter lim="800000"/>
            <a:headEnd/>
            <a:tailEnd/>
          </a:ln>
        </p:spPr>
        <p:txBody>
          <a:bodyPr wrap="none">
            <a:spAutoFit/>
          </a:bodyPr>
          <a:lstStyle/>
          <a:p>
            <a:pPr defTabSz="457200" eaLnBrk="0" hangingPunct="0">
              <a:spcBef>
                <a:spcPct val="20000"/>
              </a:spcBef>
              <a:buClr>
                <a:srgbClr val="66A8DA"/>
              </a:buClr>
              <a:defRPr/>
            </a:pPr>
            <a:r>
              <a:rPr lang="en-US" sz="2400" u="sng" dirty="0">
                <a:solidFill>
                  <a:srgbClr val="002060"/>
                </a:solidFill>
                <a:latin typeface="Trebuchet MS"/>
                <a:ea typeface="Arial Unicode MS" panose="020B0604020202020204" pitchFamily="34" charset="-128"/>
                <a:cs typeface="Arial Unicode MS" panose="020B0604020202020204" pitchFamily="34" charset="-128"/>
              </a:rPr>
              <a:t>Motto:</a:t>
            </a:r>
            <a:r>
              <a:rPr lang="en-US" sz="2400" dirty="0">
                <a:solidFill>
                  <a:srgbClr val="002060"/>
                </a:solidFill>
                <a:latin typeface="Trebuchet MS"/>
                <a:ea typeface="Arial Unicode MS" panose="020B0604020202020204" pitchFamily="34" charset="-128"/>
                <a:cs typeface="Arial Unicode MS" panose="020B0604020202020204" pitchFamily="34" charset="-128"/>
              </a:rPr>
              <a:t>  Build bridges, not walls.</a:t>
            </a:r>
          </a:p>
        </p:txBody>
      </p:sp>
      <p:sp>
        <p:nvSpPr>
          <p:cNvPr id="7" name="Rectangle 6">
            <a:hlinkClick r:id="rId4"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1636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fade">
                                      <p:cBhvr>
                                        <p:cTn id="7" dur="250"/>
                                        <p:tgtEl>
                                          <p:spTgt spid="7475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animEffect transition="in" filter="fade">
                                      <p:cBhvr>
                                        <p:cTn id="11" dur="250"/>
                                        <p:tgtEl>
                                          <p:spTgt spid="7475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animEffect transition="in" filter="fade">
                                      <p:cBhvr>
                                        <p:cTn id="15" dur="250"/>
                                        <p:tgtEl>
                                          <p:spTgt spid="74755">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animEffect transition="in" filter="fade">
                                      <p:cBhvr>
                                        <p:cTn id="19" dur="250"/>
                                        <p:tgtEl>
                                          <p:spTgt spid="7475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4756">
                                            <p:txEl>
                                              <p:pRg st="0" end="0"/>
                                            </p:txEl>
                                          </p:spTgt>
                                        </p:tgtEl>
                                        <p:attrNameLst>
                                          <p:attrName>style.visibility</p:attrName>
                                        </p:attrNameLst>
                                      </p:cBhvr>
                                      <p:to>
                                        <p:strVal val="visible"/>
                                      </p:to>
                                    </p:set>
                                    <p:animEffect transition="in" filter="fade">
                                      <p:cBhvr>
                                        <p:cTn id="24" dur="250"/>
                                        <p:tgtEl>
                                          <p:spTgt spid="74756">
                                            <p:txEl>
                                              <p:pRg st="0" end="0"/>
                                            </p:txEl>
                                          </p:spTgt>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74756">
                                            <p:txEl>
                                              <p:pRg st="1" end="1"/>
                                            </p:txEl>
                                          </p:spTgt>
                                        </p:tgtEl>
                                        <p:attrNameLst>
                                          <p:attrName>style.visibility</p:attrName>
                                        </p:attrNameLst>
                                      </p:cBhvr>
                                      <p:to>
                                        <p:strVal val="visible"/>
                                      </p:to>
                                    </p:set>
                                    <p:animEffect transition="in" filter="fade">
                                      <p:cBhvr>
                                        <p:cTn id="28" dur="250"/>
                                        <p:tgtEl>
                                          <p:spTgt spid="74756">
                                            <p:txEl>
                                              <p:pRg st="1" end="1"/>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4756">
                                            <p:txEl>
                                              <p:pRg st="2" end="2"/>
                                            </p:txEl>
                                          </p:spTgt>
                                        </p:tgtEl>
                                        <p:attrNameLst>
                                          <p:attrName>style.visibility</p:attrName>
                                        </p:attrNameLst>
                                      </p:cBhvr>
                                      <p:to>
                                        <p:strVal val="visible"/>
                                      </p:to>
                                    </p:set>
                                    <p:animEffect transition="in" filter="fade">
                                      <p:cBhvr>
                                        <p:cTn id="32" dur="250"/>
                                        <p:tgtEl>
                                          <p:spTgt spid="74756">
                                            <p:txEl>
                                              <p:pRg st="2" end="2"/>
                                            </p:txEl>
                                          </p:spTgt>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74756">
                                            <p:txEl>
                                              <p:pRg st="3" end="3"/>
                                            </p:txEl>
                                          </p:spTgt>
                                        </p:tgtEl>
                                        <p:attrNameLst>
                                          <p:attrName>style.visibility</p:attrName>
                                        </p:attrNameLst>
                                      </p:cBhvr>
                                      <p:to>
                                        <p:strVal val="visible"/>
                                      </p:to>
                                    </p:set>
                                    <p:animEffect transition="in" filter="fade">
                                      <p:cBhvr>
                                        <p:cTn id="36" dur="250"/>
                                        <p:tgtEl>
                                          <p:spTgt spid="74756">
                                            <p:txEl>
                                              <p:pRg st="3" end="3"/>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4758">
                                            <p:txEl>
                                              <p:pRg st="0" end="0"/>
                                            </p:txEl>
                                          </p:spTgt>
                                        </p:tgtEl>
                                        <p:attrNameLst>
                                          <p:attrName>style.visibility</p:attrName>
                                        </p:attrNameLst>
                                      </p:cBhvr>
                                      <p:to>
                                        <p:strVal val="visible"/>
                                      </p:to>
                                    </p:set>
                                    <p:animEffect transition="in" filter="fade">
                                      <p:cBhvr>
                                        <p:cTn id="40" dur="250"/>
                                        <p:tgtEl>
                                          <p:spTgt spid="747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Strengths Become Weaknesses </a:t>
            </a:r>
            <a:br>
              <a:rPr lang="en-US" dirty="0"/>
            </a:br>
            <a:r>
              <a:rPr lang="en-US" dirty="0"/>
              <a:t>When Overused </a:t>
            </a:r>
          </a:p>
        </p:txBody>
      </p:sp>
      <p:sp>
        <p:nvSpPr>
          <p:cNvPr id="70660" name="Rectangle 4"/>
          <p:cNvSpPr>
            <a:spLocks noGrp="1" noChangeArrowheads="1"/>
          </p:cNvSpPr>
          <p:nvPr>
            <p:ph sz="half" idx="1"/>
          </p:nvPr>
        </p:nvSpPr>
        <p:spPr>
          <a:xfrm>
            <a:off x="7315200" y="2514600"/>
            <a:ext cx="2116540" cy="1804679"/>
          </a:xfrm>
        </p:spPr>
        <p:txBody>
          <a:bodyPr>
            <a:normAutofit/>
          </a:bodyPr>
          <a:lstStyle/>
          <a:p>
            <a:pPr eaLnBrk="1" hangingPunct="1">
              <a:defRPr/>
            </a:pPr>
            <a:r>
              <a:rPr lang="en-US" sz="2400" dirty="0"/>
              <a:t>Poor Listener</a:t>
            </a:r>
          </a:p>
          <a:p>
            <a:pPr eaLnBrk="1" hangingPunct="1">
              <a:defRPr/>
            </a:pPr>
            <a:r>
              <a:rPr lang="en-US" sz="2400" dirty="0"/>
              <a:t>Impatient</a:t>
            </a:r>
          </a:p>
          <a:p>
            <a:pPr eaLnBrk="1" hangingPunct="1">
              <a:defRPr/>
            </a:pPr>
            <a:r>
              <a:rPr lang="en-US" sz="2400" dirty="0"/>
              <a:t>Impractical</a:t>
            </a:r>
          </a:p>
          <a:p>
            <a:pPr eaLnBrk="1" hangingPunct="1">
              <a:defRPr/>
            </a:pPr>
            <a:r>
              <a:rPr lang="en-US" sz="2400" dirty="0"/>
              <a:t>Distracting</a:t>
            </a:r>
          </a:p>
        </p:txBody>
      </p:sp>
      <p:sp>
        <p:nvSpPr>
          <p:cNvPr id="70659" name="Rectangle 3"/>
          <p:cNvSpPr>
            <a:spLocks noGrp="1" noChangeArrowheads="1"/>
          </p:cNvSpPr>
          <p:nvPr>
            <p:ph sz="half" idx="2"/>
          </p:nvPr>
        </p:nvSpPr>
        <p:spPr>
          <a:xfrm>
            <a:off x="3200400" y="2514600"/>
            <a:ext cx="1907275" cy="1804679"/>
          </a:xfrm>
          <a:prstGeom prst="rect">
            <a:avLst/>
          </a:prstGeom>
        </p:spPr>
        <p:txBody>
          <a:bodyPr>
            <a:normAutofit/>
          </a:bodyPr>
          <a:lstStyle/>
          <a:p>
            <a:pPr eaLnBrk="1" hangingPunct="1">
              <a:defRPr/>
            </a:pPr>
            <a:r>
              <a:rPr lang="en-US" sz="2400" dirty="0"/>
              <a:t>Articulate</a:t>
            </a:r>
          </a:p>
          <a:p>
            <a:pPr eaLnBrk="1" hangingPunct="1">
              <a:defRPr/>
            </a:pPr>
            <a:r>
              <a:rPr lang="en-US" sz="2400" dirty="0"/>
              <a:t>Fast-Paced</a:t>
            </a:r>
          </a:p>
          <a:p>
            <a:pPr eaLnBrk="1" hangingPunct="1">
              <a:defRPr/>
            </a:pPr>
            <a:r>
              <a:rPr lang="en-US" sz="2400" dirty="0"/>
              <a:t>Visionary</a:t>
            </a:r>
          </a:p>
          <a:p>
            <a:pPr eaLnBrk="1" hangingPunct="1">
              <a:defRPr/>
            </a:pPr>
            <a:r>
              <a:rPr lang="en-US" sz="2400" dirty="0"/>
              <a:t>Fun-Loving</a:t>
            </a:r>
          </a:p>
        </p:txBody>
      </p:sp>
      <p:sp>
        <p:nvSpPr>
          <p:cNvPr id="70661" name="Text Box 5"/>
          <p:cNvSpPr txBox="1">
            <a:spLocks noChangeArrowheads="1"/>
          </p:cNvSpPr>
          <p:nvPr/>
        </p:nvSpPr>
        <p:spPr bwMode="auto">
          <a:xfrm>
            <a:off x="5010943" y="1828800"/>
            <a:ext cx="2170113" cy="579438"/>
          </a:xfrm>
          <a:prstGeom prst="rect">
            <a:avLst/>
          </a:prstGeom>
          <a:noFill/>
          <a:ln w="9525">
            <a:noFill/>
            <a:miter lim="800000"/>
            <a:headEnd/>
            <a:tailEnd/>
          </a:ln>
        </p:spPr>
        <p:txBody>
          <a:bodyPr wrap="none">
            <a:spAutoFit/>
          </a:bodyPr>
          <a:lstStyle/>
          <a:p>
            <a:pPr algn="ctr" defTabSz="457200">
              <a:defRPr/>
            </a:pPr>
            <a:r>
              <a:rPr lang="en-US" sz="3200" dirty="0">
                <a:solidFill>
                  <a:schemeClr val="accent2"/>
                </a:solidFill>
                <a:latin typeface="Trebuchet MS"/>
                <a:ea typeface="Arial Unicode MS" panose="020B0604020202020204" pitchFamily="34" charset="-128"/>
                <a:cs typeface="Arial Unicode MS" panose="020B0604020202020204" pitchFamily="34" charset="-128"/>
              </a:rPr>
              <a:t>Expressive</a:t>
            </a:r>
          </a:p>
        </p:txBody>
      </p:sp>
      <p:sp>
        <p:nvSpPr>
          <p:cNvPr id="70662" name="Text Box 6"/>
          <p:cNvSpPr txBox="1">
            <a:spLocks noChangeArrowheads="1"/>
          </p:cNvSpPr>
          <p:nvPr/>
        </p:nvSpPr>
        <p:spPr bwMode="auto">
          <a:xfrm>
            <a:off x="2827072" y="5486400"/>
            <a:ext cx="6690255" cy="461665"/>
          </a:xfrm>
          <a:prstGeom prst="rect">
            <a:avLst/>
          </a:prstGeom>
          <a:noFill/>
          <a:ln w="9525">
            <a:noFill/>
            <a:miter lim="800000"/>
            <a:headEnd/>
            <a:tailEnd/>
          </a:ln>
        </p:spPr>
        <p:txBody>
          <a:bodyPr wrap="square">
            <a:spAutoFit/>
          </a:bodyPr>
          <a:lstStyle/>
          <a:p>
            <a:pPr defTabSz="457200" eaLnBrk="0" hangingPunct="0">
              <a:spcBef>
                <a:spcPct val="20000"/>
              </a:spcBef>
              <a:buClr>
                <a:srgbClr val="66A8DA"/>
              </a:buClr>
              <a:defRPr/>
            </a:pPr>
            <a:r>
              <a:rPr lang="en-US" sz="2400" u="sng" dirty="0">
                <a:solidFill>
                  <a:srgbClr val="002060"/>
                </a:solidFill>
                <a:latin typeface="Trebuchet MS"/>
                <a:ea typeface="Arial Unicode MS" panose="020B0604020202020204" pitchFamily="34" charset="-128"/>
                <a:cs typeface="Arial Unicode MS" panose="020B0604020202020204" pitchFamily="34" charset="-128"/>
              </a:rPr>
              <a:t>Motto:</a:t>
            </a:r>
            <a:r>
              <a:rPr lang="en-US" sz="2400" dirty="0">
                <a:solidFill>
                  <a:srgbClr val="002060"/>
                </a:solidFill>
                <a:latin typeface="Trebuchet MS"/>
                <a:ea typeface="Arial Unicode MS" panose="020B0604020202020204" pitchFamily="34" charset="-128"/>
                <a:cs typeface="Arial Unicode MS" panose="020B0604020202020204" pitchFamily="34" charset="-128"/>
              </a:rPr>
              <a:t>  Let’s have fun getting it done together.</a:t>
            </a:r>
          </a:p>
        </p:txBody>
      </p:sp>
      <p:sp>
        <p:nvSpPr>
          <p:cNvPr id="7" name="Rectangle 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52765504"/>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fade">
                                      <p:cBhvr>
                                        <p:cTn id="7" dur="250"/>
                                        <p:tgtEl>
                                          <p:spTgt spid="70659">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animEffect transition="in" filter="fade">
                                      <p:cBhvr>
                                        <p:cTn id="11" dur="250"/>
                                        <p:tgtEl>
                                          <p:spTgt spid="70659">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animEffect transition="in" filter="fade">
                                      <p:cBhvr>
                                        <p:cTn id="15" dur="250"/>
                                        <p:tgtEl>
                                          <p:spTgt spid="70659">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animEffect transition="in" filter="fade">
                                      <p:cBhvr>
                                        <p:cTn id="19" dur="250"/>
                                        <p:tgtEl>
                                          <p:spTgt spid="7065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0660">
                                            <p:txEl>
                                              <p:pRg st="0" end="0"/>
                                            </p:txEl>
                                          </p:spTgt>
                                        </p:tgtEl>
                                        <p:attrNameLst>
                                          <p:attrName>style.visibility</p:attrName>
                                        </p:attrNameLst>
                                      </p:cBhvr>
                                      <p:to>
                                        <p:strVal val="visible"/>
                                      </p:to>
                                    </p:set>
                                    <p:animEffect transition="in" filter="fade">
                                      <p:cBhvr>
                                        <p:cTn id="24" dur="250"/>
                                        <p:tgtEl>
                                          <p:spTgt spid="70660">
                                            <p:txEl>
                                              <p:pRg st="0" end="0"/>
                                            </p:txEl>
                                          </p:spTgt>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70660">
                                            <p:txEl>
                                              <p:pRg st="1" end="1"/>
                                            </p:txEl>
                                          </p:spTgt>
                                        </p:tgtEl>
                                        <p:attrNameLst>
                                          <p:attrName>style.visibility</p:attrName>
                                        </p:attrNameLst>
                                      </p:cBhvr>
                                      <p:to>
                                        <p:strVal val="visible"/>
                                      </p:to>
                                    </p:set>
                                    <p:animEffect transition="in" filter="fade">
                                      <p:cBhvr>
                                        <p:cTn id="28" dur="250"/>
                                        <p:tgtEl>
                                          <p:spTgt spid="70660">
                                            <p:txEl>
                                              <p:pRg st="1" end="1"/>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0660">
                                            <p:txEl>
                                              <p:pRg st="2" end="2"/>
                                            </p:txEl>
                                          </p:spTgt>
                                        </p:tgtEl>
                                        <p:attrNameLst>
                                          <p:attrName>style.visibility</p:attrName>
                                        </p:attrNameLst>
                                      </p:cBhvr>
                                      <p:to>
                                        <p:strVal val="visible"/>
                                      </p:to>
                                    </p:set>
                                    <p:animEffect transition="in" filter="fade">
                                      <p:cBhvr>
                                        <p:cTn id="32" dur="250"/>
                                        <p:tgtEl>
                                          <p:spTgt spid="70660">
                                            <p:txEl>
                                              <p:pRg st="2" end="2"/>
                                            </p:txEl>
                                          </p:spTgt>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70660">
                                            <p:txEl>
                                              <p:pRg st="3" end="3"/>
                                            </p:txEl>
                                          </p:spTgt>
                                        </p:tgtEl>
                                        <p:attrNameLst>
                                          <p:attrName>style.visibility</p:attrName>
                                        </p:attrNameLst>
                                      </p:cBhvr>
                                      <p:to>
                                        <p:strVal val="visible"/>
                                      </p:to>
                                    </p:set>
                                    <p:animEffect transition="in" filter="fade">
                                      <p:cBhvr>
                                        <p:cTn id="36" dur="250"/>
                                        <p:tgtEl>
                                          <p:spTgt spid="70660">
                                            <p:txEl>
                                              <p:pRg st="3" end="3"/>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0662">
                                            <p:txEl>
                                              <p:pRg st="0" end="0"/>
                                            </p:txEl>
                                          </p:spTgt>
                                        </p:tgtEl>
                                        <p:attrNameLst>
                                          <p:attrName>style.visibility</p:attrName>
                                        </p:attrNameLst>
                                      </p:cBhvr>
                                      <p:to>
                                        <p:strVal val="visible"/>
                                      </p:to>
                                    </p:set>
                                    <p:animEffect transition="in" filter="fade">
                                      <p:cBhvr>
                                        <p:cTn id="40" dur="250"/>
                                        <p:tgtEl>
                                          <p:spTgt spid="706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Strengths Become Weaknesses </a:t>
            </a:r>
            <a:br>
              <a:rPr lang="en-US" dirty="0"/>
            </a:br>
            <a:r>
              <a:rPr lang="en-US" dirty="0"/>
              <a:t>When Overused </a:t>
            </a:r>
          </a:p>
        </p:txBody>
      </p:sp>
      <p:sp>
        <p:nvSpPr>
          <p:cNvPr id="68612" name="Rectangle 4"/>
          <p:cNvSpPr>
            <a:spLocks noGrp="1" noChangeArrowheads="1"/>
          </p:cNvSpPr>
          <p:nvPr>
            <p:ph sz="half" idx="1"/>
          </p:nvPr>
        </p:nvSpPr>
        <p:spPr>
          <a:xfrm>
            <a:off x="7315200" y="2518009"/>
            <a:ext cx="2635155" cy="1825151"/>
          </a:xfrm>
        </p:spPr>
        <p:txBody>
          <a:bodyPr>
            <a:normAutofit/>
          </a:bodyPr>
          <a:lstStyle/>
          <a:p>
            <a:pPr eaLnBrk="1" hangingPunct="1">
              <a:defRPr/>
            </a:pPr>
            <a:r>
              <a:rPr lang="en-US" sz="2400" dirty="0"/>
              <a:t>Poor Collaborator</a:t>
            </a:r>
          </a:p>
          <a:p>
            <a:pPr eaLnBrk="1" hangingPunct="1">
              <a:defRPr/>
            </a:pPr>
            <a:r>
              <a:rPr lang="en-US" sz="2400" dirty="0"/>
              <a:t>Impersonal</a:t>
            </a:r>
          </a:p>
          <a:p>
            <a:pPr eaLnBrk="1" hangingPunct="1">
              <a:defRPr/>
            </a:pPr>
            <a:r>
              <a:rPr lang="en-US" sz="2400" dirty="0"/>
              <a:t>Abrasive</a:t>
            </a:r>
          </a:p>
          <a:p>
            <a:pPr eaLnBrk="1" hangingPunct="1">
              <a:defRPr/>
            </a:pPr>
            <a:r>
              <a:rPr lang="en-US" sz="2400" dirty="0"/>
              <a:t>Shortsighted</a:t>
            </a:r>
          </a:p>
        </p:txBody>
      </p:sp>
      <p:sp>
        <p:nvSpPr>
          <p:cNvPr id="68611" name="Rectangle 3"/>
          <p:cNvSpPr>
            <a:spLocks noGrp="1" noChangeArrowheads="1"/>
          </p:cNvSpPr>
          <p:nvPr>
            <p:ph sz="half" idx="2"/>
          </p:nvPr>
        </p:nvSpPr>
        <p:spPr>
          <a:xfrm>
            <a:off x="3200400" y="2518009"/>
            <a:ext cx="2603310" cy="1797856"/>
          </a:xfrm>
          <a:prstGeom prst="rect">
            <a:avLst/>
          </a:prstGeom>
        </p:spPr>
        <p:txBody>
          <a:bodyPr>
            <a:normAutofit/>
          </a:bodyPr>
          <a:lstStyle/>
          <a:p>
            <a:pPr eaLnBrk="1" hangingPunct="1">
              <a:defRPr/>
            </a:pPr>
            <a:r>
              <a:rPr lang="en-US" sz="2400" dirty="0"/>
              <a:t>Independent</a:t>
            </a:r>
          </a:p>
          <a:p>
            <a:pPr eaLnBrk="1" hangingPunct="1">
              <a:defRPr/>
            </a:pPr>
            <a:r>
              <a:rPr lang="en-US" sz="2400" dirty="0"/>
              <a:t>Results-Oriented</a:t>
            </a:r>
          </a:p>
          <a:p>
            <a:pPr eaLnBrk="1" hangingPunct="1">
              <a:defRPr/>
            </a:pPr>
            <a:r>
              <a:rPr lang="en-US" sz="2400" dirty="0"/>
              <a:t>Candid</a:t>
            </a:r>
          </a:p>
          <a:p>
            <a:pPr eaLnBrk="1" hangingPunct="1">
              <a:defRPr/>
            </a:pPr>
            <a:r>
              <a:rPr lang="en-US" sz="2400" dirty="0"/>
              <a:t>Pragmatic</a:t>
            </a:r>
          </a:p>
        </p:txBody>
      </p:sp>
      <p:sp>
        <p:nvSpPr>
          <p:cNvPr id="68613" name="Text Box 5"/>
          <p:cNvSpPr txBox="1">
            <a:spLocks noChangeArrowheads="1"/>
          </p:cNvSpPr>
          <p:nvPr/>
        </p:nvSpPr>
        <p:spPr bwMode="auto">
          <a:xfrm>
            <a:off x="5446623" y="1828800"/>
            <a:ext cx="1298753" cy="584775"/>
          </a:xfrm>
          <a:prstGeom prst="rect">
            <a:avLst/>
          </a:prstGeom>
          <a:noFill/>
          <a:ln w="9525">
            <a:noFill/>
            <a:miter lim="800000"/>
            <a:headEnd/>
            <a:tailEnd/>
          </a:ln>
        </p:spPr>
        <p:txBody>
          <a:bodyPr wrap="none">
            <a:spAutoFit/>
          </a:bodyPr>
          <a:lstStyle/>
          <a:p>
            <a:pPr algn="ctr" defTabSz="457200">
              <a:defRPr/>
            </a:pPr>
            <a:r>
              <a:rPr lang="en-US" sz="3200" dirty="0">
                <a:solidFill>
                  <a:schemeClr val="accent2"/>
                </a:solidFill>
                <a:latin typeface="Trebuchet MS"/>
                <a:ea typeface="Arial Unicode MS" panose="020B0604020202020204" pitchFamily="34" charset="-128"/>
                <a:cs typeface="Arial Unicode MS" panose="020B0604020202020204" pitchFamily="34" charset="-128"/>
              </a:rPr>
              <a:t>Driver</a:t>
            </a:r>
          </a:p>
        </p:txBody>
      </p:sp>
      <p:sp>
        <p:nvSpPr>
          <p:cNvPr id="68614" name="Text Box 6"/>
          <p:cNvSpPr txBox="1">
            <a:spLocks noChangeArrowheads="1"/>
          </p:cNvSpPr>
          <p:nvPr/>
        </p:nvSpPr>
        <p:spPr bwMode="auto">
          <a:xfrm>
            <a:off x="4718860" y="5489612"/>
            <a:ext cx="2754280" cy="461665"/>
          </a:xfrm>
          <a:prstGeom prst="rect">
            <a:avLst/>
          </a:prstGeom>
          <a:noFill/>
          <a:ln w="9525">
            <a:noFill/>
            <a:miter lim="800000"/>
            <a:headEnd/>
            <a:tailEnd/>
          </a:ln>
        </p:spPr>
        <p:txBody>
          <a:bodyPr wrap="none">
            <a:spAutoFit/>
          </a:bodyPr>
          <a:lstStyle/>
          <a:p>
            <a:pPr defTabSz="457200">
              <a:defRPr/>
            </a:pPr>
            <a:r>
              <a:rPr lang="en-US" sz="2400" u="sng" dirty="0">
                <a:solidFill>
                  <a:srgbClr val="002060"/>
                </a:solidFill>
                <a:latin typeface="Trebuchet MS"/>
                <a:ea typeface="Arial Unicode MS" panose="020B0604020202020204" pitchFamily="34" charset="-128"/>
                <a:cs typeface="Arial Unicode MS" panose="020B0604020202020204" pitchFamily="34" charset="-128"/>
              </a:rPr>
              <a:t>Motto:</a:t>
            </a:r>
            <a:r>
              <a:rPr lang="en-US" sz="2400" dirty="0">
                <a:solidFill>
                  <a:srgbClr val="002060"/>
                </a:solidFill>
                <a:latin typeface="Trebuchet MS"/>
                <a:ea typeface="Arial Unicode MS" panose="020B0604020202020204" pitchFamily="34" charset="-128"/>
                <a:cs typeface="Arial Unicode MS" panose="020B0604020202020204" pitchFamily="34" charset="-128"/>
              </a:rPr>
              <a:t>  Just do it!</a:t>
            </a:r>
            <a:r>
              <a:rPr lang="en-US" dirty="0">
                <a:solidFill>
                  <a:srgbClr val="002060"/>
                </a:solidFill>
                <a:latin typeface="Trebuchet MS"/>
                <a:ea typeface="Arial Unicode MS" panose="020B0604020202020204" pitchFamily="34" charset="-128"/>
                <a:cs typeface="Arial Unicode MS" panose="020B0604020202020204" pitchFamily="34" charset="-128"/>
              </a:rPr>
              <a:t> </a:t>
            </a:r>
          </a:p>
        </p:txBody>
      </p:sp>
      <p:sp>
        <p:nvSpPr>
          <p:cNvPr id="7" name="Rectangle 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00404984"/>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250"/>
                                        <p:tgtEl>
                                          <p:spTgt spid="68611">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animEffect transition="in" filter="fade">
                                      <p:cBhvr>
                                        <p:cTn id="11" dur="250"/>
                                        <p:tgtEl>
                                          <p:spTgt spid="68611">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Effect transition="in" filter="fade">
                                      <p:cBhvr>
                                        <p:cTn id="15" dur="250"/>
                                        <p:tgtEl>
                                          <p:spTgt spid="68611">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animEffect transition="in" filter="fade">
                                      <p:cBhvr>
                                        <p:cTn id="19" dur="250"/>
                                        <p:tgtEl>
                                          <p:spTgt spid="686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612">
                                            <p:txEl>
                                              <p:pRg st="0" end="0"/>
                                            </p:txEl>
                                          </p:spTgt>
                                        </p:tgtEl>
                                        <p:attrNameLst>
                                          <p:attrName>style.visibility</p:attrName>
                                        </p:attrNameLst>
                                      </p:cBhvr>
                                      <p:to>
                                        <p:strVal val="visible"/>
                                      </p:to>
                                    </p:set>
                                    <p:animEffect transition="in" filter="fade">
                                      <p:cBhvr>
                                        <p:cTn id="24" dur="250"/>
                                        <p:tgtEl>
                                          <p:spTgt spid="68612">
                                            <p:txEl>
                                              <p:pRg st="0" end="0"/>
                                            </p:txEl>
                                          </p:spTgt>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68612">
                                            <p:txEl>
                                              <p:pRg st="1" end="1"/>
                                            </p:txEl>
                                          </p:spTgt>
                                        </p:tgtEl>
                                        <p:attrNameLst>
                                          <p:attrName>style.visibility</p:attrName>
                                        </p:attrNameLst>
                                      </p:cBhvr>
                                      <p:to>
                                        <p:strVal val="visible"/>
                                      </p:to>
                                    </p:set>
                                    <p:animEffect transition="in" filter="fade">
                                      <p:cBhvr>
                                        <p:cTn id="28" dur="250"/>
                                        <p:tgtEl>
                                          <p:spTgt spid="68612">
                                            <p:txEl>
                                              <p:pRg st="1" end="1"/>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8612">
                                            <p:txEl>
                                              <p:pRg st="2" end="2"/>
                                            </p:txEl>
                                          </p:spTgt>
                                        </p:tgtEl>
                                        <p:attrNameLst>
                                          <p:attrName>style.visibility</p:attrName>
                                        </p:attrNameLst>
                                      </p:cBhvr>
                                      <p:to>
                                        <p:strVal val="visible"/>
                                      </p:to>
                                    </p:set>
                                    <p:animEffect transition="in" filter="fade">
                                      <p:cBhvr>
                                        <p:cTn id="32" dur="250"/>
                                        <p:tgtEl>
                                          <p:spTgt spid="68612">
                                            <p:txEl>
                                              <p:pRg st="2" end="2"/>
                                            </p:txEl>
                                          </p:spTgt>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68612">
                                            <p:txEl>
                                              <p:pRg st="3" end="3"/>
                                            </p:txEl>
                                          </p:spTgt>
                                        </p:tgtEl>
                                        <p:attrNameLst>
                                          <p:attrName>style.visibility</p:attrName>
                                        </p:attrNameLst>
                                      </p:cBhvr>
                                      <p:to>
                                        <p:strVal val="visible"/>
                                      </p:to>
                                    </p:set>
                                    <p:animEffect transition="in" filter="fade">
                                      <p:cBhvr>
                                        <p:cTn id="36" dur="250"/>
                                        <p:tgtEl>
                                          <p:spTgt spid="68612">
                                            <p:txEl>
                                              <p:pRg st="3" end="3"/>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8614"/>
                                        </p:tgtEl>
                                        <p:attrNameLst>
                                          <p:attrName>style.visibility</p:attrName>
                                        </p:attrNameLst>
                                      </p:cBhvr>
                                      <p:to>
                                        <p:strVal val="visible"/>
                                      </p:to>
                                    </p:set>
                                    <p:animEffect transition="in" filter="fade">
                                      <p:cBhvr>
                                        <p:cTn id="40" dur="250"/>
                                        <p:tgtEl>
                                          <p:spTgt spid="6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809259" y="4057014"/>
            <a:ext cx="8848426" cy="1904201"/>
          </a:xfrm>
          <a:prstGeom prst="roundRect">
            <a:avLst>
              <a:gd name="adj" fmla="val 5655"/>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defTabSz="457200">
              <a:buFont typeface="+mj-lt"/>
              <a:buAutoNum type="arabicPeriod"/>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5" name="Rounded Rectangle 4"/>
          <p:cNvSpPr/>
          <p:nvPr/>
        </p:nvSpPr>
        <p:spPr>
          <a:xfrm>
            <a:off x="1809259" y="2900359"/>
            <a:ext cx="8882782" cy="557005"/>
          </a:xfrm>
          <a:prstGeom prst="roundRect">
            <a:avLst/>
          </a:prstGeom>
          <a:solidFill>
            <a:srgbClr val="99FF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4" name="Rounded Rectangle 3"/>
          <p:cNvSpPr/>
          <p:nvPr/>
        </p:nvSpPr>
        <p:spPr>
          <a:xfrm>
            <a:off x="1809259" y="1710814"/>
            <a:ext cx="8882782" cy="588986"/>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dirty="0">
              <a:solidFill>
                <a:prstClr val="white"/>
              </a:solidFill>
              <a:latin typeface="Trebuchet MS"/>
              <a:ea typeface="Arial Unicode MS" panose="020B0604020202020204" pitchFamily="34" charset="-128"/>
              <a:cs typeface="Arial Unicode MS" panose="020B0604020202020204" pitchFamily="34" charset="-128"/>
            </a:endParaRPr>
          </a:p>
        </p:txBody>
      </p:sp>
      <p:sp>
        <p:nvSpPr>
          <p:cNvPr id="204802"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Predicting Probable Behavior</a:t>
            </a:r>
          </a:p>
        </p:txBody>
      </p:sp>
      <p:sp>
        <p:nvSpPr>
          <p:cNvPr id="204803" name="Rectangle 3"/>
          <p:cNvSpPr>
            <a:spLocks noGrp="1" noChangeArrowheads="1"/>
          </p:cNvSpPr>
          <p:nvPr>
            <p:ph idx="1"/>
          </p:nvPr>
        </p:nvSpPr>
        <p:spPr>
          <a:xfrm>
            <a:off x="1809260" y="1833634"/>
            <a:ext cx="8653178" cy="4423234"/>
          </a:xfrm>
        </p:spPr>
        <p:txBody>
          <a:bodyPr>
            <a:normAutofit fontScale="85000" lnSpcReduction="20000"/>
          </a:bodyPr>
          <a:lstStyle/>
          <a:p>
            <a:pPr marL="514350" indent="-514350">
              <a:lnSpc>
                <a:spcPct val="109000"/>
              </a:lnSpc>
              <a:spcBef>
                <a:spcPts val="0"/>
              </a:spcBef>
              <a:buFont typeface="+mj-lt"/>
              <a:buAutoNum type="arabicPeriod"/>
              <a:defRPr/>
            </a:pPr>
            <a:r>
              <a:rPr lang="en-US" dirty="0"/>
              <a:t>Remember: no certainties – only </a:t>
            </a:r>
            <a:r>
              <a:rPr lang="en-US" b="1" dirty="0"/>
              <a:t>probabilities.</a:t>
            </a:r>
            <a:br>
              <a:rPr lang="en-US" b="1" dirty="0"/>
            </a:br>
            <a:br>
              <a:rPr lang="en-US" b="1" dirty="0"/>
            </a:br>
            <a:endParaRPr lang="en-US" b="1" dirty="0"/>
          </a:p>
          <a:p>
            <a:pPr marL="514350" indent="-514350">
              <a:lnSpc>
                <a:spcPct val="109000"/>
              </a:lnSpc>
              <a:spcBef>
                <a:spcPts val="0"/>
              </a:spcBef>
              <a:buFont typeface="+mj-lt"/>
              <a:buAutoNum type="arabicPeriod"/>
              <a:defRPr/>
            </a:pPr>
            <a:r>
              <a:rPr lang="en-US" dirty="0"/>
              <a:t>Avoid labeling. </a:t>
            </a:r>
            <a:br>
              <a:rPr lang="en-US" dirty="0"/>
            </a:br>
            <a:endParaRPr lang="en-US" dirty="0"/>
          </a:p>
          <a:p>
            <a:pPr marL="514350" indent="-514350">
              <a:lnSpc>
                <a:spcPct val="109000"/>
              </a:lnSpc>
              <a:spcBef>
                <a:spcPts val="0"/>
              </a:spcBef>
              <a:buFont typeface="+mj-lt"/>
              <a:buAutoNum type="arabicPeriod"/>
              <a:defRPr/>
            </a:pPr>
            <a:endParaRPr lang="en-US" dirty="0"/>
          </a:p>
          <a:p>
            <a:pPr marL="514350" indent="-514350">
              <a:lnSpc>
                <a:spcPct val="109000"/>
              </a:lnSpc>
              <a:spcBef>
                <a:spcPts val="0"/>
              </a:spcBef>
              <a:buFont typeface="+mj-lt"/>
              <a:buAutoNum type="arabicPeriod"/>
              <a:defRPr/>
            </a:pPr>
            <a:r>
              <a:rPr lang="en-US" dirty="0"/>
              <a:t>Consider other perceived factors:</a:t>
            </a:r>
          </a:p>
          <a:p>
            <a:pPr lvl="7">
              <a:lnSpc>
                <a:spcPct val="109000"/>
              </a:lnSpc>
              <a:spcBef>
                <a:spcPts val="0"/>
              </a:spcBef>
              <a:defRPr/>
            </a:pPr>
            <a:r>
              <a:rPr lang="en-US" sz="2400" dirty="0">
                <a:latin typeface="Calibri" pitchFamily="34" charset="0"/>
                <a:ea typeface="Arial Unicode MS" panose="020B0604020202020204" pitchFamily="34" charset="-128"/>
                <a:cs typeface="Calibri" pitchFamily="34" charset="0"/>
              </a:rPr>
              <a:t>Generational </a:t>
            </a:r>
          </a:p>
          <a:p>
            <a:pPr lvl="7">
              <a:lnSpc>
                <a:spcPct val="109000"/>
              </a:lnSpc>
              <a:spcBef>
                <a:spcPts val="0"/>
              </a:spcBef>
              <a:defRPr/>
            </a:pPr>
            <a:r>
              <a:rPr lang="en-US" sz="2400" dirty="0">
                <a:latin typeface="Calibri" pitchFamily="34" charset="0"/>
                <a:ea typeface="Arial Unicode MS" panose="020B0604020202020204" pitchFamily="34" charset="-128"/>
                <a:cs typeface="Calibri" pitchFamily="34" charset="0"/>
              </a:rPr>
              <a:t>Socio-economic</a:t>
            </a:r>
          </a:p>
          <a:p>
            <a:pPr lvl="7">
              <a:lnSpc>
                <a:spcPct val="109000"/>
              </a:lnSpc>
              <a:spcBef>
                <a:spcPts val="0"/>
              </a:spcBef>
              <a:defRPr/>
            </a:pPr>
            <a:r>
              <a:rPr lang="en-US" sz="2400" dirty="0">
                <a:latin typeface="Calibri" pitchFamily="34" charset="0"/>
                <a:ea typeface="Arial Unicode MS" panose="020B0604020202020204" pitchFamily="34" charset="-128"/>
                <a:cs typeface="Calibri" pitchFamily="34" charset="0"/>
              </a:rPr>
              <a:t>Gender</a:t>
            </a:r>
          </a:p>
          <a:p>
            <a:pPr lvl="7">
              <a:lnSpc>
                <a:spcPct val="109000"/>
              </a:lnSpc>
              <a:spcBef>
                <a:spcPts val="0"/>
              </a:spcBef>
              <a:defRPr/>
            </a:pPr>
            <a:r>
              <a:rPr lang="en-US" sz="2400" dirty="0">
                <a:latin typeface="Calibri" pitchFamily="34" charset="0"/>
                <a:ea typeface="Arial Unicode MS" panose="020B0604020202020204" pitchFamily="34" charset="-128"/>
                <a:cs typeface="Calibri" pitchFamily="34" charset="0"/>
              </a:rPr>
              <a:t>Cultural</a:t>
            </a:r>
          </a:p>
          <a:p>
            <a:pPr lvl="7">
              <a:lnSpc>
                <a:spcPct val="109000"/>
              </a:lnSpc>
              <a:spcBef>
                <a:spcPts val="0"/>
              </a:spcBef>
              <a:defRPr/>
            </a:pPr>
            <a:r>
              <a:rPr lang="en-US" sz="2400" dirty="0">
                <a:latin typeface="Calibri" pitchFamily="34" charset="0"/>
                <a:ea typeface="Arial Unicode MS" panose="020B0604020202020204" pitchFamily="34" charset="-128"/>
                <a:cs typeface="Calibri" pitchFamily="34" charset="0"/>
              </a:rPr>
              <a:t>Contextual</a:t>
            </a:r>
          </a:p>
        </p:txBody>
      </p:sp>
      <p:sp>
        <p:nvSpPr>
          <p:cNvPr id="7" name="Rectangle 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67795253"/>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03">
                                            <p:txEl>
                                              <p:pRg st="0" end="0"/>
                                            </p:txEl>
                                          </p:spTgt>
                                        </p:tgtEl>
                                        <p:attrNameLst>
                                          <p:attrName>style.visibility</p:attrName>
                                        </p:attrNameLst>
                                      </p:cBhvr>
                                      <p:to>
                                        <p:strVal val="visible"/>
                                      </p:to>
                                    </p:set>
                                    <p:animEffect transition="in" filter="fade">
                                      <p:cBhvr>
                                        <p:cTn id="10" dur="500"/>
                                        <p:tgtEl>
                                          <p:spTgt spid="20480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4803">
                                            <p:txEl>
                                              <p:pRg st="1" end="1"/>
                                            </p:txEl>
                                          </p:spTgt>
                                        </p:tgtEl>
                                        <p:attrNameLst>
                                          <p:attrName>style.visibility</p:attrName>
                                        </p:attrNameLst>
                                      </p:cBhvr>
                                      <p:to>
                                        <p:strVal val="visible"/>
                                      </p:to>
                                    </p:set>
                                    <p:animEffect transition="in" filter="fade">
                                      <p:cBhvr>
                                        <p:cTn id="17" dur="500"/>
                                        <p:tgtEl>
                                          <p:spTgt spid="204803">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4803">
                                            <p:txEl>
                                              <p:pRg st="3" end="3"/>
                                            </p:txEl>
                                          </p:spTgt>
                                        </p:tgtEl>
                                        <p:attrNameLst>
                                          <p:attrName>style.visibility</p:attrName>
                                        </p:attrNameLst>
                                      </p:cBhvr>
                                      <p:to>
                                        <p:strVal val="visible"/>
                                      </p:to>
                                    </p:set>
                                    <p:animEffect transition="in" filter="fade">
                                      <p:cBhvr>
                                        <p:cTn id="24" dur="500"/>
                                        <p:tgtEl>
                                          <p:spTgt spid="20480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4803">
                                            <p:txEl>
                                              <p:pRg st="4" end="4"/>
                                            </p:txEl>
                                          </p:spTgt>
                                        </p:tgtEl>
                                        <p:attrNameLst>
                                          <p:attrName>style.visibility</p:attrName>
                                        </p:attrNameLst>
                                      </p:cBhvr>
                                      <p:to>
                                        <p:strVal val="visible"/>
                                      </p:to>
                                    </p:set>
                                    <p:animEffect transition="in" filter="fade">
                                      <p:cBhvr>
                                        <p:cTn id="27" dur="500"/>
                                        <p:tgtEl>
                                          <p:spTgt spid="20480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4803">
                                            <p:txEl>
                                              <p:pRg st="5" end="5"/>
                                            </p:txEl>
                                          </p:spTgt>
                                        </p:tgtEl>
                                        <p:attrNameLst>
                                          <p:attrName>style.visibility</p:attrName>
                                        </p:attrNameLst>
                                      </p:cBhvr>
                                      <p:to>
                                        <p:strVal val="visible"/>
                                      </p:to>
                                    </p:set>
                                    <p:animEffect transition="in" filter="fade">
                                      <p:cBhvr>
                                        <p:cTn id="30" dur="500"/>
                                        <p:tgtEl>
                                          <p:spTgt spid="20480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4803">
                                            <p:txEl>
                                              <p:pRg st="6" end="6"/>
                                            </p:txEl>
                                          </p:spTgt>
                                        </p:tgtEl>
                                        <p:attrNameLst>
                                          <p:attrName>style.visibility</p:attrName>
                                        </p:attrNameLst>
                                      </p:cBhvr>
                                      <p:to>
                                        <p:strVal val="visible"/>
                                      </p:to>
                                    </p:set>
                                    <p:animEffect transition="in" filter="fade">
                                      <p:cBhvr>
                                        <p:cTn id="33" dur="500"/>
                                        <p:tgtEl>
                                          <p:spTgt spid="20480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4803">
                                            <p:txEl>
                                              <p:pRg st="7" end="7"/>
                                            </p:txEl>
                                          </p:spTgt>
                                        </p:tgtEl>
                                        <p:attrNameLst>
                                          <p:attrName>style.visibility</p:attrName>
                                        </p:attrNameLst>
                                      </p:cBhvr>
                                      <p:to>
                                        <p:strVal val="visible"/>
                                      </p:to>
                                    </p:set>
                                    <p:animEffect transition="in" filter="fade">
                                      <p:cBhvr>
                                        <p:cTn id="36" dur="500"/>
                                        <p:tgtEl>
                                          <p:spTgt spid="20480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4803">
                                            <p:txEl>
                                              <p:pRg st="8" end="8"/>
                                            </p:txEl>
                                          </p:spTgt>
                                        </p:tgtEl>
                                        <p:attrNameLst>
                                          <p:attrName>style.visibility</p:attrName>
                                        </p:attrNameLst>
                                      </p:cBhvr>
                                      <p:to>
                                        <p:strVal val="visible"/>
                                      </p:to>
                                    </p:set>
                                    <p:animEffect transition="in" filter="fade">
                                      <p:cBhvr>
                                        <p:cTn id="39" dur="500"/>
                                        <p:tgtEl>
                                          <p:spTgt spid="2048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20480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Behavioral Styles</a:t>
            </a:r>
          </a:p>
        </p:txBody>
      </p:sp>
      <p:cxnSp>
        <p:nvCxnSpPr>
          <p:cNvPr id="8" name="Straight Connector 7"/>
          <p:cNvCxnSpPr/>
          <p:nvPr/>
        </p:nvCxnSpPr>
        <p:spPr>
          <a:xfrm>
            <a:off x="6096000" y="1937384"/>
            <a:ext cx="0" cy="304877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29051" y="3611884"/>
            <a:ext cx="8058163"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7887115" y="3879832"/>
            <a:ext cx="2743200" cy="1550551"/>
            <a:chOff x="5029200" y="1828800"/>
            <a:chExt cx="2743200" cy="1550551"/>
          </a:xfrm>
        </p:grpSpPr>
        <p:sp>
          <p:nvSpPr>
            <p:cNvPr id="4" name="Text Box 8"/>
            <p:cNvSpPr txBox="1">
              <a:spLocks noChangeArrowheads="1"/>
            </p:cNvSpPr>
            <p:nvPr/>
          </p:nvSpPr>
          <p:spPr bwMode="auto">
            <a:xfrm>
              <a:off x="5029200" y="18288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DRIVER</a:t>
              </a:r>
            </a:p>
          </p:txBody>
        </p:sp>
        <p:sp>
          <p:nvSpPr>
            <p:cNvPr id="18" name="TextBox 17"/>
            <p:cNvSpPr txBox="1"/>
            <p:nvPr/>
          </p:nvSpPr>
          <p:spPr>
            <a:xfrm>
              <a:off x="5105400" y="2209800"/>
              <a:ext cx="12954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Dominating</a:t>
              </a:r>
            </a:p>
            <a:p>
              <a:pPr defTabSz="457200">
                <a:buFontTx/>
                <a:buChar char="•"/>
                <a:defRPr/>
              </a:pPr>
              <a:r>
                <a:rPr lang="en-US" sz="1400" dirty="0">
                  <a:solidFill>
                    <a:srgbClr val="002060"/>
                  </a:solidFill>
                  <a:latin typeface="Calibri"/>
                  <a:ea typeface="Arial Unicode MS" panose="020B0604020202020204" pitchFamily="34" charset="-128"/>
                  <a:cs typeface="Calibri"/>
                </a:rPr>
                <a:t> Independent</a:t>
              </a:r>
            </a:p>
            <a:p>
              <a:pPr defTabSz="457200">
                <a:buFontTx/>
                <a:buChar char="•"/>
                <a:defRPr/>
              </a:pPr>
              <a:r>
                <a:rPr lang="en-US" sz="1400" dirty="0">
                  <a:solidFill>
                    <a:srgbClr val="002060"/>
                  </a:solidFill>
                  <a:latin typeface="Calibri"/>
                  <a:ea typeface="Arial Unicode MS" panose="020B0604020202020204" pitchFamily="34" charset="-128"/>
                  <a:cs typeface="Calibri"/>
                </a:rPr>
                <a:t> Formal</a:t>
              </a:r>
            </a:p>
            <a:p>
              <a:pPr defTabSz="457200">
                <a:buFontTx/>
                <a:buChar char="•"/>
                <a:defRPr/>
              </a:pPr>
              <a:r>
                <a:rPr lang="en-US" sz="1400" dirty="0">
                  <a:solidFill>
                    <a:srgbClr val="002060"/>
                  </a:solidFill>
                  <a:latin typeface="Calibri"/>
                  <a:ea typeface="Arial Unicode MS" panose="020B0604020202020204" pitchFamily="34" charset="-128"/>
                  <a:cs typeface="Calibri"/>
                </a:rPr>
                <a:t> Practical</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1" name="Group 20"/>
          <p:cNvGrpSpPr/>
          <p:nvPr/>
        </p:nvGrpSpPr>
        <p:grpSpPr>
          <a:xfrm>
            <a:off x="7857014" y="2059451"/>
            <a:ext cx="2743200" cy="1626751"/>
            <a:chOff x="4975225" y="3657600"/>
            <a:chExt cx="2743200" cy="1626751"/>
          </a:xfrm>
        </p:grpSpPr>
        <p:sp>
          <p:nvSpPr>
            <p:cNvPr id="5" name="Text Box 9"/>
            <p:cNvSpPr txBox="1">
              <a:spLocks noChangeArrowheads="1"/>
            </p:cNvSpPr>
            <p:nvPr/>
          </p:nvSpPr>
          <p:spPr bwMode="auto">
            <a:xfrm>
              <a:off x="4975225" y="36576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EXPRESSIVE</a:t>
              </a:r>
            </a:p>
          </p:txBody>
        </p:sp>
        <p:sp>
          <p:nvSpPr>
            <p:cNvPr id="20" name="TextBox 19"/>
            <p:cNvSpPr txBox="1"/>
            <p:nvPr/>
          </p:nvSpPr>
          <p:spPr>
            <a:xfrm>
              <a:off x="5105400" y="4114800"/>
              <a:ext cx="18288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Animated</a:t>
              </a:r>
            </a:p>
            <a:p>
              <a:pPr defTabSz="457200">
                <a:buFontTx/>
                <a:buChar char="•"/>
                <a:defRPr/>
              </a:pPr>
              <a:r>
                <a:rPr lang="en-US" sz="1400" dirty="0">
                  <a:solidFill>
                    <a:srgbClr val="002060"/>
                  </a:solidFill>
                  <a:latin typeface="Calibri"/>
                  <a:ea typeface="Arial Unicode MS" panose="020B0604020202020204" pitchFamily="34" charset="-128"/>
                  <a:cs typeface="Calibri"/>
                </a:rPr>
                <a:t> Forceful</a:t>
              </a:r>
            </a:p>
            <a:p>
              <a:pPr defTabSz="457200">
                <a:buFontTx/>
                <a:buChar char="•"/>
                <a:defRPr/>
              </a:pPr>
              <a:r>
                <a:rPr lang="en-US" sz="1400" dirty="0">
                  <a:solidFill>
                    <a:srgbClr val="002060"/>
                  </a:solidFill>
                  <a:latin typeface="Calibri"/>
                  <a:ea typeface="Arial Unicode MS" panose="020B0604020202020204" pitchFamily="34" charset="-128"/>
                  <a:cs typeface="Calibri"/>
                </a:rPr>
                <a:t> Opinionated</a:t>
              </a:r>
            </a:p>
            <a:p>
              <a:pPr defTabSz="457200">
                <a:buFontTx/>
                <a:buChar char="•"/>
                <a:defRPr/>
              </a:pPr>
              <a:r>
                <a:rPr lang="en-US" sz="1400" dirty="0">
                  <a:solidFill>
                    <a:srgbClr val="002060"/>
                  </a:solidFill>
                  <a:latin typeface="Calibri"/>
                  <a:ea typeface="Arial Unicode MS" panose="020B0604020202020204" pitchFamily="34" charset="-128"/>
                  <a:cs typeface="Calibri"/>
                </a:rPr>
                <a:t> Impulsive</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3" name="Group 22"/>
          <p:cNvGrpSpPr/>
          <p:nvPr/>
        </p:nvGrpSpPr>
        <p:grpSpPr>
          <a:xfrm>
            <a:off x="2581117" y="2059451"/>
            <a:ext cx="2743200" cy="1626751"/>
            <a:chOff x="2743200" y="3657600"/>
            <a:chExt cx="2743200" cy="1626751"/>
          </a:xfrm>
        </p:grpSpPr>
        <p:sp>
          <p:nvSpPr>
            <p:cNvPr id="6" name="Text Box 10"/>
            <p:cNvSpPr txBox="1">
              <a:spLocks noChangeArrowheads="1"/>
            </p:cNvSpPr>
            <p:nvPr/>
          </p:nvSpPr>
          <p:spPr bwMode="auto">
            <a:xfrm>
              <a:off x="2743200" y="36576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AMIABLE</a:t>
              </a:r>
            </a:p>
          </p:txBody>
        </p:sp>
        <p:sp>
          <p:nvSpPr>
            <p:cNvPr id="22" name="TextBox 21"/>
            <p:cNvSpPr txBox="1"/>
            <p:nvPr/>
          </p:nvSpPr>
          <p:spPr>
            <a:xfrm>
              <a:off x="2819400" y="4114800"/>
              <a:ext cx="16002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Dependable</a:t>
              </a:r>
            </a:p>
            <a:p>
              <a:pPr defTabSz="457200">
                <a:buFontTx/>
                <a:buChar char="•"/>
                <a:defRPr/>
              </a:pPr>
              <a:r>
                <a:rPr lang="en-US" sz="1400" dirty="0">
                  <a:solidFill>
                    <a:srgbClr val="002060"/>
                  </a:solidFill>
                  <a:latin typeface="Calibri"/>
                  <a:ea typeface="Arial Unicode MS" panose="020B0604020202020204" pitchFamily="34" charset="-128"/>
                  <a:cs typeface="Calibri"/>
                </a:rPr>
                <a:t> Supportive</a:t>
              </a:r>
            </a:p>
            <a:p>
              <a:pPr defTabSz="457200">
                <a:buFontTx/>
                <a:buChar char="•"/>
                <a:defRPr/>
              </a:pPr>
              <a:r>
                <a:rPr lang="en-US" sz="1400" dirty="0">
                  <a:solidFill>
                    <a:srgbClr val="002060"/>
                  </a:solidFill>
                  <a:latin typeface="Calibri"/>
                  <a:ea typeface="Arial Unicode MS" panose="020B0604020202020204" pitchFamily="34" charset="-128"/>
                  <a:cs typeface="Calibri"/>
                </a:rPr>
                <a:t> Pliable</a:t>
              </a:r>
            </a:p>
            <a:p>
              <a:pPr defTabSz="457200">
                <a:buFontTx/>
                <a:buChar char="•"/>
                <a:defRPr/>
              </a:pPr>
              <a:r>
                <a:rPr lang="en-US" sz="1400" dirty="0">
                  <a:solidFill>
                    <a:srgbClr val="002060"/>
                  </a:solidFill>
                  <a:latin typeface="Calibri"/>
                  <a:ea typeface="Arial Unicode MS" panose="020B0604020202020204" pitchFamily="34" charset="-128"/>
                  <a:cs typeface="Calibri"/>
                </a:rPr>
                <a:t> Open</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5" name="Group 24"/>
          <p:cNvGrpSpPr/>
          <p:nvPr/>
        </p:nvGrpSpPr>
        <p:grpSpPr>
          <a:xfrm>
            <a:off x="2611218" y="3879832"/>
            <a:ext cx="2743200" cy="1550551"/>
            <a:chOff x="2743200" y="1828800"/>
            <a:chExt cx="2743200" cy="1550551"/>
          </a:xfrm>
        </p:grpSpPr>
        <p:sp>
          <p:nvSpPr>
            <p:cNvPr id="7" name="Text Box 11"/>
            <p:cNvSpPr txBox="1">
              <a:spLocks noChangeArrowheads="1"/>
            </p:cNvSpPr>
            <p:nvPr/>
          </p:nvSpPr>
          <p:spPr bwMode="auto">
            <a:xfrm>
              <a:off x="2743200" y="1828800"/>
              <a:ext cx="2743200" cy="457200"/>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ANALYTIC</a:t>
              </a:r>
            </a:p>
          </p:txBody>
        </p:sp>
        <p:sp>
          <p:nvSpPr>
            <p:cNvPr id="24" name="TextBox 23"/>
            <p:cNvSpPr txBox="1"/>
            <p:nvPr/>
          </p:nvSpPr>
          <p:spPr>
            <a:xfrm>
              <a:off x="2819400" y="2209800"/>
              <a:ext cx="1752600" cy="1169551"/>
            </a:xfrm>
            <a:prstGeom prst="rect">
              <a:avLst/>
            </a:prstGeom>
            <a:noFill/>
          </p:spPr>
          <p:txBody>
            <a:bodyPr wrap="square" rtlCol="0">
              <a:spAutoFit/>
            </a:bodyPr>
            <a:lstStyle/>
            <a:p>
              <a:pPr defTabSz="457200">
                <a:buFontTx/>
                <a:buChar char="•"/>
                <a:defRPr/>
              </a:pPr>
              <a:r>
                <a:rPr lang="en-US" sz="1400" dirty="0">
                  <a:solidFill>
                    <a:srgbClr val="002060"/>
                  </a:solidFill>
                  <a:latin typeface="Calibri"/>
                  <a:ea typeface="Arial Unicode MS" panose="020B0604020202020204" pitchFamily="34" charset="-128"/>
                  <a:cs typeface="Calibri"/>
                </a:rPr>
                <a:t> Serious</a:t>
              </a:r>
            </a:p>
            <a:p>
              <a:pPr defTabSz="457200">
                <a:buFontTx/>
                <a:buChar char="•"/>
                <a:defRPr/>
              </a:pPr>
              <a:r>
                <a:rPr lang="en-US" sz="1400" dirty="0">
                  <a:solidFill>
                    <a:srgbClr val="002060"/>
                  </a:solidFill>
                  <a:latin typeface="Calibri"/>
                  <a:ea typeface="Arial Unicode MS" panose="020B0604020202020204" pitchFamily="34" charset="-128"/>
                  <a:cs typeface="Calibri"/>
                </a:rPr>
                <a:t> Exacting</a:t>
              </a:r>
            </a:p>
            <a:p>
              <a:pPr defTabSz="457200">
                <a:buFontTx/>
                <a:buChar char="•"/>
                <a:defRPr/>
              </a:pPr>
              <a:r>
                <a:rPr lang="en-US" sz="1400" dirty="0">
                  <a:solidFill>
                    <a:srgbClr val="002060"/>
                  </a:solidFill>
                  <a:latin typeface="Calibri"/>
                  <a:ea typeface="Arial Unicode MS" panose="020B0604020202020204" pitchFamily="34" charset="-128"/>
                  <a:cs typeface="Calibri"/>
                </a:rPr>
                <a:t> Indecisive</a:t>
              </a:r>
            </a:p>
            <a:p>
              <a:pPr defTabSz="457200">
                <a:buFontTx/>
                <a:buChar char="•"/>
                <a:defRPr/>
              </a:pPr>
              <a:r>
                <a:rPr lang="en-US" sz="1400" dirty="0">
                  <a:solidFill>
                    <a:srgbClr val="002060"/>
                  </a:solidFill>
                  <a:latin typeface="Calibri"/>
                  <a:ea typeface="Arial Unicode MS" panose="020B0604020202020204" pitchFamily="34" charset="-128"/>
                  <a:cs typeface="Calibri"/>
                </a:rPr>
                <a:t> Logical</a:t>
              </a:r>
            </a:p>
            <a:p>
              <a:pPr defTabSz="457200">
                <a:defRPr/>
              </a:pPr>
              <a:endParaRPr lang="en-US" sz="1400" dirty="0">
                <a:solidFill>
                  <a:srgbClr val="002060"/>
                </a:solidFill>
                <a:latin typeface="Calibri"/>
                <a:ea typeface="Arial Unicode MS" panose="020B0604020202020204" pitchFamily="34" charset="-128"/>
                <a:cs typeface="Calibri"/>
              </a:endParaRPr>
            </a:p>
          </p:txBody>
        </p:sp>
      </p:grpSp>
      <p:grpSp>
        <p:nvGrpSpPr>
          <p:cNvPr id="29" name="Group 28"/>
          <p:cNvGrpSpPr/>
          <p:nvPr/>
        </p:nvGrpSpPr>
        <p:grpSpPr>
          <a:xfrm>
            <a:off x="373133" y="2679624"/>
            <a:ext cx="11818868" cy="2132096"/>
            <a:chOff x="-319069" y="2496740"/>
            <a:chExt cx="9433695" cy="2132096"/>
          </a:xfrm>
        </p:grpSpPr>
        <p:grpSp>
          <p:nvGrpSpPr>
            <p:cNvPr id="27" name="Group 26"/>
            <p:cNvGrpSpPr/>
            <p:nvPr/>
          </p:nvGrpSpPr>
          <p:grpSpPr>
            <a:xfrm>
              <a:off x="-319069" y="2496740"/>
              <a:ext cx="9433695" cy="1962819"/>
              <a:chOff x="-319069" y="2496740"/>
              <a:chExt cx="9433695" cy="1962819"/>
            </a:xfrm>
          </p:grpSpPr>
          <p:grpSp>
            <p:nvGrpSpPr>
              <p:cNvPr id="17" name="Group 16"/>
              <p:cNvGrpSpPr/>
              <p:nvPr/>
            </p:nvGrpSpPr>
            <p:grpSpPr>
              <a:xfrm>
                <a:off x="-319069" y="2496740"/>
                <a:ext cx="9433695" cy="396529"/>
                <a:chOff x="-319069" y="2496740"/>
                <a:chExt cx="9433695" cy="396529"/>
              </a:xfrm>
            </p:grpSpPr>
            <p:sp>
              <p:nvSpPr>
                <p:cNvPr id="12" name="TextBox 11"/>
                <p:cNvSpPr txBox="1"/>
                <p:nvPr/>
              </p:nvSpPr>
              <p:spPr>
                <a:xfrm>
                  <a:off x="7514426" y="2554715"/>
                  <a:ext cx="1600200" cy="338554"/>
                </a:xfrm>
                <a:prstGeom prst="rect">
                  <a:avLst/>
                </a:prstGeom>
                <a:noFill/>
              </p:spPr>
              <p:txBody>
                <a:bodyPr wrap="square" rtlCol="0">
                  <a:spAutoFit/>
                </a:bodyPr>
                <a:lstStyle/>
                <a:p>
                  <a:pPr defTabSz="457200">
                    <a:defRPr/>
                  </a:pPr>
                  <a:r>
                    <a:rPr lang="en-US" sz="1600" dirty="0">
                      <a:solidFill>
                        <a:srgbClr val="FF0000"/>
                      </a:solidFill>
                      <a:latin typeface="Calibri"/>
                      <a:ea typeface="Arial Unicode MS" panose="020B0604020202020204" pitchFamily="34" charset="-128"/>
                      <a:cs typeface="Calibri"/>
                    </a:rPr>
                    <a:t>more assertive</a:t>
                  </a:r>
                </a:p>
              </p:txBody>
            </p:sp>
            <p:sp>
              <p:nvSpPr>
                <p:cNvPr id="13" name="TextBox 12"/>
                <p:cNvSpPr txBox="1"/>
                <p:nvPr/>
              </p:nvSpPr>
              <p:spPr>
                <a:xfrm>
                  <a:off x="-319069" y="2496740"/>
                  <a:ext cx="1600200" cy="338554"/>
                </a:xfrm>
                <a:prstGeom prst="rect">
                  <a:avLst/>
                </a:prstGeom>
                <a:noFill/>
              </p:spPr>
              <p:txBody>
                <a:bodyPr wrap="square" rtlCol="0">
                  <a:spAutoFit/>
                </a:bodyPr>
                <a:lstStyle/>
                <a:p>
                  <a:pPr defTabSz="457200">
                    <a:defRPr/>
                  </a:pPr>
                  <a:r>
                    <a:rPr lang="en-US" sz="1600" dirty="0">
                      <a:solidFill>
                        <a:srgbClr val="FF0000"/>
                      </a:solidFill>
                      <a:latin typeface="Calibri"/>
                      <a:ea typeface="Arial Unicode MS" panose="020B0604020202020204" pitchFamily="34" charset="-128"/>
                      <a:cs typeface="Calibri"/>
                    </a:rPr>
                    <a:t>less assertive</a:t>
                  </a:r>
                </a:p>
              </p:txBody>
            </p:sp>
          </p:grpSp>
          <p:sp>
            <p:nvSpPr>
              <p:cNvPr id="26" name="Text Box 19"/>
              <p:cNvSpPr txBox="1">
                <a:spLocks noChangeArrowheads="1"/>
              </p:cNvSpPr>
              <p:nvPr/>
            </p:nvSpPr>
            <p:spPr bwMode="auto">
              <a:xfrm>
                <a:off x="-319069" y="2759094"/>
                <a:ext cx="1905000" cy="1700465"/>
              </a:xfrm>
              <a:prstGeom prst="rect">
                <a:avLst/>
              </a:prstGeom>
              <a:noFill/>
              <a:ln w="9525">
                <a:noFill/>
                <a:miter lim="800000"/>
                <a:headEnd/>
                <a:tailEnd/>
              </a:ln>
            </p:spPr>
            <p:txBody>
              <a:bodyPr>
                <a:prstTxWarp prst="textNoShape">
                  <a:avLst/>
                </a:prstTxWarp>
                <a:spAutoFit/>
              </a:bodyPr>
              <a:lstStyle/>
              <a:p>
                <a:pPr defTabSz="457200">
                  <a:defRPr/>
                </a:pPr>
                <a:r>
                  <a:rPr lang="en-US" sz="1100" dirty="0">
                    <a:solidFill>
                      <a:srgbClr val="002060"/>
                    </a:solidFill>
                    <a:latin typeface="Calibri" charset="0"/>
                    <a:ea typeface="Calibri" charset="0"/>
                    <a:cs typeface="Calibri" charset="0"/>
                  </a:rPr>
                  <a:t>talk less</a:t>
                </a:r>
              </a:p>
              <a:p>
                <a:pPr defTabSz="457200">
                  <a:defRPr/>
                </a:pPr>
                <a:r>
                  <a:rPr lang="en-US" sz="1100" dirty="0">
                    <a:solidFill>
                      <a:srgbClr val="002060"/>
                    </a:solidFill>
                    <a:latin typeface="Calibri" charset="0"/>
                    <a:ea typeface="Calibri" charset="0"/>
                    <a:cs typeface="Calibri" charset="0"/>
                  </a:rPr>
                  <a:t>ask more</a:t>
                </a:r>
              </a:p>
              <a:p>
                <a:pPr defTabSz="457200">
                  <a:defRPr/>
                </a:pPr>
                <a:r>
                  <a:rPr lang="en-US" sz="1100" dirty="0">
                    <a:solidFill>
                      <a:srgbClr val="002060"/>
                    </a:solidFill>
                    <a:latin typeface="Calibri" charset="0"/>
                    <a:ea typeface="Calibri" charset="0"/>
                    <a:cs typeface="Calibri" charset="0"/>
                  </a:rPr>
                  <a:t>indirect eye contact</a:t>
                </a:r>
              </a:p>
              <a:p>
                <a:pPr defTabSz="457200">
                  <a:defRPr/>
                </a:pPr>
                <a:r>
                  <a:rPr lang="en-US" sz="1100" dirty="0">
                    <a:solidFill>
                      <a:srgbClr val="002060"/>
                    </a:solidFill>
                    <a:latin typeface="Calibri" charset="0"/>
                    <a:ea typeface="Calibri" charset="0"/>
                    <a:cs typeface="Calibri" charset="0"/>
                  </a:rPr>
                  <a:t>use hands less</a:t>
                </a:r>
              </a:p>
              <a:p>
                <a:pPr defTabSz="457200">
                  <a:defRPr/>
                </a:pPr>
                <a:r>
                  <a:rPr lang="en-US" sz="1100" dirty="0">
                    <a:solidFill>
                      <a:srgbClr val="002060"/>
                    </a:solidFill>
                    <a:latin typeface="Calibri" charset="0"/>
                    <a:ea typeface="Calibri" charset="0"/>
                    <a:cs typeface="Calibri" charset="0"/>
                  </a:rPr>
                  <a:t>risk adverse</a:t>
                </a:r>
              </a:p>
              <a:p>
                <a:pPr defTabSz="457200">
                  <a:defRPr/>
                </a:pPr>
                <a:r>
                  <a:rPr lang="en-US" sz="1100" dirty="0">
                    <a:solidFill>
                      <a:srgbClr val="002060"/>
                    </a:solidFill>
                    <a:latin typeface="Calibri" charset="0"/>
                    <a:ea typeface="Calibri" charset="0"/>
                    <a:cs typeface="Calibri" charset="0"/>
                  </a:rPr>
                  <a:t>slower to make decisions</a:t>
                </a:r>
              </a:p>
              <a:p>
                <a:pPr defTabSz="457200">
                  <a:defRPr/>
                </a:pPr>
                <a:r>
                  <a:rPr lang="en-US" sz="1100" dirty="0">
                    <a:solidFill>
                      <a:srgbClr val="002060"/>
                    </a:solidFill>
                    <a:latin typeface="Calibri" charset="0"/>
                    <a:ea typeface="Calibri" charset="0"/>
                    <a:cs typeface="Calibri" charset="0"/>
                  </a:rPr>
                  <a:t>data driven</a:t>
                </a:r>
              </a:p>
              <a:p>
                <a:pPr defTabSz="457200">
                  <a:defRPr/>
                </a:pPr>
                <a:r>
                  <a:rPr lang="en-US" sz="1100" dirty="0">
                    <a:solidFill>
                      <a:srgbClr val="002060"/>
                    </a:solidFill>
                    <a:latin typeface="Calibri" charset="0"/>
                    <a:ea typeface="Calibri" charset="0"/>
                    <a:cs typeface="Calibri" charset="0"/>
                  </a:rPr>
                  <a:t>avoid conflict</a:t>
                </a:r>
              </a:p>
              <a:p>
                <a:pPr defTabSz="457200">
                  <a:spcBef>
                    <a:spcPct val="50000"/>
                  </a:spcBef>
                  <a:defRPr/>
                </a:pPr>
                <a:endParaRPr lang="en-US" sz="1100" dirty="0">
                  <a:solidFill>
                    <a:srgbClr val="002060"/>
                  </a:solidFill>
                  <a:latin typeface="Calibri" charset="0"/>
                  <a:ea typeface="Calibri" charset="0"/>
                  <a:cs typeface="Calibri" charset="0"/>
                </a:endParaRPr>
              </a:p>
            </p:txBody>
          </p:sp>
        </p:grpSp>
        <p:sp>
          <p:nvSpPr>
            <p:cNvPr id="28" name="Text Box 20"/>
            <p:cNvSpPr txBox="1">
              <a:spLocks noChangeArrowheads="1"/>
            </p:cNvSpPr>
            <p:nvPr/>
          </p:nvSpPr>
          <p:spPr bwMode="auto">
            <a:xfrm>
              <a:off x="7145970" y="2759094"/>
              <a:ext cx="1524000" cy="1869742"/>
            </a:xfrm>
            <a:prstGeom prst="rect">
              <a:avLst/>
            </a:prstGeom>
            <a:noFill/>
            <a:ln w="9525">
              <a:noFill/>
              <a:miter lim="800000"/>
              <a:headEnd/>
              <a:tailEnd/>
            </a:ln>
          </p:spPr>
          <p:txBody>
            <a:bodyPr wrap="square">
              <a:prstTxWarp prst="textNoShape">
                <a:avLst/>
              </a:prstTxWarp>
              <a:spAutoFit/>
            </a:bodyPr>
            <a:lstStyle/>
            <a:p>
              <a:pPr algn="r" defTabSz="457200">
                <a:defRPr/>
              </a:pPr>
              <a:r>
                <a:rPr lang="en-US" sz="1100" dirty="0">
                  <a:solidFill>
                    <a:srgbClr val="002060"/>
                  </a:solidFill>
                  <a:latin typeface="Calibri" charset="0"/>
                  <a:ea typeface="Calibri" charset="0"/>
                  <a:cs typeface="Calibri" charset="0"/>
                </a:rPr>
                <a:t>talk more</a:t>
              </a:r>
            </a:p>
            <a:p>
              <a:pPr algn="r" defTabSz="457200">
                <a:defRPr/>
              </a:pPr>
              <a:r>
                <a:rPr lang="en-US" sz="1100" dirty="0">
                  <a:solidFill>
                    <a:srgbClr val="002060"/>
                  </a:solidFill>
                  <a:latin typeface="Calibri" charset="0"/>
                  <a:ea typeface="Calibri" charset="0"/>
                  <a:cs typeface="Calibri" charset="0"/>
                </a:rPr>
                <a:t>tell more</a:t>
              </a:r>
            </a:p>
            <a:p>
              <a:pPr algn="r" defTabSz="457200">
                <a:defRPr/>
              </a:pPr>
              <a:r>
                <a:rPr lang="en-US" sz="1100" dirty="0">
                  <a:solidFill>
                    <a:srgbClr val="002060"/>
                  </a:solidFill>
                  <a:latin typeface="Calibri" charset="0"/>
                  <a:ea typeface="Calibri" charset="0"/>
                  <a:cs typeface="Calibri" charset="0"/>
                </a:rPr>
                <a:t>lean forward</a:t>
              </a:r>
            </a:p>
            <a:p>
              <a:pPr algn="r" defTabSz="457200">
                <a:defRPr/>
              </a:pPr>
              <a:r>
                <a:rPr lang="en-US" sz="1100" dirty="0">
                  <a:solidFill>
                    <a:srgbClr val="002060"/>
                  </a:solidFill>
                  <a:latin typeface="Calibri" charset="0"/>
                  <a:ea typeface="Calibri" charset="0"/>
                  <a:cs typeface="Calibri" charset="0"/>
                </a:rPr>
                <a:t>direct eye contact</a:t>
              </a:r>
            </a:p>
            <a:p>
              <a:pPr algn="r" defTabSz="457200">
                <a:defRPr/>
              </a:pPr>
              <a:r>
                <a:rPr lang="en-US" sz="1100" dirty="0">
                  <a:solidFill>
                    <a:srgbClr val="002060"/>
                  </a:solidFill>
                  <a:latin typeface="Calibri" charset="0"/>
                  <a:ea typeface="Calibri" charset="0"/>
                  <a:cs typeface="Calibri" charset="0"/>
                </a:rPr>
                <a:t>use hands more</a:t>
              </a:r>
            </a:p>
            <a:p>
              <a:pPr algn="r" defTabSz="457200">
                <a:defRPr/>
              </a:pPr>
              <a:r>
                <a:rPr lang="en-US" sz="1100" dirty="0">
                  <a:solidFill>
                    <a:srgbClr val="002060"/>
                  </a:solidFill>
                  <a:latin typeface="Calibri" charset="0"/>
                  <a:ea typeface="Calibri" charset="0"/>
                  <a:cs typeface="Calibri" charset="0"/>
                </a:rPr>
                <a:t>risk takers</a:t>
              </a:r>
            </a:p>
            <a:p>
              <a:pPr algn="r" defTabSz="457200">
                <a:defRPr/>
              </a:pPr>
              <a:r>
                <a:rPr lang="en-US" sz="1100" dirty="0">
                  <a:solidFill>
                    <a:srgbClr val="002060"/>
                  </a:solidFill>
                  <a:latin typeface="Calibri" charset="0"/>
                  <a:ea typeface="Calibri" charset="0"/>
                  <a:cs typeface="Calibri" charset="0"/>
                </a:rPr>
                <a:t>decisive</a:t>
              </a:r>
            </a:p>
            <a:p>
              <a:pPr algn="r" defTabSz="457200">
                <a:defRPr/>
              </a:pPr>
              <a:r>
                <a:rPr lang="en-US" sz="1100" dirty="0">
                  <a:solidFill>
                    <a:srgbClr val="002060"/>
                  </a:solidFill>
                  <a:latin typeface="Calibri" charset="0"/>
                  <a:ea typeface="Calibri" charset="0"/>
                  <a:cs typeface="Calibri" charset="0"/>
                </a:rPr>
                <a:t>hypothesis driven</a:t>
              </a:r>
            </a:p>
            <a:p>
              <a:pPr algn="r" defTabSz="457200">
                <a:defRPr/>
              </a:pPr>
              <a:r>
                <a:rPr lang="en-US" sz="1100" dirty="0">
                  <a:solidFill>
                    <a:srgbClr val="002060"/>
                  </a:solidFill>
                  <a:latin typeface="Calibri" charset="0"/>
                  <a:ea typeface="Calibri" charset="0"/>
                  <a:cs typeface="Calibri" charset="0"/>
                </a:rPr>
                <a:t>fighters</a:t>
              </a:r>
            </a:p>
            <a:p>
              <a:pPr algn="r" defTabSz="457200">
                <a:spcBef>
                  <a:spcPct val="50000"/>
                </a:spcBef>
                <a:defRPr/>
              </a:pPr>
              <a:endParaRPr lang="en-US" sz="1100" dirty="0">
                <a:solidFill>
                  <a:srgbClr val="002060"/>
                </a:solidFill>
                <a:latin typeface="Calibri" charset="0"/>
                <a:ea typeface="Calibri" charset="0"/>
                <a:cs typeface="Calibri" charset="0"/>
              </a:endParaRPr>
            </a:p>
          </p:txBody>
        </p:sp>
      </p:grpSp>
      <p:grpSp>
        <p:nvGrpSpPr>
          <p:cNvPr id="33" name="Group 32"/>
          <p:cNvGrpSpPr/>
          <p:nvPr/>
        </p:nvGrpSpPr>
        <p:grpSpPr>
          <a:xfrm>
            <a:off x="4925109" y="1337482"/>
            <a:ext cx="2514600" cy="4858602"/>
            <a:chOff x="3316288" y="1630978"/>
            <a:chExt cx="2514600" cy="4917322"/>
          </a:xfrm>
        </p:grpSpPr>
        <p:grpSp>
          <p:nvGrpSpPr>
            <p:cNvPr id="31" name="Group 30"/>
            <p:cNvGrpSpPr/>
            <p:nvPr/>
          </p:nvGrpSpPr>
          <p:grpSpPr>
            <a:xfrm>
              <a:off x="3316288" y="5277651"/>
              <a:ext cx="2514600" cy="1270649"/>
              <a:chOff x="3316288" y="5277651"/>
              <a:chExt cx="2514600" cy="1270649"/>
            </a:xfrm>
          </p:grpSpPr>
          <p:sp>
            <p:nvSpPr>
              <p:cNvPr id="15" name="TextBox 14"/>
              <p:cNvSpPr txBox="1"/>
              <p:nvPr/>
            </p:nvSpPr>
            <p:spPr>
              <a:xfrm>
                <a:off x="3316288" y="5277651"/>
                <a:ext cx="2514600" cy="342646"/>
              </a:xfrm>
              <a:prstGeom prst="rect">
                <a:avLst/>
              </a:prstGeom>
              <a:noFill/>
            </p:spPr>
            <p:txBody>
              <a:bodyPr wrap="square" rtlCol="0">
                <a:spAutoFit/>
              </a:bodyPr>
              <a:lstStyle/>
              <a:p>
                <a:pPr algn="ctr" defTabSz="457200">
                  <a:defRPr/>
                </a:pPr>
                <a:r>
                  <a:rPr lang="en-US" sz="1600" dirty="0">
                    <a:solidFill>
                      <a:srgbClr val="FF0000"/>
                    </a:solidFill>
                    <a:latin typeface="Calibri"/>
                    <a:ea typeface="Arial Unicode MS" panose="020B0604020202020204" pitchFamily="34" charset="-128"/>
                    <a:cs typeface="Calibri"/>
                  </a:rPr>
                  <a:t>less responsive to stimuli</a:t>
                </a:r>
              </a:p>
            </p:txBody>
          </p:sp>
          <p:sp>
            <p:nvSpPr>
              <p:cNvPr id="30" name="Rectangle 29"/>
              <p:cNvSpPr/>
              <p:nvPr/>
            </p:nvSpPr>
            <p:spPr>
              <a:xfrm>
                <a:off x="3581400" y="5609581"/>
                <a:ext cx="1858069" cy="938719"/>
              </a:xfrm>
              <a:prstGeom prst="rect">
                <a:avLst/>
              </a:prstGeom>
              <a:solidFill>
                <a:schemeClr val="bg1"/>
              </a:solidFill>
            </p:spPr>
            <p:txBody>
              <a:bodyPr wrap="square">
                <a:spAutoFit/>
              </a:bodyPr>
              <a:lstStyle/>
              <a:p>
                <a:pPr algn="ctr" defTabSz="457200">
                  <a:defRPr/>
                </a:pPr>
                <a:r>
                  <a:rPr lang="en-US" sz="1100" dirty="0">
                    <a:solidFill>
                      <a:srgbClr val="002060"/>
                    </a:solidFill>
                    <a:latin typeface="Calibri" charset="0"/>
                    <a:ea typeface="Calibri" charset="0"/>
                    <a:cs typeface="Calibri" charset="0"/>
                  </a:rPr>
                  <a:t>more rigid body posture</a:t>
                </a:r>
              </a:p>
              <a:p>
                <a:pPr algn="ctr" defTabSz="457200">
                  <a:defRPr/>
                </a:pPr>
                <a:r>
                  <a:rPr lang="en-US" sz="1100" dirty="0">
                    <a:solidFill>
                      <a:srgbClr val="002060"/>
                    </a:solidFill>
                    <a:latin typeface="Calibri" charset="0"/>
                    <a:ea typeface="Calibri" charset="0"/>
                    <a:cs typeface="Calibri" charset="0"/>
                  </a:rPr>
                  <a:t>hard to read</a:t>
                </a:r>
              </a:p>
              <a:p>
                <a:pPr algn="ctr" defTabSz="457200">
                  <a:defRPr/>
                </a:pPr>
                <a:r>
                  <a:rPr lang="en-US" sz="1100" dirty="0">
                    <a:solidFill>
                      <a:srgbClr val="002060"/>
                    </a:solidFill>
                    <a:latin typeface="Calibri" charset="0"/>
                    <a:ea typeface="Calibri" charset="0"/>
                    <a:cs typeface="Calibri" charset="0"/>
                  </a:rPr>
                  <a:t>task oriented</a:t>
                </a:r>
              </a:p>
              <a:p>
                <a:pPr algn="ctr" defTabSz="457200">
                  <a:defRPr/>
                </a:pPr>
                <a:r>
                  <a:rPr lang="en-US" sz="1100" dirty="0">
                    <a:solidFill>
                      <a:srgbClr val="002060"/>
                    </a:solidFill>
                    <a:latin typeface="Calibri" charset="0"/>
                    <a:ea typeface="Calibri" charset="0"/>
                    <a:cs typeface="Calibri" charset="0"/>
                  </a:rPr>
                  <a:t>more structured</a:t>
                </a:r>
              </a:p>
              <a:p>
                <a:pPr algn="ctr" defTabSz="457200">
                  <a:defRPr/>
                </a:pPr>
                <a:r>
                  <a:rPr lang="en-US" sz="1100" dirty="0">
                    <a:solidFill>
                      <a:srgbClr val="002060"/>
                    </a:solidFill>
                    <a:latin typeface="Calibri" charset="0"/>
                    <a:ea typeface="Calibri" charset="0"/>
                    <a:cs typeface="Calibri" charset="0"/>
                  </a:rPr>
                  <a:t>less social</a:t>
                </a:r>
              </a:p>
            </p:txBody>
          </p:sp>
        </p:grpSp>
        <p:sp>
          <p:nvSpPr>
            <p:cNvPr id="32" name="Rectangle 31"/>
            <p:cNvSpPr/>
            <p:nvPr/>
          </p:nvSpPr>
          <p:spPr>
            <a:xfrm>
              <a:off x="3665516" y="1630978"/>
              <a:ext cx="1773953" cy="1121387"/>
            </a:xfrm>
            <a:prstGeom prst="rect">
              <a:avLst/>
            </a:prstGeom>
            <a:solidFill>
              <a:schemeClr val="bg1"/>
            </a:solidFill>
          </p:spPr>
          <p:txBody>
            <a:bodyPr wrap="square">
              <a:spAutoFit/>
            </a:bodyPr>
            <a:lstStyle/>
            <a:p>
              <a:pPr algn="ctr" defTabSz="457200">
                <a:defRPr/>
              </a:pPr>
              <a:endParaRPr lang="en-US" sz="1100" dirty="0">
                <a:solidFill>
                  <a:srgbClr val="002060"/>
                </a:solidFill>
                <a:latin typeface="Calibri" charset="0"/>
                <a:ea typeface="Calibri" charset="0"/>
                <a:cs typeface="Calibri" charset="0"/>
              </a:endParaRPr>
            </a:p>
            <a:p>
              <a:pPr algn="ctr" defTabSz="457200">
                <a:defRPr/>
              </a:pPr>
              <a:r>
                <a:rPr lang="en-US" sz="1100" dirty="0">
                  <a:solidFill>
                    <a:srgbClr val="002060"/>
                  </a:solidFill>
                  <a:latin typeface="Calibri" charset="0"/>
                  <a:ea typeface="Calibri" charset="0"/>
                  <a:cs typeface="Calibri" charset="0"/>
                </a:rPr>
                <a:t>more social</a:t>
              </a:r>
            </a:p>
            <a:p>
              <a:pPr algn="ctr" defTabSz="457200">
                <a:defRPr/>
              </a:pPr>
              <a:r>
                <a:rPr lang="en-US" sz="1100" dirty="0">
                  <a:solidFill>
                    <a:srgbClr val="002060"/>
                  </a:solidFill>
                  <a:latin typeface="Calibri" charset="0"/>
                  <a:ea typeface="Calibri" charset="0"/>
                  <a:cs typeface="Calibri" charset="0"/>
                </a:rPr>
                <a:t>less structured </a:t>
              </a:r>
            </a:p>
            <a:p>
              <a:pPr algn="ctr" defTabSz="457200">
                <a:defRPr/>
              </a:pPr>
              <a:r>
                <a:rPr lang="en-US" sz="1100" dirty="0">
                  <a:solidFill>
                    <a:srgbClr val="002060"/>
                  </a:solidFill>
                  <a:latin typeface="Calibri" charset="0"/>
                  <a:ea typeface="Calibri" charset="0"/>
                  <a:cs typeface="Calibri" charset="0"/>
                </a:rPr>
                <a:t>people oriented </a:t>
              </a:r>
            </a:p>
            <a:p>
              <a:pPr algn="ctr" defTabSz="457200">
                <a:defRPr/>
              </a:pPr>
              <a:r>
                <a:rPr lang="en-US" sz="1100" dirty="0">
                  <a:solidFill>
                    <a:srgbClr val="002060"/>
                  </a:solidFill>
                  <a:latin typeface="Calibri" charset="0"/>
                  <a:ea typeface="Calibri" charset="0"/>
                  <a:cs typeface="Calibri" charset="0"/>
                </a:rPr>
                <a:t>easy to read</a:t>
              </a:r>
            </a:p>
            <a:p>
              <a:pPr algn="ctr" defTabSz="457200">
                <a:defRPr/>
              </a:pPr>
              <a:r>
                <a:rPr lang="en-US" sz="1100" dirty="0">
                  <a:solidFill>
                    <a:srgbClr val="002060"/>
                  </a:solidFill>
                  <a:latin typeface="Calibri" charset="0"/>
                  <a:ea typeface="Calibri" charset="0"/>
                  <a:cs typeface="Calibri" charset="0"/>
                </a:rPr>
                <a:t>looser body posture</a:t>
              </a:r>
              <a:endParaRPr lang="en-US" sz="1100" dirty="0">
                <a:solidFill>
                  <a:srgbClr val="002060"/>
                </a:solidFill>
                <a:latin typeface="Trebuchet MS"/>
                <a:ea typeface="Arial Unicode MS" panose="020B0604020202020204" pitchFamily="34" charset="-128"/>
                <a:cs typeface="Arial Unicode MS" panose="020B0604020202020204" pitchFamily="34" charset="-128"/>
              </a:endParaRPr>
            </a:p>
          </p:txBody>
        </p:sp>
      </p:grpSp>
      <p:sp>
        <p:nvSpPr>
          <p:cNvPr id="34" name="TextBox 33"/>
          <p:cNvSpPr txBox="1"/>
          <p:nvPr/>
        </p:nvSpPr>
        <p:spPr>
          <a:xfrm>
            <a:off x="4861955" y="1195287"/>
            <a:ext cx="2514600" cy="338554"/>
          </a:xfrm>
          <a:prstGeom prst="rect">
            <a:avLst/>
          </a:prstGeom>
          <a:noFill/>
        </p:spPr>
        <p:txBody>
          <a:bodyPr wrap="square" rtlCol="0">
            <a:spAutoFit/>
          </a:bodyPr>
          <a:lstStyle/>
          <a:p>
            <a:pPr algn="ctr" defTabSz="457200">
              <a:defRPr/>
            </a:pPr>
            <a:r>
              <a:rPr lang="en-US" sz="1600" dirty="0">
                <a:solidFill>
                  <a:srgbClr val="FF0000"/>
                </a:solidFill>
                <a:latin typeface="Calibri"/>
                <a:ea typeface="Arial Unicode MS" panose="020B0604020202020204" pitchFamily="34" charset="-128"/>
                <a:cs typeface="Calibri"/>
              </a:rPr>
              <a:t>more responsive to stimuli</a:t>
            </a:r>
          </a:p>
        </p:txBody>
      </p:sp>
      <p:sp>
        <p:nvSpPr>
          <p:cNvPr id="35" name="Rectangle 34">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75897605"/>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i="1" dirty="0"/>
              <a:t>The Culture Map</a:t>
            </a:r>
            <a:br>
              <a:rPr lang="en-US" i="1" dirty="0"/>
            </a:br>
            <a:r>
              <a:rPr lang="en-US" sz="2400" dirty="0"/>
              <a:t>Erin Meyer</a:t>
            </a:r>
          </a:p>
        </p:txBody>
      </p:sp>
      <p:sp>
        <p:nvSpPr>
          <p:cNvPr id="8" name="Text Placeholder 7"/>
          <p:cNvSpPr>
            <a:spLocks noGrp="1"/>
          </p:cNvSpPr>
          <p:nvPr>
            <p:ph type="body" idx="1"/>
          </p:nvPr>
        </p:nvSpPr>
        <p:spPr/>
        <p:txBody>
          <a:bodyPr/>
          <a:lstStyle/>
          <a:p>
            <a:r>
              <a:rPr lang="en-US" dirty="0"/>
              <a:t>Eight Dimensions That Define Team Cultures</a:t>
            </a:r>
          </a:p>
        </p:txBody>
      </p:sp>
      <p:pic>
        <p:nvPicPr>
          <p:cNvPr id="5" name="Picture 5" descr="A close up of a logo&#10;&#10;Description generated with very high confidence">
            <a:extLst>
              <a:ext uri="{FF2B5EF4-FFF2-40B4-BE49-F238E27FC236}">
                <a16:creationId xmlns:a16="http://schemas.microsoft.com/office/drawing/2014/main" id="{4D29615B-6A1C-4688-8769-779C15D8DB88}"/>
              </a:ext>
            </a:extLst>
          </p:cNvPr>
          <p:cNvPicPr>
            <a:picLocks noGrp="1" noChangeAspect="1"/>
          </p:cNvPicPr>
          <p:nvPr>
            <p:ph idx="4294967295"/>
          </p:nvPr>
        </p:nvPicPr>
        <p:blipFill>
          <a:blip r:embed="rId3"/>
          <a:stretch>
            <a:fillRect/>
          </a:stretch>
        </p:blipFill>
        <p:spPr>
          <a:xfrm>
            <a:off x="12180888" y="3933825"/>
            <a:ext cx="11112" cy="9525"/>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842BEDD1-4C52-464F-B38C-8316FF188C2E}"/>
              </a:ext>
            </a:extLst>
          </p:cNvPr>
          <p:cNvPicPr>
            <a:picLocks noChangeAspect="1"/>
          </p:cNvPicPr>
          <p:nvPr/>
        </p:nvPicPr>
        <p:blipFill>
          <a:blip r:embed="rId3"/>
          <a:stretch>
            <a:fillRect/>
          </a:stretch>
        </p:blipFill>
        <p:spPr>
          <a:xfrm>
            <a:off x="1809751" y="285751"/>
            <a:ext cx="9525" cy="9525"/>
          </a:xfrm>
          <a:prstGeom prst="rect">
            <a:avLst/>
          </a:prstGeom>
        </p:spPr>
      </p:pic>
      <p:pic>
        <p:nvPicPr>
          <p:cNvPr id="9" name="Picture 9" descr="A close up of a logo&#10;&#10;Description generated with very high confidence">
            <a:extLst>
              <a:ext uri="{FF2B5EF4-FFF2-40B4-BE49-F238E27FC236}">
                <a16:creationId xmlns:a16="http://schemas.microsoft.com/office/drawing/2014/main" id="{2F69A064-0FAD-4D94-8D32-6CB48AAFFB17}"/>
              </a:ext>
            </a:extLst>
          </p:cNvPr>
          <p:cNvPicPr>
            <a:picLocks noChangeAspect="1"/>
          </p:cNvPicPr>
          <p:nvPr/>
        </p:nvPicPr>
        <p:blipFill>
          <a:blip r:embed="rId3"/>
          <a:stretch>
            <a:fillRect/>
          </a:stretch>
        </p:blipFill>
        <p:spPr>
          <a:xfrm>
            <a:off x="1952626" y="428626"/>
            <a:ext cx="9525" cy="9525"/>
          </a:xfrm>
          <a:prstGeom prst="rect">
            <a:avLst/>
          </a:prstGeom>
        </p:spPr>
      </p:pic>
      <p:pic>
        <p:nvPicPr>
          <p:cNvPr id="11" name="Picture 11" descr="A close up of a logo&#10;&#10;Description generated with very high confidence">
            <a:extLst>
              <a:ext uri="{FF2B5EF4-FFF2-40B4-BE49-F238E27FC236}">
                <a16:creationId xmlns:a16="http://schemas.microsoft.com/office/drawing/2014/main" id="{13B08D3B-7756-4B57-96C5-2C80CABCBE7B}"/>
              </a:ext>
            </a:extLst>
          </p:cNvPr>
          <p:cNvPicPr>
            <a:picLocks noChangeAspect="1"/>
          </p:cNvPicPr>
          <p:nvPr/>
        </p:nvPicPr>
        <p:blipFill>
          <a:blip r:embed="rId3"/>
          <a:stretch>
            <a:fillRect/>
          </a:stretch>
        </p:blipFill>
        <p:spPr>
          <a:xfrm>
            <a:off x="2095501" y="571501"/>
            <a:ext cx="9525" cy="9525"/>
          </a:xfrm>
          <a:prstGeom prst="rect">
            <a:avLst/>
          </a:prstGeom>
        </p:spPr>
      </p:pic>
      <p:pic>
        <p:nvPicPr>
          <p:cNvPr id="13" name="Picture 13" descr="A close up of a logo&#10;&#10;Description generated with very high confidence">
            <a:extLst>
              <a:ext uri="{FF2B5EF4-FFF2-40B4-BE49-F238E27FC236}">
                <a16:creationId xmlns:a16="http://schemas.microsoft.com/office/drawing/2014/main" id="{7E260C6E-42D7-4A3C-872B-8F0DA6C5E9E9}"/>
              </a:ext>
            </a:extLst>
          </p:cNvPr>
          <p:cNvPicPr>
            <a:picLocks noChangeAspect="1"/>
          </p:cNvPicPr>
          <p:nvPr/>
        </p:nvPicPr>
        <p:blipFill>
          <a:blip r:embed="rId3"/>
          <a:stretch>
            <a:fillRect/>
          </a:stretch>
        </p:blipFill>
        <p:spPr>
          <a:xfrm>
            <a:off x="2238376" y="714376"/>
            <a:ext cx="9525" cy="9525"/>
          </a:xfrm>
          <a:prstGeom prst="rect">
            <a:avLst/>
          </a:prstGeom>
        </p:spPr>
      </p:pic>
      <p:pic>
        <p:nvPicPr>
          <p:cNvPr id="15" name="Picture 15" descr="A close up of a logo&#10;&#10;Description generated with very high confidence">
            <a:extLst>
              <a:ext uri="{FF2B5EF4-FFF2-40B4-BE49-F238E27FC236}">
                <a16:creationId xmlns:a16="http://schemas.microsoft.com/office/drawing/2014/main" id="{929B7745-EB6C-463C-867F-295F84FD18E9}"/>
              </a:ext>
            </a:extLst>
          </p:cNvPr>
          <p:cNvPicPr>
            <a:picLocks noChangeAspect="1"/>
          </p:cNvPicPr>
          <p:nvPr/>
        </p:nvPicPr>
        <p:blipFill>
          <a:blip r:embed="rId3"/>
          <a:stretch>
            <a:fillRect/>
          </a:stretch>
        </p:blipFill>
        <p:spPr>
          <a:xfrm>
            <a:off x="2381251" y="857251"/>
            <a:ext cx="9525" cy="9525"/>
          </a:xfrm>
          <a:prstGeom prst="rect">
            <a:avLst/>
          </a:prstGeom>
        </p:spPr>
      </p:pic>
      <p:pic>
        <p:nvPicPr>
          <p:cNvPr id="17" name="Picture 17" descr="A close up of a logo&#10;&#10;Description generated with very high confidence">
            <a:extLst>
              <a:ext uri="{FF2B5EF4-FFF2-40B4-BE49-F238E27FC236}">
                <a16:creationId xmlns:a16="http://schemas.microsoft.com/office/drawing/2014/main" id="{50603B6D-9D16-44E1-BEC6-29152ACBF783}"/>
              </a:ext>
            </a:extLst>
          </p:cNvPr>
          <p:cNvPicPr>
            <a:picLocks noChangeAspect="1"/>
          </p:cNvPicPr>
          <p:nvPr/>
        </p:nvPicPr>
        <p:blipFill>
          <a:blip r:embed="rId3"/>
          <a:stretch>
            <a:fillRect/>
          </a:stretch>
        </p:blipFill>
        <p:spPr>
          <a:xfrm>
            <a:off x="2524126" y="1000126"/>
            <a:ext cx="9525" cy="9525"/>
          </a:xfrm>
          <a:prstGeom prst="rect">
            <a:avLst/>
          </a:prstGeom>
        </p:spPr>
      </p:pic>
      <p:pic>
        <p:nvPicPr>
          <p:cNvPr id="19" name="Picture 19" descr="A close up of a logo&#10;&#10;Description generated with very high confidence">
            <a:extLst>
              <a:ext uri="{FF2B5EF4-FFF2-40B4-BE49-F238E27FC236}">
                <a16:creationId xmlns:a16="http://schemas.microsoft.com/office/drawing/2014/main" id="{D458DE59-CD81-4723-9E40-06C14E4F6E41}"/>
              </a:ext>
            </a:extLst>
          </p:cNvPr>
          <p:cNvPicPr>
            <a:picLocks noChangeAspect="1"/>
          </p:cNvPicPr>
          <p:nvPr/>
        </p:nvPicPr>
        <p:blipFill>
          <a:blip r:embed="rId3"/>
          <a:stretch>
            <a:fillRect/>
          </a:stretch>
        </p:blipFill>
        <p:spPr>
          <a:xfrm>
            <a:off x="1666876" y="142876"/>
            <a:ext cx="9525" cy="9525"/>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6170D97E-2714-4B69-98D1-4BF927949F39}"/>
              </a:ext>
            </a:extLst>
          </p:cNvPr>
          <p:cNvPicPr>
            <a:picLocks noChangeAspect="1"/>
          </p:cNvPicPr>
          <p:nvPr/>
        </p:nvPicPr>
        <p:blipFill>
          <a:blip r:embed="rId3"/>
          <a:stretch>
            <a:fillRect/>
          </a:stretch>
        </p:blipFill>
        <p:spPr>
          <a:xfrm>
            <a:off x="1809751" y="285751"/>
            <a:ext cx="9525" cy="9525"/>
          </a:xfrm>
          <a:prstGeom prst="rect">
            <a:avLst/>
          </a:prstGeom>
        </p:spPr>
      </p:pic>
      <p:pic>
        <p:nvPicPr>
          <p:cNvPr id="23" name="Picture 23" descr="A close up of a logo&#10;&#10;Description generated with very high confidence">
            <a:extLst>
              <a:ext uri="{FF2B5EF4-FFF2-40B4-BE49-F238E27FC236}">
                <a16:creationId xmlns:a16="http://schemas.microsoft.com/office/drawing/2014/main" id="{77A958D6-1E14-441E-A358-CC5EC5482F77}"/>
              </a:ext>
            </a:extLst>
          </p:cNvPr>
          <p:cNvPicPr>
            <a:picLocks noChangeAspect="1"/>
          </p:cNvPicPr>
          <p:nvPr/>
        </p:nvPicPr>
        <p:blipFill>
          <a:blip r:embed="rId3"/>
          <a:stretch>
            <a:fillRect/>
          </a:stretch>
        </p:blipFill>
        <p:spPr>
          <a:xfrm>
            <a:off x="1952626" y="428626"/>
            <a:ext cx="9525" cy="952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DDF58247-7B7A-4B01-A2A6-7041F411319D}"/>
              </a:ext>
            </a:extLst>
          </p:cNvPr>
          <p:cNvPicPr>
            <a:picLocks noChangeAspect="1"/>
          </p:cNvPicPr>
          <p:nvPr/>
        </p:nvPicPr>
        <p:blipFill>
          <a:blip r:embed="rId3"/>
          <a:stretch>
            <a:fillRect/>
          </a:stretch>
        </p:blipFill>
        <p:spPr>
          <a:xfrm>
            <a:off x="2095501" y="571501"/>
            <a:ext cx="9525" cy="9525"/>
          </a:xfrm>
          <a:prstGeom prst="rect">
            <a:avLst/>
          </a:prstGeom>
        </p:spPr>
      </p:pic>
      <p:pic>
        <p:nvPicPr>
          <p:cNvPr id="27" name="Picture 27" descr="A close up of a logo&#10;&#10;Description generated with very high confidence">
            <a:extLst>
              <a:ext uri="{FF2B5EF4-FFF2-40B4-BE49-F238E27FC236}">
                <a16:creationId xmlns:a16="http://schemas.microsoft.com/office/drawing/2014/main" id="{35E05736-66F2-4A71-B8FC-1A034C7708E8}"/>
              </a:ext>
            </a:extLst>
          </p:cNvPr>
          <p:cNvPicPr>
            <a:picLocks noChangeAspect="1"/>
          </p:cNvPicPr>
          <p:nvPr/>
        </p:nvPicPr>
        <p:blipFill>
          <a:blip r:embed="rId3"/>
          <a:stretch>
            <a:fillRect/>
          </a:stretch>
        </p:blipFill>
        <p:spPr>
          <a:xfrm>
            <a:off x="2238376" y="714376"/>
            <a:ext cx="9525" cy="9525"/>
          </a:xfrm>
          <a:prstGeom prst="rect">
            <a:avLst/>
          </a:prstGeom>
        </p:spPr>
      </p:pic>
      <p:pic>
        <p:nvPicPr>
          <p:cNvPr id="29" name="Picture 29" descr="A close up of a logo&#10;&#10;Description generated with very high confidence">
            <a:extLst>
              <a:ext uri="{FF2B5EF4-FFF2-40B4-BE49-F238E27FC236}">
                <a16:creationId xmlns:a16="http://schemas.microsoft.com/office/drawing/2014/main" id="{C6E1D223-8594-4E46-85D3-471D8E452072}"/>
              </a:ext>
            </a:extLst>
          </p:cNvPr>
          <p:cNvPicPr>
            <a:picLocks noChangeAspect="1"/>
          </p:cNvPicPr>
          <p:nvPr/>
        </p:nvPicPr>
        <p:blipFill>
          <a:blip r:embed="rId3"/>
          <a:stretch>
            <a:fillRect/>
          </a:stretch>
        </p:blipFill>
        <p:spPr>
          <a:xfrm>
            <a:off x="2381251" y="857251"/>
            <a:ext cx="9525" cy="9525"/>
          </a:xfrm>
          <a:prstGeom prst="rect">
            <a:avLst/>
          </a:prstGeom>
        </p:spPr>
      </p:pic>
      <p:pic>
        <p:nvPicPr>
          <p:cNvPr id="31" name="Picture 31" descr="A close up of a logo&#10;&#10;Description generated with very high confidence">
            <a:extLst>
              <a:ext uri="{FF2B5EF4-FFF2-40B4-BE49-F238E27FC236}">
                <a16:creationId xmlns:a16="http://schemas.microsoft.com/office/drawing/2014/main" id="{6A446A06-F487-4E9C-9876-C45F3DC37D32}"/>
              </a:ext>
            </a:extLst>
          </p:cNvPr>
          <p:cNvPicPr>
            <a:picLocks noChangeAspect="1"/>
          </p:cNvPicPr>
          <p:nvPr/>
        </p:nvPicPr>
        <p:blipFill>
          <a:blip r:embed="rId3"/>
          <a:stretch>
            <a:fillRect/>
          </a:stretch>
        </p:blipFill>
        <p:spPr>
          <a:xfrm>
            <a:off x="2524126" y="1000126"/>
            <a:ext cx="9525" cy="9525"/>
          </a:xfrm>
          <a:prstGeom prst="rect">
            <a:avLst/>
          </a:prstGeom>
        </p:spPr>
      </p:pic>
      <p:pic>
        <p:nvPicPr>
          <p:cNvPr id="3" name="Picture 5">
            <a:extLst>
              <a:ext uri="{FF2B5EF4-FFF2-40B4-BE49-F238E27FC236}">
                <a16:creationId xmlns:a16="http://schemas.microsoft.com/office/drawing/2014/main" id="{9B7F8D56-48CA-48B9-ABD4-F16D10912743}"/>
              </a:ext>
            </a:extLst>
          </p:cNvPr>
          <p:cNvPicPr>
            <a:picLocks noChangeAspect="1"/>
          </p:cNvPicPr>
          <p:nvPr/>
        </p:nvPicPr>
        <p:blipFill>
          <a:blip r:embed="rId4"/>
          <a:stretch>
            <a:fillRect/>
          </a:stretch>
        </p:blipFill>
        <p:spPr>
          <a:xfrm>
            <a:off x="10347385" y="4670854"/>
            <a:ext cx="1100008" cy="1500011"/>
          </a:xfrm>
          <a:prstGeom prst="rect">
            <a:avLst/>
          </a:prstGeom>
        </p:spPr>
      </p:pic>
      <p:sp>
        <p:nvSpPr>
          <p:cNvPr id="20" name="Rectangle 19">
            <a:hlinkClick r:id="rId5"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73055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Communicating</a:t>
            </a:r>
          </a:p>
        </p:txBody>
      </p:sp>
      <p:sp>
        <p:nvSpPr>
          <p:cNvPr id="2" name="Content Placeholder 1"/>
          <p:cNvSpPr>
            <a:spLocks noGrp="1"/>
          </p:cNvSpPr>
          <p:nvPr>
            <p:ph idx="1"/>
          </p:nvPr>
        </p:nvSpPr>
        <p:spPr/>
        <p:txBody>
          <a:bodyPr>
            <a:normAutofit fontScale="85000" lnSpcReduction="20000"/>
          </a:bodyPr>
          <a:lstStyle/>
          <a:p>
            <a:pPr marL="0" indent="0">
              <a:lnSpc>
                <a:spcPct val="119000"/>
              </a:lnSpc>
              <a:spcBef>
                <a:spcPts val="0"/>
              </a:spcBef>
              <a:buNone/>
            </a:pPr>
            <a:r>
              <a:rPr lang="en-US" dirty="0"/>
              <a:t>Measures relative preference for direct versus indirect communication.</a:t>
            </a:r>
          </a:p>
          <a:p>
            <a:pPr marL="0" indent="0">
              <a:lnSpc>
                <a:spcPct val="119000"/>
              </a:lnSpc>
              <a:spcBef>
                <a:spcPts val="0"/>
              </a:spcBef>
              <a:buNone/>
            </a:pPr>
            <a:endParaRPr lang="en-US" dirty="0"/>
          </a:p>
          <a:p>
            <a:pPr marL="0" indent="0">
              <a:lnSpc>
                <a:spcPct val="119000"/>
              </a:lnSpc>
              <a:spcBef>
                <a:spcPts val="0"/>
              </a:spcBef>
              <a:buNone/>
            </a:pPr>
            <a:r>
              <a:rPr lang="en-US" b="1" dirty="0"/>
              <a:t>Low-context (low number on Culture Map)</a:t>
            </a:r>
          </a:p>
          <a:p>
            <a:pPr>
              <a:lnSpc>
                <a:spcPct val="119000"/>
              </a:lnSpc>
              <a:spcBef>
                <a:spcPts val="0"/>
              </a:spcBef>
            </a:pPr>
            <a:r>
              <a:rPr lang="en-US" dirty="0"/>
              <a:t>Communicates using precise, simple, explicit, and clear messages</a:t>
            </a:r>
          </a:p>
          <a:p>
            <a:pPr>
              <a:lnSpc>
                <a:spcPct val="119000"/>
              </a:lnSpc>
              <a:spcBef>
                <a:spcPts val="0"/>
              </a:spcBef>
            </a:pPr>
            <a:r>
              <a:rPr lang="en-US" dirty="0"/>
              <a:t>Messages expressed and understood at face value</a:t>
            </a:r>
          </a:p>
          <a:p>
            <a:pPr>
              <a:lnSpc>
                <a:spcPct val="119000"/>
              </a:lnSpc>
              <a:spcBef>
                <a:spcPts val="0"/>
              </a:spcBef>
            </a:pPr>
            <a:endParaRPr lang="en-US" dirty="0"/>
          </a:p>
          <a:p>
            <a:pPr marL="0" indent="0">
              <a:lnSpc>
                <a:spcPct val="119000"/>
              </a:lnSpc>
              <a:spcBef>
                <a:spcPts val="0"/>
              </a:spcBef>
              <a:buNone/>
            </a:pPr>
            <a:r>
              <a:rPr lang="en-US" b="1" dirty="0"/>
              <a:t>High-context (high number on Culture Map)</a:t>
            </a:r>
          </a:p>
          <a:p>
            <a:pPr>
              <a:lnSpc>
                <a:spcPct val="119000"/>
              </a:lnSpc>
              <a:spcBef>
                <a:spcPts val="0"/>
              </a:spcBef>
            </a:pPr>
            <a:r>
              <a:rPr lang="en-US" dirty="0"/>
              <a:t>Communicates using sophisticated, nuanced, and layered messages</a:t>
            </a:r>
          </a:p>
          <a:p>
            <a:pPr>
              <a:lnSpc>
                <a:spcPct val="119000"/>
              </a:lnSpc>
              <a:spcBef>
                <a:spcPts val="0"/>
              </a:spcBef>
            </a:pPr>
            <a:r>
              <a:rPr lang="en-US" dirty="0"/>
              <a:t>Reading between the lines is expected</a:t>
            </a:r>
          </a:p>
          <a:p>
            <a:pPr>
              <a:lnSpc>
                <a:spcPct val="119000"/>
              </a:lnSpc>
              <a:spcBef>
                <a:spcPts val="0"/>
              </a:spcBef>
            </a:pPr>
            <a:r>
              <a:rPr lang="en-US" dirty="0"/>
              <a:t>More is left to interpretation</a:t>
            </a:r>
          </a:p>
        </p:txBody>
      </p:sp>
      <p:sp>
        <p:nvSpPr>
          <p:cNvPr id="6" name="Content Placeholder 2"/>
          <p:cNvSpPr txBox="1">
            <a:spLocks/>
          </p:cNvSpPr>
          <p:nvPr/>
        </p:nvSpPr>
        <p:spPr>
          <a:xfrm>
            <a:off x="1957754" y="1058432"/>
            <a:ext cx="7239000" cy="4846320"/>
          </a:xfrm>
          <a:prstGeom prst="rect">
            <a:avLst/>
          </a:prstGeom>
        </p:spPr>
        <p:txBody>
          <a:bodyPr vert="horz" lIns="91423" tIns="45713" rIns="91423" bIns="45713">
            <a:normAutofit/>
          </a:bodyPr>
          <a:lstStyle>
            <a:lvl1pPr marL="341313" indent="-341313" algn="l" rtl="0" eaLnBrk="1" latinLnBrk="0" hangingPunct="1">
              <a:lnSpc>
                <a:spcPct val="114000"/>
              </a:lnSpc>
              <a:spcBef>
                <a:spcPts val="0"/>
              </a:spcBef>
              <a:buClr>
                <a:srgbClr val="C00000"/>
              </a:buClr>
              <a:buSzPct val="73000"/>
              <a:buFont typeface="Wingdings 2"/>
              <a:buChar char=""/>
              <a:defRPr kumimoji="0" sz="2400" kern="1200" baseline="0">
                <a:solidFill>
                  <a:schemeClr val="tx1"/>
                </a:solidFill>
                <a:latin typeface="+mn-lt"/>
                <a:ea typeface="+mn-ea"/>
                <a:cs typeface="+mn-cs"/>
              </a:defRPr>
            </a:lvl1pPr>
            <a:lvl2pPr marL="514350" indent="-173038" algn="l" rtl="0" eaLnBrk="1" latinLnBrk="0" hangingPunct="1">
              <a:lnSpc>
                <a:spcPct val="114000"/>
              </a:lnSpc>
              <a:spcBef>
                <a:spcPts val="0"/>
              </a:spcBef>
              <a:buClr>
                <a:srgbClr val="002060"/>
              </a:buClr>
              <a:buSzPct val="80000"/>
              <a:buFont typeface="Wingdings 2"/>
              <a:buChar char=""/>
              <a:defRPr kumimoji="0" sz="2000" kern="1200">
                <a:solidFill>
                  <a:schemeClr val="tx1"/>
                </a:solidFill>
                <a:latin typeface="+mn-lt"/>
                <a:ea typeface="+mn-ea"/>
                <a:cs typeface="+mn-cs"/>
              </a:defRPr>
            </a:lvl2pPr>
            <a:lvl3pPr marL="741363" indent="-227013" algn="l" rtl="0" eaLnBrk="1" latinLnBrk="0" hangingPunct="1">
              <a:lnSpc>
                <a:spcPct val="114000"/>
              </a:lnSpc>
              <a:spcBef>
                <a:spcPts val="0"/>
              </a:spcBef>
              <a:buClr>
                <a:srgbClr val="002060"/>
              </a:buClr>
              <a:buSzPct val="60000"/>
              <a:buFont typeface="Wingdings"/>
              <a:buChar char=""/>
              <a:defRPr kumimoji="0" sz="1800" kern="1200">
                <a:solidFill>
                  <a:schemeClr val="tx1"/>
                </a:solidFill>
                <a:latin typeface="+mn-lt"/>
                <a:ea typeface="+mn-ea"/>
                <a:cs typeface="+mn-cs"/>
              </a:defRPr>
            </a:lvl3pPr>
            <a:lvl4pPr marL="914400" indent="-173038" algn="l" rtl="0" eaLnBrk="1" latinLnBrk="0" hangingPunct="1">
              <a:lnSpc>
                <a:spcPct val="114000"/>
              </a:lnSpc>
              <a:spcBef>
                <a:spcPts val="0"/>
              </a:spcBef>
              <a:buClr>
                <a:srgbClr val="002060"/>
              </a:buClr>
              <a:buSzPct val="80000"/>
              <a:buFont typeface="Wingdings 2"/>
              <a:buChar char=""/>
              <a:defRPr kumimoji="0" sz="1800" kern="1200">
                <a:solidFill>
                  <a:schemeClr val="tx1"/>
                </a:solidFill>
                <a:latin typeface="+mn-lt"/>
                <a:ea typeface="+mn-ea"/>
                <a:cs typeface="+mn-cs"/>
              </a:defRPr>
            </a:lvl4pPr>
            <a:lvl5pPr marL="1146175" indent="-231775" algn="l" rtl="0" eaLnBrk="1" latinLnBrk="0" hangingPunct="1">
              <a:lnSpc>
                <a:spcPct val="114000"/>
              </a:lnSpc>
              <a:spcBef>
                <a:spcPts val="0"/>
              </a:spcBef>
              <a:buClr>
                <a:srgbClr val="002060"/>
              </a:buClr>
              <a:buSzPct val="70000"/>
              <a:buFont typeface="Wingdings"/>
              <a:buChar char=""/>
              <a:defRPr kumimoji="0" sz="1800" kern="1200">
                <a:solidFill>
                  <a:schemeClr val="tx1"/>
                </a:solidFill>
                <a:latin typeface="+mn-lt"/>
                <a:ea typeface="+mn-ea"/>
                <a:cs typeface="+mn-cs"/>
              </a:defRPr>
            </a:lvl5pPr>
            <a:lvl6pPr marL="1103953" indent="-137137" algn="l" rtl="0" eaLnBrk="1" latinLnBrk="0" hangingPunct="1">
              <a:spcBef>
                <a:spcPts val="301"/>
              </a:spcBef>
              <a:buClr>
                <a:schemeClr val="accent4"/>
              </a:buClr>
              <a:buSzPct val="80000"/>
              <a:buFont typeface="Wingdings 2"/>
              <a:buChar char=""/>
              <a:defRPr kumimoji="0" sz="1425" kern="1200">
                <a:solidFill>
                  <a:schemeClr val="tx1">
                    <a:tint val="85000"/>
                  </a:schemeClr>
                </a:solidFill>
                <a:latin typeface="+mn-lt"/>
                <a:ea typeface="+mn-ea"/>
                <a:cs typeface="+mn-cs"/>
              </a:defRPr>
            </a:lvl6pPr>
            <a:lvl7pPr marL="1254802" indent="-137137" algn="l" rtl="0" eaLnBrk="1" latinLnBrk="0" hangingPunct="1">
              <a:spcBef>
                <a:spcPct val="20000"/>
              </a:spcBef>
              <a:buClr>
                <a:schemeClr val="accent4"/>
              </a:buClr>
              <a:buSzPct val="80000"/>
              <a:buFont typeface="Wingdings 2"/>
              <a:buChar char=""/>
              <a:defRPr kumimoji="0" sz="1275" kern="1200" baseline="0">
                <a:solidFill>
                  <a:schemeClr val="tx1"/>
                </a:solidFill>
                <a:latin typeface="+mn-lt"/>
                <a:ea typeface="+mn-ea"/>
                <a:cs typeface="+mn-cs"/>
              </a:defRPr>
            </a:lvl7pPr>
            <a:lvl8pPr marL="1385082" indent="-137137" algn="l" rtl="0" eaLnBrk="1" latinLnBrk="0" hangingPunct="1">
              <a:spcBef>
                <a:spcPts val="224"/>
              </a:spcBef>
              <a:buClr>
                <a:schemeClr val="accent4"/>
              </a:buClr>
              <a:buSzPct val="100000"/>
              <a:buChar char="•"/>
              <a:defRPr kumimoji="0" sz="1275" kern="1200" baseline="0">
                <a:solidFill>
                  <a:schemeClr val="tx1">
                    <a:tint val="85000"/>
                  </a:schemeClr>
                </a:solidFill>
                <a:latin typeface="+mn-lt"/>
                <a:ea typeface="+mn-ea"/>
                <a:cs typeface="+mn-cs"/>
              </a:defRPr>
            </a:lvl8pPr>
            <a:lvl9pPr marL="1542790" indent="-137137" algn="l" rtl="0" eaLnBrk="1" latinLnBrk="0" hangingPunct="1">
              <a:spcBef>
                <a:spcPct val="20000"/>
              </a:spcBef>
              <a:buClr>
                <a:schemeClr val="accent4"/>
              </a:buClr>
              <a:buSzPct val="100000"/>
              <a:buFont typeface="Wingdings"/>
              <a:buChar char="§"/>
              <a:defRPr kumimoji="0" sz="1125" kern="1200" baseline="0">
                <a:solidFill>
                  <a:schemeClr val="tx1"/>
                </a:solidFill>
                <a:latin typeface="+mn-lt"/>
                <a:ea typeface="+mn-ea"/>
                <a:cs typeface="+mn-cs"/>
              </a:defRPr>
            </a:lvl9pPr>
            <a:extLst/>
          </a:lstStyle>
          <a:p>
            <a:pPr marL="0" indent="0">
              <a:buNone/>
            </a:pPr>
            <a:endParaRPr lang="en-US" dirty="0">
              <a:ea typeface="Arial Unicode MS" panose="020B0604020202020204" pitchFamily="34" charset="-128"/>
              <a:cs typeface="Arial Unicode MS" panose="020B0604020202020204" pitchFamily="34" charset="-128"/>
            </a:endParaRPr>
          </a:p>
        </p:txBody>
      </p:sp>
      <p:sp>
        <p:nvSpPr>
          <p:cNvPr id="7" name="Rectangle 6">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037564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collaborations work?</a:t>
            </a:r>
          </a:p>
        </p:txBody>
      </p:sp>
      <p:sp>
        <p:nvSpPr>
          <p:cNvPr id="3" name="Content Placeholder 2"/>
          <p:cNvSpPr>
            <a:spLocks noGrp="1"/>
          </p:cNvSpPr>
          <p:nvPr>
            <p:ph idx="1"/>
          </p:nvPr>
        </p:nvSpPr>
        <p:spPr/>
        <p:txBody>
          <a:bodyPr/>
          <a:lstStyle/>
          <a:p>
            <a:endParaRPr lang="en-US"/>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47010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Evaluating</a:t>
            </a:r>
          </a:p>
        </p:txBody>
      </p:sp>
      <p:sp>
        <p:nvSpPr>
          <p:cNvPr id="2" name="Content Placeholder 1"/>
          <p:cNvSpPr>
            <a:spLocks noGrp="1"/>
          </p:cNvSpPr>
          <p:nvPr>
            <p:ph idx="1"/>
          </p:nvPr>
        </p:nvSpPr>
        <p:spPr/>
        <p:txBody>
          <a:bodyPr>
            <a:normAutofit/>
          </a:bodyPr>
          <a:lstStyle/>
          <a:p>
            <a:pPr marL="0" indent="0">
              <a:spcBef>
                <a:spcPts val="0"/>
              </a:spcBef>
              <a:buNone/>
            </a:pPr>
            <a:r>
              <a:rPr lang="en-US" dirty="0"/>
              <a:t>Measures relative preference for direct versus indirect criticism</a:t>
            </a:r>
          </a:p>
          <a:p>
            <a:pPr>
              <a:spcBef>
                <a:spcPts val="0"/>
              </a:spcBef>
            </a:pPr>
            <a:endParaRPr lang="en-US" dirty="0"/>
          </a:p>
          <a:p>
            <a:pPr>
              <a:spcBef>
                <a:spcPts val="0"/>
              </a:spcBef>
            </a:pPr>
            <a:r>
              <a:rPr lang="en-US" b="1" dirty="0"/>
              <a:t>Direct</a:t>
            </a:r>
            <a:r>
              <a:rPr lang="en-US" dirty="0"/>
              <a:t> </a:t>
            </a:r>
            <a:r>
              <a:rPr lang="en-US" b="1" dirty="0"/>
              <a:t>Negative Feedback (low number on Culture Map)</a:t>
            </a:r>
            <a:br>
              <a:rPr lang="en-US" dirty="0"/>
            </a:br>
            <a:r>
              <a:rPr lang="en-US" dirty="0"/>
              <a:t>Dispassionately gives negative feedback </a:t>
            </a:r>
          </a:p>
          <a:p>
            <a:pPr>
              <a:spcBef>
                <a:spcPts val="0"/>
              </a:spcBef>
            </a:pPr>
            <a:endParaRPr lang="en-US" dirty="0"/>
          </a:p>
          <a:p>
            <a:pPr>
              <a:spcBef>
                <a:spcPts val="0"/>
              </a:spcBef>
            </a:pPr>
            <a:r>
              <a:rPr lang="en-US" b="1" dirty="0"/>
              <a:t>Indirect Negative Feedback (high number on Culture Map)</a:t>
            </a:r>
            <a:br>
              <a:rPr lang="en-US" dirty="0"/>
            </a:br>
            <a:r>
              <a:rPr lang="en-US" dirty="0"/>
              <a:t>Gives negative feedback in a way that minimizes hurt feelings</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955986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Persuading</a:t>
            </a:r>
          </a:p>
        </p:txBody>
      </p:sp>
      <p:sp>
        <p:nvSpPr>
          <p:cNvPr id="2" name="Content Placeholder 1"/>
          <p:cNvSpPr>
            <a:spLocks noGrp="1"/>
          </p:cNvSpPr>
          <p:nvPr>
            <p:ph idx="1"/>
          </p:nvPr>
        </p:nvSpPr>
        <p:spPr/>
        <p:txBody>
          <a:bodyPr>
            <a:normAutofit fontScale="77500" lnSpcReduction="20000"/>
          </a:bodyPr>
          <a:lstStyle/>
          <a:p>
            <a:pPr marL="0" indent="0">
              <a:lnSpc>
                <a:spcPct val="119000"/>
              </a:lnSpc>
              <a:spcBef>
                <a:spcPts val="0"/>
              </a:spcBef>
              <a:buNone/>
            </a:pPr>
            <a:r>
              <a:rPr lang="en-US" dirty="0"/>
              <a:t>Measures relative preference for how one approaches persuading others</a:t>
            </a:r>
          </a:p>
          <a:p>
            <a:pPr marL="0" indent="0">
              <a:lnSpc>
                <a:spcPct val="119000"/>
              </a:lnSpc>
              <a:spcBef>
                <a:spcPts val="0"/>
              </a:spcBef>
              <a:buNone/>
            </a:pPr>
            <a:endParaRPr lang="en-US" b="1" dirty="0"/>
          </a:p>
          <a:p>
            <a:pPr marL="0" indent="0">
              <a:lnSpc>
                <a:spcPct val="119000"/>
              </a:lnSpc>
              <a:spcBef>
                <a:spcPts val="0"/>
              </a:spcBef>
              <a:buNone/>
            </a:pPr>
            <a:r>
              <a:rPr lang="en-US" b="1" dirty="0"/>
              <a:t>Principles-First/Deductive Reasoning (low number on Culture Map)</a:t>
            </a:r>
          </a:p>
          <a:p>
            <a:pPr>
              <a:lnSpc>
                <a:spcPct val="119000"/>
              </a:lnSpc>
              <a:spcBef>
                <a:spcPts val="0"/>
              </a:spcBef>
            </a:pPr>
            <a:r>
              <a:rPr lang="en-US" dirty="0"/>
              <a:t>Provides theoretical basis first</a:t>
            </a:r>
          </a:p>
          <a:p>
            <a:pPr>
              <a:lnSpc>
                <a:spcPct val="119000"/>
              </a:lnSpc>
              <a:spcBef>
                <a:spcPts val="0"/>
              </a:spcBef>
            </a:pPr>
            <a:r>
              <a:rPr lang="en-US" dirty="0"/>
              <a:t>Lays out generally accepted principles before presenting opinion or making a statement</a:t>
            </a:r>
          </a:p>
          <a:p>
            <a:pPr>
              <a:lnSpc>
                <a:spcPct val="119000"/>
              </a:lnSpc>
              <a:spcBef>
                <a:spcPts val="0"/>
              </a:spcBef>
            </a:pPr>
            <a:endParaRPr lang="en-US" dirty="0"/>
          </a:p>
          <a:p>
            <a:pPr marL="0" indent="0">
              <a:lnSpc>
                <a:spcPct val="119000"/>
              </a:lnSpc>
              <a:spcBef>
                <a:spcPts val="0"/>
              </a:spcBef>
              <a:buNone/>
            </a:pPr>
            <a:r>
              <a:rPr lang="en-US" b="1" dirty="0"/>
              <a:t>Application-First/Inductive Reasoning (high number on Culture Map)</a:t>
            </a:r>
            <a:endParaRPr lang="en-US" dirty="0"/>
          </a:p>
          <a:p>
            <a:pPr>
              <a:lnSpc>
                <a:spcPct val="119000"/>
              </a:lnSpc>
              <a:spcBef>
                <a:spcPts val="0"/>
              </a:spcBef>
            </a:pPr>
            <a:r>
              <a:rPr lang="en-US" dirty="0"/>
              <a:t>Provides relevant examples first </a:t>
            </a:r>
          </a:p>
          <a:p>
            <a:pPr>
              <a:lnSpc>
                <a:spcPct val="119000"/>
              </a:lnSpc>
              <a:spcBef>
                <a:spcPts val="0"/>
              </a:spcBef>
            </a:pPr>
            <a:r>
              <a:rPr lang="en-US" dirty="0"/>
              <a:t>Leads with opinions or factual observations, adding concepts later to explain as necessary</a:t>
            </a:r>
          </a:p>
          <a:p>
            <a:pPr>
              <a:lnSpc>
                <a:spcPct val="119000"/>
              </a:lnSpc>
              <a:spcBef>
                <a:spcPts val="0"/>
              </a:spcBef>
            </a:pPr>
            <a:endParaRPr lang="en-US" dirty="0"/>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2986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Leading</a:t>
            </a:r>
          </a:p>
        </p:txBody>
      </p:sp>
      <p:sp>
        <p:nvSpPr>
          <p:cNvPr id="2" name="Content Placeholder 1"/>
          <p:cNvSpPr>
            <a:spLocks noGrp="1"/>
          </p:cNvSpPr>
          <p:nvPr>
            <p:ph idx="1"/>
          </p:nvPr>
        </p:nvSpPr>
        <p:spPr/>
        <p:txBody>
          <a:bodyPr>
            <a:normAutofit/>
          </a:bodyPr>
          <a:lstStyle/>
          <a:p>
            <a:pPr marL="0" indent="0">
              <a:buNone/>
            </a:pPr>
            <a:r>
              <a:rPr lang="en-US" dirty="0"/>
              <a:t>Measures degree of respect and deference shown to authority figures</a:t>
            </a:r>
          </a:p>
          <a:p>
            <a:pPr marL="0" indent="0">
              <a:buNone/>
            </a:pPr>
            <a:endParaRPr lang="en-US" b="1" dirty="0"/>
          </a:p>
          <a:p>
            <a:r>
              <a:rPr lang="en-US" b="1" dirty="0"/>
              <a:t>Egalitarian (low number on Culture Map)</a:t>
            </a:r>
            <a:br>
              <a:rPr lang="en-US" b="1" dirty="0"/>
            </a:br>
            <a:r>
              <a:rPr lang="en-US" dirty="0"/>
              <a:t>Prefers flat leadership structure</a:t>
            </a:r>
          </a:p>
          <a:p>
            <a:pPr marL="0" indent="0">
              <a:buNone/>
            </a:pPr>
            <a:endParaRPr lang="en-US" dirty="0"/>
          </a:p>
          <a:p>
            <a:r>
              <a:rPr lang="en-US" b="1" dirty="0"/>
              <a:t>Hierarchical (high number on Culture Map)</a:t>
            </a:r>
            <a:br>
              <a:rPr lang="en-US" dirty="0"/>
            </a:br>
            <a:r>
              <a:rPr lang="en-US" dirty="0"/>
              <a:t>Prefers leadership structure based on rank</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40897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Deciding</a:t>
            </a:r>
          </a:p>
        </p:txBody>
      </p:sp>
      <p:sp>
        <p:nvSpPr>
          <p:cNvPr id="2" name="Content Placeholder 1"/>
          <p:cNvSpPr>
            <a:spLocks noGrp="1"/>
          </p:cNvSpPr>
          <p:nvPr>
            <p:ph idx="1"/>
          </p:nvPr>
        </p:nvSpPr>
        <p:spPr/>
        <p:txBody>
          <a:bodyPr>
            <a:normAutofit/>
          </a:bodyPr>
          <a:lstStyle/>
          <a:p>
            <a:pPr marL="0" indent="0">
              <a:spcBef>
                <a:spcPts val="0"/>
              </a:spcBef>
              <a:buNone/>
            </a:pPr>
            <a:r>
              <a:rPr lang="en-US" dirty="0"/>
              <a:t>Measures the preference for consensus versus hierarchical decision making processes</a:t>
            </a:r>
          </a:p>
          <a:p>
            <a:pPr marL="0" indent="0">
              <a:spcBef>
                <a:spcPts val="0"/>
              </a:spcBef>
              <a:buNone/>
            </a:pPr>
            <a:endParaRPr lang="en-US" b="1" dirty="0"/>
          </a:p>
          <a:p>
            <a:pPr>
              <a:spcBef>
                <a:spcPts val="0"/>
              </a:spcBef>
            </a:pPr>
            <a:r>
              <a:rPr lang="en-US" b="1" dirty="0"/>
              <a:t>Consensual (low number on Culture Map)</a:t>
            </a:r>
            <a:br>
              <a:rPr lang="en-US" b="1" dirty="0"/>
            </a:br>
            <a:r>
              <a:rPr lang="en-US" dirty="0"/>
              <a:t>Prefers deciding through consensus, building group agreement</a:t>
            </a:r>
          </a:p>
          <a:p>
            <a:pPr>
              <a:spcBef>
                <a:spcPts val="0"/>
              </a:spcBef>
            </a:pPr>
            <a:endParaRPr lang="en-US" dirty="0"/>
          </a:p>
          <a:p>
            <a:pPr>
              <a:spcBef>
                <a:spcPts val="0"/>
              </a:spcBef>
            </a:pPr>
            <a:r>
              <a:rPr lang="en-US" b="1" dirty="0"/>
              <a:t>Top Down (high number on Culture Map)</a:t>
            </a:r>
            <a:br>
              <a:rPr lang="en-US" dirty="0"/>
            </a:br>
            <a:r>
              <a:rPr lang="en-US" dirty="0"/>
              <a:t>Prefers allowing leaders to make decisions</a:t>
            </a:r>
          </a:p>
        </p:txBody>
      </p:sp>
      <p:sp>
        <p:nvSpPr>
          <p:cNvPr id="4" name="Rectangle 3">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55715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Trusting</a:t>
            </a:r>
          </a:p>
        </p:txBody>
      </p:sp>
      <p:sp>
        <p:nvSpPr>
          <p:cNvPr id="2" name="Content Placeholder 1"/>
          <p:cNvSpPr>
            <a:spLocks noGrp="1"/>
          </p:cNvSpPr>
          <p:nvPr>
            <p:ph idx="1"/>
          </p:nvPr>
        </p:nvSpPr>
        <p:spPr/>
        <p:txBody>
          <a:bodyPr>
            <a:normAutofit fontScale="70000" lnSpcReduction="20000"/>
          </a:bodyPr>
          <a:lstStyle/>
          <a:p>
            <a:pPr marL="0" indent="0">
              <a:lnSpc>
                <a:spcPct val="119000"/>
              </a:lnSpc>
              <a:spcBef>
                <a:spcPts val="0"/>
              </a:spcBef>
              <a:buNone/>
            </a:pPr>
            <a:r>
              <a:rPr lang="en-US" dirty="0"/>
              <a:t>Measures degree to which trust is formed through shared work versus through shared experience</a:t>
            </a:r>
          </a:p>
          <a:p>
            <a:pPr marL="0" indent="0">
              <a:lnSpc>
                <a:spcPct val="119000"/>
              </a:lnSpc>
              <a:spcBef>
                <a:spcPts val="0"/>
              </a:spcBef>
              <a:buNone/>
            </a:pPr>
            <a:endParaRPr lang="en-US" b="1" dirty="0"/>
          </a:p>
          <a:p>
            <a:pPr marL="0" indent="0">
              <a:lnSpc>
                <a:spcPct val="119000"/>
              </a:lnSpc>
              <a:spcBef>
                <a:spcPts val="0"/>
              </a:spcBef>
              <a:buNone/>
            </a:pPr>
            <a:r>
              <a:rPr lang="en-US" b="1" dirty="0"/>
              <a:t>Task-based</a:t>
            </a:r>
            <a:r>
              <a:rPr lang="en-US" dirty="0"/>
              <a:t> </a:t>
            </a:r>
            <a:r>
              <a:rPr lang="en-US" b="1" dirty="0"/>
              <a:t>(low number on Culture Map)</a:t>
            </a:r>
            <a:endParaRPr lang="en-US" dirty="0"/>
          </a:p>
          <a:p>
            <a:pPr>
              <a:lnSpc>
                <a:spcPct val="119000"/>
              </a:lnSpc>
              <a:spcBef>
                <a:spcPts val="0"/>
              </a:spcBef>
            </a:pPr>
            <a:r>
              <a:rPr lang="en-US" dirty="0"/>
              <a:t>From the head</a:t>
            </a:r>
          </a:p>
          <a:p>
            <a:pPr>
              <a:lnSpc>
                <a:spcPct val="119000"/>
              </a:lnSpc>
              <a:spcBef>
                <a:spcPts val="0"/>
              </a:spcBef>
            </a:pPr>
            <a:r>
              <a:rPr lang="en-US" dirty="0"/>
              <a:t>Trust built through working together</a:t>
            </a:r>
          </a:p>
          <a:p>
            <a:pPr>
              <a:lnSpc>
                <a:spcPct val="119000"/>
              </a:lnSpc>
              <a:spcBef>
                <a:spcPts val="0"/>
              </a:spcBef>
            </a:pPr>
            <a:r>
              <a:rPr lang="en-US" i="1" dirty="0"/>
              <a:t>I trust you because we collaborate well, and we like each other’s work</a:t>
            </a:r>
          </a:p>
          <a:p>
            <a:pPr>
              <a:lnSpc>
                <a:spcPct val="119000"/>
              </a:lnSpc>
              <a:spcBef>
                <a:spcPts val="0"/>
              </a:spcBef>
            </a:pPr>
            <a:endParaRPr lang="en-US" dirty="0"/>
          </a:p>
          <a:p>
            <a:pPr marL="0" indent="0">
              <a:lnSpc>
                <a:spcPct val="119000"/>
              </a:lnSpc>
              <a:spcBef>
                <a:spcPts val="0"/>
              </a:spcBef>
              <a:buNone/>
            </a:pPr>
            <a:r>
              <a:rPr lang="en-US" b="1" dirty="0"/>
              <a:t>Relationship-based (high number on Culture Map)</a:t>
            </a:r>
            <a:endParaRPr lang="en-US" dirty="0"/>
          </a:p>
          <a:p>
            <a:pPr>
              <a:lnSpc>
                <a:spcPct val="119000"/>
              </a:lnSpc>
              <a:spcBef>
                <a:spcPts val="0"/>
              </a:spcBef>
            </a:pPr>
            <a:r>
              <a:rPr lang="en-US" dirty="0"/>
              <a:t>From the heart</a:t>
            </a:r>
          </a:p>
          <a:p>
            <a:pPr>
              <a:lnSpc>
                <a:spcPct val="119000"/>
              </a:lnSpc>
              <a:spcBef>
                <a:spcPts val="0"/>
              </a:spcBef>
            </a:pPr>
            <a:r>
              <a:rPr lang="en-US" dirty="0"/>
              <a:t>Builds trust through sharing down time together</a:t>
            </a:r>
          </a:p>
          <a:p>
            <a:pPr>
              <a:lnSpc>
                <a:spcPct val="119000"/>
              </a:lnSpc>
              <a:spcBef>
                <a:spcPts val="0"/>
              </a:spcBef>
            </a:pPr>
            <a:r>
              <a:rPr lang="en-US" i="1" dirty="0"/>
              <a:t>I trust you because we have laughed together, have shared time relaxing together, and have come to know each other at a deep, personal level</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32583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Disagreeing</a:t>
            </a:r>
          </a:p>
        </p:txBody>
      </p:sp>
      <p:sp>
        <p:nvSpPr>
          <p:cNvPr id="2" name="Content Placeholder 1"/>
          <p:cNvSpPr>
            <a:spLocks noGrp="1"/>
          </p:cNvSpPr>
          <p:nvPr>
            <p:ph idx="1"/>
          </p:nvPr>
        </p:nvSpPr>
        <p:spPr/>
        <p:txBody>
          <a:bodyPr>
            <a:normAutofit/>
          </a:bodyPr>
          <a:lstStyle/>
          <a:p>
            <a:pPr marL="0" indent="0">
              <a:spcBef>
                <a:spcPts val="0"/>
              </a:spcBef>
              <a:buNone/>
            </a:pPr>
            <a:r>
              <a:rPr lang="en-US" sz="2400" dirty="0"/>
              <a:t>Measures preference for inviting versus avoiding public disputes</a:t>
            </a:r>
            <a:r>
              <a:rPr lang="en-US" sz="2400" b="1" dirty="0"/>
              <a:t> </a:t>
            </a:r>
          </a:p>
          <a:p>
            <a:pPr marL="0" indent="0">
              <a:spcBef>
                <a:spcPts val="0"/>
              </a:spcBef>
              <a:buNone/>
            </a:pPr>
            <a:endParaRPr lang="en-US" sz="2400" b="1" dirty="0"/>
          </a:p>
          <a:p>
            <a:pPr>
              <a:spcBef>
                <a:spcPts val="0"/>
              </a:spcBef>
            </a:pPr>
            <a:r>
              <a:rPr lang="en-US" sz="2400" b="1" dirty="0"/>
              <a:t>Confrontational (low number on Culture Map)</a:t>
            </a:r>
            <a:br>
              <a:rPr lang="en-US" sz="2400" b="1" dirty="0"/>
            </a:br>
            <a:r>
              <a:rPr lang="en-US" sz="2400" dirty="0"/>
              <a:t>Prefers airing grievances in public</a:t>
            </a:r>
          </a:p>
          <a:p>
            <a:pPr marL="0" indent="0">
              <a:spcBef>
                <a:spcPts val="0"/>
              </a:spcBef>
              <a:buNone/>
            </a:pPr>
            <a:endParaRPr lang="en-US" sz="2400" b="1" dirty="0"/>
          </a:p>
          <a:p>
            <a:pPr>
              <a:spcBef>
                <a:spcPts val="0"/>
              </a:spcBef>
            </a:pPr>
            <a:r>
              <a:rPr lang="en-US" sz="2400" b="1" dirty="0"/>
              <a:t>Avoid confrontation (high number on Culture Map)</a:t>
            </a:r>
            <a:br>
              <a:rPr lang="en-US" sz="2400" b="1" dirty="0"/>
            </a:br>
            <a:r>
              <a:rPr lang="en-US" sz="2400" dirty="0"/>
              <a:t>Prefers keeping disagreements private or ignoring disagreements altogether</a:t>
            </a:r>
          </a:p>
          <a:p>
            <a:pPr>
              <a:spcBef>
                <a:spcPts val="0"/>
              </a:spcBef>
            </a:pPr>
            <a:endParaRPr lang="en-US" sz="2400" dirty="0"/>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13398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191E9-23E8-4952-8FE4-FA7354669598}"/>
              </a:ext>
            </a:extLst>
          </p:cNvPr>
          <p:cNvSpPr>
            <a:spLocks noGrp="1"/>
          </p:cNvSpPr>
          <p:nvPr>
            <p:ph type="title"/>
          </p:nvPr>
        </p:nvSpPr>
        <p:spPr/>
        <p:txBody>
          <a:bodyPr>
            <a:normAutofit/>
          </a:bodyPr>
          <a:lstStyle/>
          <a:p>
            <a:r>
              <a:rPr lang="en-US" dirty="0"/>
              <a:t>Scheduling</a:t>
            </a:r>
          </a:p>
        </p:txBody>
      </p:sp>
      <p:sp>
        <p:nvSpPr>
          <p:cNvPr id="2" name="Content Placeholder 1"/>
          <p:cNvSpPr>
            <a:spLocks noGrp="1"/>
          </p:cNvSpPr>
          <p:nvPr>
            <p:ph idx="1"/>
          </p:nvPr>
        </p:nvSpPr>
        <p:spPr/>
        <p:txBody>
          <a:bodyPr>
            <a:normAutofit/>
          </a:bodyPr>
          <a:lstStyle/>
          <a:p>
            <a:pPr marL="0" indent="0">
              <a:spcBef>
                <a:spcPts val="0"/>
              </a:spcBef>
              <a:buNone/>
            </a:pPr>
            <a:r>
              <a:rPr lang="en-US" sz="2400" dirty="0"/>
              <a:t>Measures preference for timing structure versus adaptability (chronemics)</a:t>
            </a:r>
          </a:p>
          <a:p>
            <a:pPr marL="0" indent="0">
              <a:spcBef>
                <a:spcPts val="0"/>
              </a:spcBef>
              <a:buNone/>
            </a:pPr>
            <a:endParaRPr lang="en-US" sz="2400" b="1" dirty="0"/>
          </a:p>
          <a:p>
            <a:pPr marL="0" indent="0">
              <a:spcBef>
                <a:spcPts val="0"/>
              </a:spcBef>
              <a:buNone/>
            </a:pPr>
            <a:r>
              <a:rPr lang="en-US" sz="2400" b="1" dirty="0"/>
              <a:t>Linear time (low number on Culture Map)</a:t>
            </a:r>
          </a:p>
          <a:p>
            <a:pPr>
              <a:spcBef>
                <a:spcPts val="0"/>
              </a:spcBef>
            </a:pPr>
            <a:r>
              <a:rPr lang="en-US" sz="2400" dirty="0"/>
              <a:t>Prefers structured schedules and explicit deadlines</a:t>
            </a:r>
          </a:p>
          <a:p>
            <a:pPr>
              <a:spcBef>
                <a:spcPts val="0"/>
              </a:spcBef>
            </a:pPr>
            <a:r>
              <a:rPr lang="en-US" sz="2400" dirty="0"/>
              <a:t>Stick to the plan and do not deviate</a:t>
            </a:r>
          </a:p>
          <a:p>
            <a:pPr marL="0" indent="0">
              <a:spcBef>
                <a:spcPts val="0"/>
              </a:spcBef>
              <a:buNone/>
            </a:pPr>
            <a:endParaRPr lang="en-US" sz="2400" b="1" dirty="0"/>
          </a:p>
          <a:p>
            <a:pPr marL="0" indent="0">
              <a:spcBef>
                <a:spcPts val="0"/>
              </a:spcBef>
              <a:buNone/>
            </a:pPr>
            <a:r>
              <a:rPr lang="en-US" sz="2400" b="1" dirty="0"/>
              <a:t>Flexible time (high number on Culture Map)</a:t>
            </a:r>
          </a:p>
          <a:p>
            <a:pPr>
              <a:spcBef>
                <a:spcPts val="0"/>
              </a:spcBef>
            </a:pPr>
            <a:r>
              <a:rPr lang="en-US" sz="2400" dirty="0"/>
              <a:t>Prefers adapting timelines</a:t>
            </a:r>
          </a:p>
          <a:p>
            <a:pPr>
              <a:spcBef>
                <a:spcPts val="0"/>
              </a:spcBef>
            </a:pPr>
            <a:r>
              <a:rPr lang="en-US" sz="2400" dirty="0"/>
              <a:t>Treats schedules as a suggestion, not a rule</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32662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6A2B364-6153-477E-8E12-DC978EA65B3A}"/>
              </a:ext>
            </a:extLst>
          </p:cNvPr>
          <p:cNvGraphicFramePr/>
          <p:nvPr>
            <p:extLst>
              <p:ext uri="{D42A27DB-BD31-4B8C-83A1-F6EECF244321}">
                <p14:modId xmlns:p14="http://schemas.microsoft.com/office/powerpoint/2010/main" val="1233330083"/>
              </p:ext>
            </p:extLst>
          </p:nvPr>
        </p:nvGraphicFramePr>
        <p:xfrm>
          <a:off x="355313" y="1740381"/>
          <a:ext cx="10972800" cy="425196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dirty="0"/>
              <a:t>This Group’s Culture Map</a:t>
            </a:r>
          </a:p>
        </p:txBody>
      </p:sp>
      <p:sp>
        <p:nvSpPr>
          <p:cNvPr id="6" name="5-Point Star 5"/>
          <p:cNvSpPr/>
          <p:nvPr/>
        </p:nvSpPr>
        <p:spPr>
          <a:xfrm>
            <a:off x="1288490" y="5565287"/>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7" name="Group 6"/>
          <p:cNvGrpSpPr/>
          <p:nvPr/>
        </p:nvGrpSpPr>
        <p:grpSpPr>
          <a:xfrm>
            <a:off x="1137452" y="1901058"/>
            <a:ext cx="557893" cy="3941064"/>
            <a:chOff x="263979" y="456014"/>
            <a:chExt cx="557893" cy="3941064"/>
          </a:xfrm>
        </p:grpSpPr>
        <p:sp>
          <p:nvSpPr>
            <p:cNvPr id="38" name="Rectangle 37"/>
            <p:cNvSpPr/>
            <p:nvPr/>
          </p:nvSpPr>
          <p:spPr>
            <a:xfrm>
              <a:off x="263979" y="456913"/>
              <a:ext cx="557893"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39" name="TextBox 14"/>
            <p:cNvSpPr txBox="1"/>
            <p:nvPr/>
          </p:nvSpPr>
          <p:spPr>
            <a:xfrm rot="16200000">
              <a:off x="-1427607"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Low-Context</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COMMUNICATING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High-Context</a:t>
              </a:r>
            </a:p>
          </p:txBody>
        </p:sp>
      </p:grpSp>
      <p:sp>
        <p:nvSpPr>
          <p:cNvPr id="8" name="5-Point Star 7"/>
          <p:cNvSpPr/>
          <p:nvPr/>
        </p:nvSpPr>
        <p:spPr>
          <a:xfrm>
            <a:off x="2617453" y="3926987"/>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9" name="Group 8"/>
          <p:cNvGrpSpPr/>
          <p:nvPr/>
        </p:nvGrpSpPr>
        <p:grpSpPr>
          <a:xfrm>
            <a:off x="2462331" y="1901058"/>
            <a:ext cx="557892" cy="3941064"/>
            <a:chOff x="1081768" y="456014"/>
            <a:chExt cx="557892" cy="3941064"/>
          </a:xfrm>
        </p:grpSpPr>
        <p:sp>
          <p:nvSpPr>
            <p:cNvPr id="36" name="Rectangle 35"/>
            <p:cNvSpPr/>
            <p:nvPr/>
          </p:nvSpPr>
          <p:spPr>
            <a:xfrm>
              <a:off x="1081768" y="456913"/>
              <a:ext cx="557892"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37" name="TextBox 15"/>
            <p:cNvSpPr txBox="1"/>
            <p:nvPr/>
          </p:nvSpPr>
          <p:spPr>
            <a:xfrm rot="16200000">
              <a:off x="-609818"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Direct Negative Feedback</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EVALUATING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Indirect Negative Feedback</a:t>
              </a:r>
            </a:p>
          </p:txBody>
        </p:sp>
      </p:grpSp>
      <p:sp>
        <p:nvSpPr>
          <p:cNvPr id="10" name="5-Point Star 9"/>
          <p:cNvSpPr/>
          <p:nvPr/>
        </p:nvSpPr>
        <p:spPr>
          <a:xfrm>
            <a:off x="3932872" y="1978445"/>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11" name="Group 10"/>
          <p:cNvGrpSpPr/>
          <p:nvPr/>
        </p:nvGrpSpPr>
        <p:grpSpPr>
          <a:xfrm>
            <a:off x="3769606" y="1901058"/>
            <a:ext cx="557893" cy="3941064"/>
            <a:chOff x="1910442" y="456014"/>
            <a:chExt cx="557893" cy="3941064"/>
          </a:xfrm>
        </p:grpSpPr>
        <p:sp>
          <p:nvSpPr>
            <p:cNvPr id="34" name="Rectangle 33"/>
            <p:cNvSpPr/>
            <p:nvPr/>
          </p:nvSpPr>
          <p:spPr>
            <a:xfrm>
              <a:off x="1910442" y="456912"/>
              <a:ext cx="557893"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35" name="TextBox 16"/>
            <p:cNvSpPr txBox="1"/>
            <p:nvPr/>
          </p:nvSpPr>
          <p:spPr>
            <a:xfrm rot="16200000">
              <a:off x="218856"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Principles First</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PERSUADING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Application First</a:t>
              </a:r>
            </a:p>
          </p:txBody>
        </p:sp>
      </p:grpSp>
      <p:sp>
        <p:nvSpPr>
          <p:cNvPr id="12" name="5-Point Star 11"/>
          <p:cNvSpPr/>
          <p:nvPr/>
        </p:nvSpPr>
        <p:spPr>
          <a:xfrm>
            <a:off x="5265618" y="4743416"/>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13" name="Group 12"/>
          <p:cNvGrpSpPr/>
          <p:nvPr/>
        </p:nvGrpSpPr>
        <p:grpSpPr>
          <a:xfrm>
            <a:off x="5107773" y="1901058"/>
            <a:ext cx="557893" cy="3941064"/>
            <a:chOff x="2733673" y="456014"/>
            <a:chExt cx="557893" cy="3941064"/>
          </a:xfrm>
        </p:grpSpPr>
        <p:sp>
          <p:nvSpPr>
            <p:cNvPr id="32" name="Rectangle 31"/>
            <p:cNvSpPr/>
            <p:nvPr/>
          </p:nvSpPr>
          <p:spPr>
            <a:xfrm>
              <a:off x="2733673" y="456913"/>
              <a:ext cx="557893"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33" name="TextBox 17"/>
            <p:cNvSpPr txBox="1"/>
            <p:nvPr/>
          </p:nvSpPr>
          <p:spPr>
            <a:xfrm rot="16200000">
              <a:off x="1042087"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Egalitarian</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LEADING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Hierarchical</a:t>
              </a:r>
            </a:p>
          </p:txBody>
        </p:sp>
      </p:grpSp>
      <p:sp>
        <p:nvSpPr>
          <p:cNvPr id="14" name="5-Point Star 13"/>
          <p:cNvSpPr/>
          <p:nvPr/>
        </p:nvSpPr>
        <p:spPr>
          <a:xfrm>
            <a:off x="6584976" y="3181316"/>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15" name="Group 14"/>
          <p:cNvGrpSpPr/>
          <p:nvPr/>
        </p:nvGrpSpPr>
        <p:grpSpPr>
          <a:xfrm>
            <a:off x="6428491" y="1901058"/>
            <a:ext cx="557893" cy="3941064"/>
            <a:chOff x="3529690" y="456014"/>
            <a:chExt cx="557893" cy="3941064"/>
          </a:xfrm>
        </p:grpSpPr>
        <p:sp>
          <p:nvSpPr>
            <p:cNvPr id="30" name="Rectangle 29"/>
            <p:cNvSpPr/>
            <p:nvPr/>
          </p:nvSpPr>
          <p:spPr>
            <a:xfrm>
              <a:off x="3529690" y="456913"/>
              <a:ext cx="557893"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31" name="TextBox 18"/>
            <p:cNvSpPr txBox="1"/>
            <p:nvPr/>
          </p:nvSpPr>
          <p:spPr>
            <a:xfrm rot="16200000">
              <a:off x="1838104"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Consensual</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DECIDING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Top-Down</a:t>
              </a:r>
            </a:p>
          </p:txBody>
        </p:sp>
      </p:grpSp>
      <p:sp>
        <p:nvSpPr>
          <p:cNvPr id="16" name="5-Point Star 15"/>
          <p:cNvSpPr/>
          <p:nvPr/>
        </p:nvSpPr>
        <p:spPr>
          <a:xfrm>
            <a:off x="7905553" y="5538072"/>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17" name="Group 16"/>
          <p:cNvGrpSpPr/>
          <p:nvPr/>
        </p:nvGrpSpPr>
        <p:grpSpPr>
          <a:xfrm>
            <a:off x="7744987" y="1901058"/>
            <a:ext cx="557893" cy="3941064"/>
            <a:chOff x="4363808" y="456014"/>
            <a:chExt cx="557893" cy="3941064"/>
          </a:xfrm>
        </p:grpSpPr>
        <p:sp>
          <p:nvSpPr>
            <p:cNvPr id="28" name="Rectangle 27"/>
            <p:cNvSpPr/>
            <p:nvPr/>
          </p:nvSpPr>
          <p:spPr>
            <a:xfrm>
              <a:off x="4363808" y="456913"/>
              <a:ext cx="557893"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29" name="TextBox 19"/>
            <p:cNvSpPr txBox="1"/>
            <p:nvPr/>
          </p:nvSpPr>
          <p:spPr>
            <a:xfrm rot="16200000">
              <a:off x="2672222"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Task-Based</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TRUSTING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Relationship-Based</a:t>
              </a:r>
            </a:p>
          </p:txBody>
        </p:sp>
      </p:grpSp>
      <p:sp>
        <p:nvSpPr>
          <p:cNvPr id="18" name="5-Point Star 17"/>
          <p:cNvSpPr/>
          <p:nvPr/>
        </p:nvSpPr>
        <p:spPr>
          <a:xfrm>
            <a:off x="9218868" y="3965087"/>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19" name="Group 18"/>
          <p:cNvGrpSpPr/>
          <p:nvPr/>
        </p:nvGrpSpPr>
        <p:grpSpPr>
          <a:xfrm>
            <a:off x="9086875" y="1901058"/>
            <a:ext cx="514350" cy="3941064"/>
            <a:chOff x="5214254" y="456014"/>
            <a:chExt cx="514350" cy="3941064"/>
          </a:xfrm>
        </p:grpSpPr>
        <p:sp>
          <p:nvSpPr>
            <p:cNvPr id="26" name="Rectangle 25"/>
            <p:cNvSpPr/>
            <p:nvPr/>
          </p:nvSpPr>
          <p:spPr>
            <a:xfrm>
              <a:off x="5214254" y="456913"/>
              <a:ext cx="514350"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27" name="TextBox 20"/>
            <p:cNvSpPr txBox="1"/>
            <p:nvPr/>
          </p:nvSpPr>
          <p:spPr>
            <a:xfrm rot="16200000">
              <a:off x="3500897"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Confrontational</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DISAGREEING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Avoids Confrontation</a:t>
              </a:r>
            </a:p>
          </p:txBody>
        </p:sp>
      </p:grpSp>
      <p:sp>
        <p:nvSpPr>
          <p:cNvPr id="20" name="5-Point Star 19"/>
          <p:cNvSpPr/>
          <p:nvPr/>
        </p:nvSpPr>
        <p:spPr>
          <a:xfrm>
            <a:off x="10543244" y="4797844"/>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grpSp>
        <p:nvGrpSpPr>
          <p:cNvPr id="21" name="Group 20"/>
          <p:cNvGrpSpPr/>
          <p:nvPr/>
        </p:nvGrpSpPr>
        <p:grpSpPr>
          <a:xfrm>
            <a:off x="10390843" y="1901058"/>
            <a:ext cx="557893" cy="3941064"/>
            <a:chOff x="6026602" y="456014"/>
            <a:chExt cx="557893" cy="3941064"/>
          </a:xfrm>
        </p:grpSpPr>
        <p:sp>
          <p:nvSpPr>
            <p:cNvPr id="24" name="Rectangle 23"/>
            <p:cNvSpPr/>
            <p:nvPr/>
          </p:nvSpPr>
          <p:spPr>
            <a:xfrm>
              <a:off x="6026602" y="456913"/>
              <a:ext cx="557893" cy="3939267"/>
            </a:xfrm>
            <a:prstGeom prst="rect">
              <a:avLst/>
            </a:prstGeom>
            <a:gradFill>
              <a:gsLst>
                <a:gs pos="50000">
                  <a:srgbClr val="E2EDF7">
                    <a:alpha val="0"/>
                  </a:srgbClr>
                </a:gs>
                <a:gs pos="0">
                  <a:schemeClr val="accent4">
                    <a:alpha val="33000"/>
                  </a:schemeClr>
                </a:gs>
                <a:gs pos="100000">
                  <a:schemeClr val="accent4">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solidFill>
                  <a:schemeClr val="tx2">
                    <a:lumMod val="75000"/>
                    <a:lumOff val="25000"/>
                  </a:schemeClr>
                </a:solidFill>
                <a:ea typeface="Arial Unicode MS" panose="020B0604020202020204" pitchFamily="34" charset="-128"/>
                <a:cs typeface="Arial Unicode MS" panose="020B0604020202020204" pitchFamily="34" charset="-128"/>
              </a:endParaRPr>
            </a:p>
          </p:txBody>
        </p:sp>
        <p:sp>
          <p:nvSpPr>
            <p:cNvPr id="25" name="TextBox 21"/>
            <p:cNvSpPr txBox="1"/>
            <p:nvPr/>
          </p:nvSpPr>
          <p:spPr>
            <a:xfrm rot="16200000">
              <a:off x="4335016" y="2328574"/>
              <a:ext cx="3941064" cy="195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Linear Time</a:t>
              </a:r>
              <a:r>
                <a:rPr lang="en-US" sz="1000" b="1" dirty="0">
                  <a:solidFill>
                    <a:schemeClr val="tx2">
                      <a:lumMod val="75000"/>
                      <a:lumOff val="25000"/>
                    </a:schemeClr>
                  </a:solidFill>
                  <a:ea typeface="Arial Unicode MS" panose="020B0604020202020204" pitchFamily="34" charset="-128"/>
                  <a:cs typeface="Arial Unicode MS" panose="020B0604020202020204" pitchFamily="34" charset="-128"/>
                </a:rPr>
                <a:t>                       SCHEDULING</a:t>
              </a:r>
              <a:r>
                <a:rPr lang="en-US" b="1" dirty="0">
                  <a:solidFill>
                    <a:schemeClr val="tx2">
                      <a:lumMod val="75000"/>
                      <a:lumOff val="25000"/>
                    </a:schemeClr>
                  </a:solidFill>
                  <a:ea typeface="Arial Unicode MS" panose="020B0604020202020204" pitchFamily="34" charset="-128"/>
                  <a:cs typeface="Arial Unicode MS" panose="020B0604020202020204" pitchFamily="34" charset="-128"/>
                </a:rPr>
                <a:t>                   </a:t>
              </a:r>
              <a:r>
                <a:rPr lang="en-US" sz="850" b="1" dirty="0">
                  <a:solidFill>
                    <a:schemeClr val="tx2">
                      <a:lumMod val="75000"/>
                      <a:lumOff val="25000"/>
                    </a:schemeClr>
                  </a:solidFill>
                  <a:ea typeface="Arial Unicode MS" panose="020B0604020202020204" pitchFamily="34" charset="-128"/>
                  <a:cs typeface="Arial Unicode MS" panose="020B0604020202020204" pitchFamily="34" charset="-128"/>
                </a:rPr>
                <a:t>Flexible Time</a:t>
              </a:r>
            </a:p>
          </p:txBody>
        </p:sp>
      </p:grpSp>
      <p:sp>
        <p:nvSpPr>
          <p:cNvPr id="22" name="TextBox 45"/>
          <p:cNvSpPr txBox="1"/>
          <p:nvPr/>
        </p:nvSpPr>
        <p:spPr>
          <a:xfrm>
            <a:off x="1954247" y="5975260"/>
            <a:ext cx="862323" cy="2303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dirty="0">
                <a:ea typeface="Arial Unicode MS" panose="020B0604020202020204" pitchFamily="34" charset="-128"/>
                <a:cs typeface="Arial Unicode MS" panose="020B0604020202020204" pitchFamily="34" charset="-128"/>
              </a:rPr>
              <a:t>U.S. Averages</a:t>
            </a:r>
          </a:p>
        </p:txBody>
      </p:sp>
      <p:sp>
        <p:nvSpPr>
          <p:cNvPr id="23" name="5-Point Star 22"/>
          <p:cNvSpPr/>
          <p:nvPr/>
        </p:nvSpPr>
        <p:spPr>
          <a:xfrm>
            <a:off x="1695345" y="5960994"/>
            <a:ext cx="255815" cy="255815"/>
          </a:xfrm>
          <a:prstGeom prst="star5">
            <a:avLst/>
          </a:prstGeom>
          <a:gradFill flip="none" rotWithShape="1">
            <a:gsLst>
              <a:gs pos="0">
                <a:srgbClr val="0070C0">
                  <a:alpha val="40000"/>
                </a:srgbClr>
              </a:gs>
              <a:gs pos="100000">
                <a:srgbClr val="FF0000">
                  <a:alpha val="40000"/>
                </a:srgbClr>
              </a:gs>
            </a:gsLst>
            <a:path path="circle">
              <a:fillToRect l="50000" t="50000" r="50000" b="50000"/>
            </a:path>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dirty="0">
              <a:ea typeface="Arial Unicode MS" panose="020B0604020202020204" pitchFamily="34" charset="-128"/>
              <a:cs typeface="Arial Unicode MS" panose="020B0604020202020204" pitchFamily="34" charset="-128"/>
            </a:endParaRPr>
          </a:p>
        </p:txBody>
      </p:sp>
      <p:sp>
        <p:nvSpPr>
          <p:cNvPr id="41" name="Rectangle 40">
            <a:hlinkClick r:id="rId4"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3" name="TextBox 42">
            <a:extLst>
              <a:ext uri="{FF2B5EF4-FFF2-40B4-BE49-F238E27FC236}">
                <a16:creationId xmlns:a16="http://schemas.microsoft.com/office/drawing/2014/main" id="{D8BAB484-F229-44DC-AA63-D7AAD3F007A5}"/>
              </a:ext>
            </a:extLst>
          </p:cNvPr>
          <p:cNvSpPr txBox="1"/>
          <p:nvPr/>
        </p:nvSpPr>
        <p:spPr>
          <a:xfrm flipH="1">
            <a:off x="250911" y="1762557"/>
            <a:ext cx="491732" cy="276999"/>
          </a:xfrm>
          <a:prstGeom prst="rect">
            <a:avLst/>
          </a:prstGeom>
          <a:solidFill>
            <a:schemeClr val="bg1"/>
          </a:solidFill>
        </p:spPr>
        <p:txBody>
          <a:bodyPr wrap="square" rtlCol="0">
            <a:spAutoFit/>
          </a:bodyPr>
          <a:lstStyle/>
          <a:p>
            <a:r>
              <a:rPr lang="en-US" sz="1200" dirty="0">
                <a:solidFill>
                  <a:schemeClr val="accent6"/>
                </a:solidFill>
              </a:rPr>
              <a:t>4.00</a:t>
            </a:r>
          </a:p>
        </p:txBody>
      </p:sp>
    </p:spTree>
    <p:extLst>
      <p:ext uri="{BB962C8B-B14F-4D97-AF65-F5344CB8AC3E}">
        <p14:creationId xmlns:p14="http://schemas.microsoft.com/office/powerpoint/2010/main" val="3593809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Cultivating Psychological Safety by Nurturing a</a:t>
            </a:r>
            <a:br>
              <a:rPr lang="en-US" dirty="0"/>
            </a:br>
            <a:r>
              <a:rPr lang="en-US" dirty="0"/>
              <a:t>Learning Organization</a:t>
            </a:r>
          </a:p>
        </p:txBody>
      </p:sp>
      <p:sp>
        <p:nvSpPr>
          <p:cNvPr id="5" name="Text Placeholder 4"/>
          <p:cNvSpPr>
            <a:spLocks noGrp="1"/>
          </p:cNvSpPr>
          <p:nvPr>
            <p:ph type="body" idx="1"/>
          </p:nvPr>
        </p:nvSpPr>
        <p:spPr/>
        <p:txBody>
          <a:bodyPr/>
          <a:lstStyle/>
          <a:p>
            <a:r>
              <a:rPr lang="en-US" dirty="0"/>
              <a:t>Climbing (down) the ladder of inference</a:t>
            </a:r>
          </a:p>
        </p:txBody>
      </p:sp>
      <p:pic>
        <p:nvPicPr>
          <p:cNvPr id="6" name="Picture 5" descr="10 books I’ll be reading over the holidays (social media &amp; beyond) | emergent by desig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5904" y="4481176"/>
            <a:ext cx="1130024" cy="1608474"/>
          </a:xfrm>
          <a:prstGeom prst="rect">
            <a:avLst/>
          </a:prstGeom>
          <a:effectLst>
            <a:outerShdw blurRad="50800" dist="38100" dir="8100000" algn="tr" rotWithShape="0">
              <a:prstClr val="black">
                <a:alpha val="40000"/>
              </a:prstClr>
            </a:outerShdw>
          </a:effectLst>
        </p:spPr>
      </p:pic>
      <p:sp>
        <p:nvSpPr>
          <p:cNvPr id="7" name="Rectangle 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76788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loud 36"/>
          <p:cNvSpPr/>
          <p:nvPr/>
        </p:nvSpPr>
        <p:spPr>
          <a:xfrm>
            <a:off x="460041" y="5474319"/>
            <a:ext cx="11079374" cy="609600"/>
          </a:xfrm>
          <a:prstGeom prst="cloud">
            <a:avLst/>
          </a:prstGeom>
          <a:solidFill>
            <a:srgbClr val="E2D6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en-US" dirty="0"/>
              <a:t>How inferences are made</a:t>
            </a:r>
          </a:p>
        </p:txBody>
      </p:sp>
      <p:grpSp>
        <p:nvGrpSpPr>
          <p:cNvPr id="4" name="Group 39"/>
          <p:cNvGrpSpPr/>
          <p:nvPr/>
        </p:nvGrpSpPr>
        <p:grpSpPr>
          <a:xfrm>
            <a:off x="4460488" y="1588119"/>
            <a:ext cx="2286000" cy="4267200"/>
            <a:chOff x="3962400" y="1676400"/>
            <a:chExt cx="2286000" cy="4267200"/>
          </a:xfrm>
        </p:grpSpPr>
        <p:cxnSp>
          <p:nvCxnSpPr>
            <p:cNvPr id="6" name="Straight Connector 5"/>
            <p:cNvCxnSpPr/>
            <p:nvPr/>
          </p:nvCxnSpPr>
          <p:spPr>
            <a:xfrm rot="5400000" flipH="1" flipV="1">
              <a:off x="2514600" y="3124200"/>
              <a:ext cx="4267200" cy="13716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038600" y="5714894"/>
              <a:ext cx="1295400" cy="18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4267200" y="4876694"/>
              <a:ext cx="1219200" cy="1694"/>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572000" y="4114800"/>
              <a:ext cx="1066800" cy="1653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800600" y="3429000"/>
              <a:ext cx="1066800" cy="1588"/>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4953000" y="2743086"/>
              <a:ext cx="1039167" cy="1557"/>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5181600" y="2133494"/>
              <a:ext cx="990600" cy="1376"/>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rot="5400000" flipH="1" flipV="1">
              <a:off x="3619500" y="3314700"/>
              <a:ext cx="4267200" cy="9906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a:off x="6213088" y="4940919"/>
            <a:ext cx="4869127" cy="609600"/>
            <a:chOff x="5029199" y="5029200"/>
            <a:chExt cx="3276601" cy="609600"/>
          </a:xfrm>
        </p:grpSpPr>
        <p:sp>
          <p:nvSpPr>
            <p:cNvPr id="16" name="TextBox 15"/>
            <p:cNvSpPr txBox="1"/>
            <p:nvPr/>
          </p:nvSpPr>
          <p:spPr>
            <a:xfrm>
              <a:off x="5562600" y="5152310"/>
              <a:ext cx="2743200" cy="338554"/>
            </a:xfrm>
            <a:prstGeom prst="rect">
              <a:avLst/>
            </a:prstGeom>
            <a:noFill/>
          </p:spPr>
          <p:txBody>
            <a:bodyPr wrap="square" rtlCol="0" anchor="ctr">
              <a:spAutoFit/>
            </a:bodyPr>
            <a:lstStyle/>
            <a:p>
              <a:r>
                <a:rPr lang="en-US" sz="1600" dirty="0">
                  <a:ea typeface="Arial Unicode MS" panose="020B0604020202020204" pitchFamily="34" charset="-128"/>
                  <a:cs typeface="Arial Unicode MS" panose="020B0604020202020204" pitchFamily="34" charset="-128"/>
                </a:rPr>
                <a:t>Step 1: We </a:t>
              </a:r>
              <a:r>
                <a:rPr lang="en-US" sz="1600" b="1" dirty="0">
                  <a:ea typeface="Arial Unicode MS" panose="020B0604020202020204" pitchFamily="34" charset="-128"/>
                  <a:cs typeface="Arial Unicode MS" panose="020B0604020202020204" pitchFamily="34" charset="-128"/>
                </a:rPr>
                <a:t>select data </a:t>
              </a:r>
              <a:r>
                <a:rPr lang="en-US" sz="1600" dirty="0">
                  <a:ea typeface="Arial Unicode MS" panose="020B0604020202020204" pitchFamily="34" charset="-128"/>
                  <a:cs typeface="Arial Unicode MS" panose="020B0604020202020204" pitchFamily="34" charset="-128"/>
                </a:rPr>
                <a:t>from what is observed</a:t>
              </a:r>
            </a:p>
          </p:txBody>
        </p:sp>
        <p:sp>
          <p:nvSpPr>
            <p:cNvPr id="17" name="Left Arrow 16"/>
            <p:cNvSpPr/>
            <p:nvPr/>
          </p:nvSpPr>
          <p:spPr>
            <a:xfrm>
              <a:off x="5029199" y="50292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30" name="Group 29"/>
          <p:cNvGrpSpPr/>
          <p:nvPr/>
        </p:nvGrpSpPr>
        <p:grpSpPr>
          <a:xfrm>
            <a:off x="6365488" y="4102719"/>
            <a:ext cx="4869127" cy="609600"/>
            <a:chOff x="5181599" y="4191000"/>
            <a:chExt cx="3276601" cy="609600"/>
          </a:xfrm>
        </p:grpSpPr>
        <p:sp>
          <p:nvSpPr>
            <p:cNvPr id="18" name="TextBox 17"/>
            <p:cNvSpPr txBox="1"/>
            <p:nvPr/>
          </p:nvSpPr>
          <p:spPr>
            <a:xfrm>
              <a:off x="5715000" y="4314110"/>
              <a:ext cx="2743200" cy="338554"/>
            </a:xfrm>
            <a:prstGeom prst="rect">
              <a:avLst/>
            </a:prstGeom>
            <a:noFill/>
          </p:spPr>
          <p:txBody>
            <a:bodyPr wrap="square" rtlCol="0" anchor="ctr">
              <a:spAutoFit/>
            </a:bodyPr>
            <a:lstStyle/>
            <a:p>
              <a:r>
                <a:rPr lang="en-US" sz="1600" dirty="0">
                  <a:ea typeface="Arial Unicode MS" panose="020B0604020202020204" pitchFamily="34" charset="-128"/>
                  <a:cs typeface="Arial Unicode MS" panose="020B0604020202020204" pitchFamily="34" charset="-128"/>
                </a:rPr>
                <a:t>Step 2: We </a:t>
              </a:r>
              <a:r>
                <a:rPr lang="en-US" sz="1600" b="1" dirty="0">
                  <a:ea typeface="Arial Unicode MS" panose="020B0604020202020204" pitchFamily="34" charset="-128"/>
                  <a:cs typeface="Arial Unicode MS" panose="020B0604020202020204" pitchFamily="34" charset="-128"/>
                </a:rPr>
                <a:t>add meanings </a:t>
              </a:r>
              <a:r>
                <a:rPr lang="en-US" sz="1600" dirty="0">
                  <a:ea typeface="Arial Unicode MS" panose="020B0604020202020204" pitchFamily="34" charset="-128"/>
                  <a:cs typeface="Arial Unicode MS" panose="020B0604020202020204" pitchFamily="34" charset="-128"/>
                </a:rPr>
                <a:t>to the selected data</a:t>
              </a:r>
            </a:p>
          </p:txBody>
        </p:sp>
        <p:sp>
          <p:nvSpPr>
            <p:cNvPr id="20" name="Left Arrow 19"/>
            <p:cNvSpPr/>
            <p:nvPr/>
          </p:nvSpPr>
          <p:spPr>
            <a:xfrm>
              <a:off x="5181599" y="41910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31" name="Group 30"/>
          <p:cNvGrpSpPr/>
          <p:nvPr/>
        </p:nvGrpSpPr>
        <p:grpSpPr>
          <a:xfrm>
            <a:off x="6441689" y="3416919"/>
            <a:ext cx="5548537" cy="609600"/>
            <a:chOff x="5257800" y="3505200"/>
            <a:chExt cx="3733799" cy="609600"/>
          </a:xfrm>
        </p:grpSpPr>
        <p:sp>
          <p:nvSpPr>
            <p:cNvPr id="21" name="TextBox 20"/>
            <p:cNvSpPr txBox="1"/>
            <p:nvPr/>
          </p:nvSpPr>
          <p:spPr>
            <a:xfrm>
              <a:off x="5791200" y="3505200"/>
              <a:ext cx="3200399" cy="584775"/>
            </a:xfrm>
            <a:prstGeom prst="rect">
              <a:avLst/>
            </a:prstGeom>
            <a:noFill/>
          </p:spPr>
          <p:txBody>
            <a:bodyPr wrap="square" rtlCol="0" anchor="ctr">
              <a:spAutoFit/>
            </a:bodyPr>
            <a:lstStyle/>
            <a:p>
              <a:r>
                <a:rPr lang="en-US" sz="1600" dirty="0">
                  <a:ea typeface="Arial Unicode MS" panose="020B0604020202020204" pitchFamily="34" charset="-128"/>
                  <a:cs typeface="Arial Unicode MS" panose="020B0604020202020204" pitchFamily="34" charset="-128"/>
                </a:rPr>
                <a:t>Step 3: We </a:t>
              </a:r>
              <a:r>
                <a:rPr lang="en-US" sz="1600" b="1" dirty="0">
                  <a:ea typeface="Arial Unicode MS" panose="020B0604020202020204" pitchFamily="34" charset="-128"/>
                  <a:cs typeface="Arial Unicode MS" panose="020B0604020202020204" pitchFamily="34" charset="-128"/>
                </a:rPr>
                <a:t>make assumptions </a:t>
              </a:r>
              <a:r>
                <a:rPr lang="en-US" sz="1600" dirty="0">
                  <a:ea typeface="Arial Unicode MS" panose="020B0604020202020204" pitchFamily="34" charset="-128"/>
                  <a:cs typeface="Arial Unicode MS" panose="020B0604020202020204" pitchFamily="34" charset="-128"/>
                </a:rPr>
                <a:t>based on added meanings</a:t>
              </a:r>
            </a:p>
          </p:txBody>
        </p:sp>
        <p:sp>
          <p:nvSpPr>
            <p:cNvPr id="22" name="Left Arrow 21"/>
            <p:cNvSpPr/>
            <p:nvPr/>
          </p:nvSpPr>
          <p:spPr>
            <a:xfrm>
              <a:off x="5257800" y="3505200"/>
              <a:ext cx="48006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32" name="Group 31"/>
          <p:cNvGrpSpPr/>
          <p:nvPr/>
        </p:nvGrpSpPr>
        <p:grpSpPr>
          <a:xfrm>
            <a:off x="6670288" y="2731119"/>
            <a:ext cx="4869127" cy="609600"/>
            <a:chOff x="5486399" y="2819400"/>
            <a:chExt cx="3276601" cy="609600"/>
          </a:xfrm>
        </p:grpSpPr>
        <p:sp>
          <p:nvSpPr>
            <p:cNvPr id="23" name="TextBox 22"/>
            <p:cNvSpPr txBox="1"/>
            <p:nvPr/>
          </p:nvSpPr>
          <p:spPr>
            <a:xfrm>
              <a:off x="6019800" y="2819400"/>
              <a:ext cx="2743200" cy="338554"/>
            </a:xfrm>
            <a:prstGeom prst="rect">
              <a:avLst/>
            </a:prstGeom>
            <a:noFill/>
          </p:spPr>
          <p:txBody>
            <a:bodyPr wrap="square" rtlCol="0" anchor="ctr">
              <a:spAutoFit/>
            </a:bodyPr>
            <a:lstStyle/>
            <a:p>
              <a:r>
                <a:rPr lang="en-US" sz="1600" dirty="0">
                  <a:ea typeface="Arial Unicode MS" panose="020B0604020202020204" pitchFamily="34" charset="-128"/>
                  <a:cs typeface="Arial Unicode MS" panose="020B0604020202020204" pitchFamily="34" charset="-128"/>
                </a:rPr>
                <a:t>Step 4: We </a:t>
              </a:r>
              <a:r>
                <a:rPr lang="en-US" sz="1600" b="1" dirty="0">
                  <a:ea typeface="Arial Unicode MS" panose="020B0604020202020204" pitchFamily="34" charset="-128"/>
                  <a:cs typeface="Arial Unicode MS" panose="020B0604020202020204" pitchFamily="34" charset="-128"/>
                </a:rPr>
                <a:t>draw conclusions</a:t>
              </a:r>
            </a:p>
          </p:txBody>
        </p:sp>
        <p:sp>
          <p:nvSpPr>
            <p:cNvPr id="24" name="Left Arrow 23"/>
            <p:cNvSpPr/>
            <p:nvPr/>
          </p:nvSpPr>
          <p:spPr>
            <a:xfrm>
              <a:off x="5486399" y="28194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33" name="Group 32"/>
          <p:cNvGrpSpPr/>
          <p:nvPr/>
        </p:nvGrpSpPr>
        <p:grpSpPr>
          <a:xfrm>
            <a:off x="6822688" y="2045319"/>
            <a:ext cx="4869127" cy="609600"/>
            <a:chOff x="5638799" y="2133600"/>
            <a:chExt cx="3276601" cy="609600"/>
          </a:xfrm>
        </p:grpSpPr>
        <p:sp>
          <p:nvSpPr>
            <p:cNvPr id="25" name="TextBox 24"/>
            <p:cNvSpPr txBox="1"/>
            <p:nvPr/>
          </p:nvSpPr>
          <p:spPr>
            <a:xfrm>
              <a:off x="6172200" y="2256710"/>
              <a:ext cx="2743200" cy="338554"/>
            </a:xfrm>
            <a:prstGeom prst="rect">
              <a:avLst/>
            </a:prstGeom>
            <a:noFill/>
          </p:spPr>
          <p:txBody>
            <a:bodyPr wrap="square" rtlCol="0" anchor="ctr">
              <a:spAutoFit/>
            </a:bodyPr>
            <a:lstStyle/>
            <a:p>
              <a:r>
                <a:rPr lang="en-US" sz="1600" dirty="0">
                  <a:ea typeface="Arial Unicode MS" panose="020B0604020202020204" pitchFamily="34" charset="-128"/>
                  <a:cs typeface="Arial Unicode MS" panose="020B0604020202020204" pitchFamily="34" charset="-128"/>
                </a:rPr>
                <a:t>Step 5: We </a:t>
              </a:r>
              <a:r>
                <a:rPr lang="en-US" sz="1600" b="1" dirty="0">
                  <a:ea typeface="Arial Unicode MS" panose="020B0604020202020204" pitchFamily="34" charset="-128"/>
                  <a:cs typeface="Arial Unicode MS" panose="020B0604020202020204" pitchFamily="34" charset="-128"/>
                </a:rPr>
                <a:t>adopt beliefs</a:t>
              </a:r>
              <a:r>
                <a:rPr lang="en-US" sz="1600" dirty="0">
                  <a:ea typeface="Arial Unicode MS" panose="020B0604020202020204" pitchFamily="34" charset="-128"/>
                  <a:cs typeface="Arial Unicode MS" panose="020B0604020202020204" pitchFamily="34" charset="-128"/>
                </a:rPr>
                <a:t> about the world</a:t>
              </a:r>
            </a:p>
          </p:txBody>
        </p:sp>
        <p:sp>
          <p:nvSpPr>
            <p:cNvPr id="26" name="Left Arrow 25"/>
            <p:cNvSpPr/>
            <p:nvPr/>
          </p:nvSpPr>
          <p:spPr>
            <a:xfrm>
              <a:off x="5638799" y="21336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36" name="Group 35"/>
          <p:cNvGrpSpPr/>
          <p:nvPr/>
        </p:nvGrpSpPr>
        <p:grpSpPr>
          <a:xfrm>
            <a:off x="6898888" y="1359519"/>
            <a:ext cx="4869127" cy="609600"/>
            <a:chOff x="5714999" y="1447800"/>
            <a:chExt cx="3276601" cy="609600"/>
          </a:xfrm>
        </p:grpSpPr>
        <p:sp>
          <p:nvSpPr>
            <p:cNvPr id="27" name="TextBox 26"/>
            <p:cNvSpPr txBox="1"/>
            <p:nvPr/>
          </p:nvSpPr>
          <p:spPr>
            <a:xfrm>
              <a:off x="6248400" y="1570910"/>
              <a:ext cx="2743200" cy="338554"/>
            </a:xfrm>
            <a:prstGeom prst="rect">
              <a:avLst/>
            </a:prstGeom>
            <a:noFill/>
          </p:spPr>
          <p:txBody>
            <a:bodyPr wrap="square" rtlCol="0" anchor="ctr">
              <a:spAutoFit/>
            </a:bodyPr>
            <a:lstStyle/>
            <a:p>
              <a:r>
                <a:rPr lang="en-US" sz="1600" dirty="0">
                  <a:ea typeface="Arial Unicode MS" panose="020B0604020202020204" pitchFamily="34" charset="-128"/>
                  <a:cs typeface="Arial Unicode MS" panose="020B0604020202020204" pitchFamily="34" charset="-128"/>
                </a:rPr>
                <a:t>Step 6: We </a:t>
              </a:r>
              <a:r>
                <a:rPr lang="en-US" sz="1600" b="1" dirty="0">
                  <a:ea typeface="Arial Unicode MS" panose="020B0604020202020204" pitchFamily="34" charset="-128"/>
                  <a:cs typeface="Arial Unicode MS" panose="020B0604020202020204" pitchFamily="34" charset="-128"/>
                </a:rPr>
                <a:t>take actions </a:t>
              </a:r>
              <a:r>
                <a:rPr lang="en-US" sz="1600" dirty="0">
                  <a:ea typeface="Arial Unicode MS" panose="020B0604020202020204" pitchFamily="34" charset="-128"/>
                  <a:cs typeface="Arial Unicode MS" panose="020B0604020202020204" pitchFamily="34" charset="-128"/>
                </a:rPr>
                <a:t>based on our beliefs</a:t>
              </a:r>
            </a:p>
          </p:txBody>
        </p:sp>
        <p:sp>
          <p:nvSpPr>
            <p:cNvPr id="28" name="Left Arrow 27"/>
            <p:cNvSpPr/>
            <p:nvPr/>
          </p:nvSpPr>
          <p:spPr>
            <a:xfrm>
              <a:off x="5714999" y="14478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sp>
        <p:nvSpPr>
          <p:cNvPr id="38" name="TextBox 37"/>
          <p:cNvSpPr txBox="1"/>
          <p:nvPr/>
        </p:nvSpPr>
        <p:spPr>
          <a:xfrm>
            <a:off x="5964705" y="5638387"/>
            <a:ext cx="1568058" cy="338554"/>
          </a:xfrm>
          <a:prstGeom prst="rect">
            <a:avLst/>
          </a:prstGeom>
          <a:noFill/>
        </p:spPr>
        <p:txBody>
          <a:bodyPr wrap="none" rtlCol="0">
            <a:spAutoFit/>
          </a:bodyPr>
          <a:lstStyle/>
          <a:p>
            <a:r>
              <a:rPr lang="en-US" sz="1600" b="1" dirty="0">
                <a:ea typeface="Arial Unicode MS" panose="020B0604020202020204" pitchFamily="34" charset="-128"/>
                <a:cs typeface="Arial Unicode MS" panose="020B0604020202020204" pitchFamily="34" charset="-128"/>
              </a:rPr>
              <a:t>Observable Data</a:t>
            </a:r>
          </a:p>
        </p:txBody>
      </p:sp>
      <p:sp>
        <p:nvSpPr>
          <p:cNvPr id="39" name="TextBox 38"/>
          <p:cNvSpPr txBox="1"/>
          <p:nvPr/>
        </p:nvSpPr>
        <p:spPr>
          <a:xfrm>
            <a:off x="2188278" y="1436706"/>
            <a:ext cx="1524000" cy="1323439"/>
          </a:xfrm>
          <a:prstGeom prst="rect">
            <a:avLst/>
          </a:prstGeom>
          <a:noFill/>
        </p:spPr>
        <p:txBody>
          <a:bodyPr wrap="square" rtlCol="0">
            <a:spAutoFit/>
          </a:bodyPr>
          <a:lstStyle/>
          <a:p>
            <a:r>
              <a:rPr lang="en-US" sz="1600" b="1" dirty="0">
                <a:ea typeface="Arial Unicode MS" panose="020B0604020202020204" pitchFamily="34" charset="-128"/>
                <a:cs typeface="Arial Unicode MS" panose="020B0604020202020204" pitchFamily="34" charset="-128"/>
              </a:rPr>
              <a:t>The reflexive loop: </a:t>
            </a:r>
            <a:r>
              <a:rPr lang="en-US" sz="1600" dirty="0">
                <a:ea typeface="Arial Unicode MS" panose="020B0604020202020204" pitchFamily="34" charset="-128"/>
                <a:cs typeface="Arial Unicode MS" panose="020B0604020202020204" pitchFamily="34" charset="-128"/>
              </a:rPr>
              <a:t>our beliefs affect what data we select next time</a:t>
            </a:r>
          </a:p>
        </p:txBody>
      </p:sp>
      <p:sp>
        <p:nvSpPr>
          <p:cNvPr id="40" name="Circular Arrow 39"/>
          <p:cNvSpPr/>
          <p:nvPr/>
        </p:nvSpPr>
        <p:spPr>
          <a:xfrm rot="18532716" flipH="1">
            <a:off x="3424925" y="1302998"/>
            <a:ext cx="4114800" cy="4483870"/>
          </a:xfrm>
          <a:prstGeom prst="circularArrow">
            <a:avLst>
              <a:gd name="adj1" fmla="val 11488"/>
              <a:gd name="adj2" fmla="val 1685820"/>
              <a:gd name="adj3" fmla="val 19843615"/>
              <a:gd name="adj4" fmla="val 13587318"/>
              <a:gd name="adj5" fmla="val 12500"/>
            </a:avLst>
          </a:prstGeom>
          <a:solidFill>
            <a:srgbClr val="BBE0E3">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a typeface="Arial Unicode MS" panose="020B0604020202020204" pitchFamily="34" charset="-128"/>
              <a:cs typeface="Arial Unicode MS" panose="020B0604020202020204" pitchFamily="34" charset="-128"/>
            </a:endParaRPr>
          </a:p>
        </p:txBody>
      </p:sp>
      <p:pic>
        <p:nvPicPr>
          <p:cNvPr id="2051" name="Picture 3"/>
          <p:cNvPicPr>
            <a:picLocks noChangeAspect="1" noChangeArrowheads="1"/>
          </p:cNvPicPr>
          <p:nvPr/>
        </p:nvPicPr>
        <p:blipFill>
          <a:blip r:embed="rId3"/>
          <a:srcRect/>
          <a:stretch>
            <a:fillRect/>
          </a:stretch>
        </p:blipFill>
        <p:spPr bwMode="auto">
          <a:xfrm flipH="1">
            <a:off x="2403088" y="3836018"/>
            <a:ext cx="1676400" cy="1965434"/>
          </a:xfrm>
          <a:prstGeom prst="rect">
            <a:avLst/>
          </a:prstGeom>
          <a:noFill/>
          <a:ln w="9525">
            <a:noFill/>
            <a:miter lim="800000"/>
            <a:headEnd/>
            <a:tailEnd/>
          </a:ln>
          <a:effectLst/>
        </p:spPr>
      </p:pic>
      <p:sp>
        <p:nvSpPr>
          <p:cNvPr id="3" name="TextBox 2"/>
          <p:cNvSpPr txBox="1"/>
          <p:nvPr/>
        </p:nvSpPr>
        <p:spPr>
          <a:xfrm>
            <a:off x="68467" y="6503523"/>
            <a:ext cx="6501226" cy="307777"/>
          </a:xfrm>
          <a:prstGeom prst="rect">
            <a:avLst/>
          </a:prstGeom>
          <a:noFill/>
        </p:spPr>
        <p:txBody>
          <a:bodyPr wrap="square" rtlCol="0">
            <a:spAutoFit/>
          </a:bodyPr>
          <a:lstStyle/>
          <a:p>
            <a:r>
              <a:rPr lang="en-US" sz="700" dirty="0">
                <a:ea typeface="Arial Unicode MS" panose="020B0604020202020204" pitchFamily="34" charset="-128"/>
                <a:cs typeface="Arial Unicode MS" panose="020B0604020202020204" pitchFamily="34" charset="-128"/>
              </a:rPr>
              <a:t>Source: </a:t>
            </a:r>
            <a:r>
              <a:rPr lang="en-US" sz="700" dirty="0" err="1">
                <a:ea typeface="Arial Unicode MS" panose="020B0604020202020204" pitchFamily="34" charset="-128"/>
                <a:cs typeface="Arial Unicode MS" panose="020B0604020202020204" pitchFamily="34" charset="-128"/>
              </a:rPr>
              <a:t>Senge</a:t>
            </a:r>
            <a:r>
              <a:rPr lang="en-US" sz="700" dirty="0">
                <a:ea typeface="Arial Unicode MS" panose="020B0604020202020204" pitchFamily="34" charset="-128"/>
                <a:cs typeface="Arial Unicode MS" panose="020B0604020202020204" pitchFamily="34" charset="-128"/>
              </a:rPr>
              <a:t>, P. (1990). </a:t>
            </a:r>
            <a:r>
              <a:rPr lang="en-US" sz="700" i="1" dirty="0">
                <a:ea typeface="Arial Unicode MS" panose="020B0604020202020204" pitchFamily="34" charset="-128"/>
                <a:cs typeface="Arial Unicode MS" panose="020B0604020202020204" pitchFamily="34" charset="-128"/>
              </a:rPr>
              <a:t>The Fifth Discipline: The art and practice of the learning</a:t>
            </a:r>
          </a:p>
          <a:p>
            <a:pPr marL="115888"/>
            <a:r>
              <a:rPr lang="en-US" sz="700" i="1" dirty="0">
                <a:ea typeface="Arial Unicode MS" panose="020B0604020202020204" pitchFamily="34" charset="-128"/>
                <a:cs typeface="Arial Unicode MS" panose="020B0604020202020204" pitchFamily="34" charset="-128"/>
              </a:rPr>
              <a:t>organization. </a:t>
            </a:r>
            <a:r>
              <a:rPr lang="en-US" sz="700" dirty="0">
                <a:ea typeface="Arial Unicode MS" panose="020B0604020202020204" pitchFamily="34" charset="-128"/>
                <a:cs typeface="Arial Unicode MS" panose="020B0604020202020204" pitchFamily="34" charset="-128"/>
              </a:rPr>
              <a:t>New York: Doubleday.</a:t>
            </a:r>
          </a:p>
        </p:txBody>
      </p:sp>
      <p:sp>
        <p:nvSpPr>
          <p:cNvPr id="41" name="Rectangle 40">
            <a:hlinkClick r:id="rId4"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2" name="Rectangle 41">
            <a:hlinkClick r:id="rId5" action="ppaction://hlinksldjump"/>
          </p:cNvPr>
          <p:cNvSpPr/>
          <p:nvPr/>
        </p:nvSpPr>
        <p:spPr>
          <a:xfrm>
            <a:off x="8693727" y="207819"/>
            <a:ext cx="1433946" cy="810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3" name="Rectangle 42">
            <a:hlinkClick r:id="rId6"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78583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7"/>
                                        </p:tgtEl>
                                        <p:attrNameLst>
                                          <p:attrName>style.visibility</p:attrName>
                                        </p:attrNameLst>
                                      </p:cBhvr>
                                      <p:to>
                                        <p:strVal val="visible"/>
                                      </p:to>
                                    </p:set>
                                    <p:anim calcmode="lin" valueType="num">
                                      <p:cBhvr>
                                        <p:cTn id="7" dur="2000" fill="hold"/>
                                        <p:tgtEl>
                                          <p:spTgt spid="37"/>
                                        </p:tgtEl>
                                        <p:attrNameLst>
                                          <p:attrName>ppt_w</p:attrName>
                                        </p:attrNameLst>
                                      </p:cBhvr>
                                      <p:tavLst>
                                        <p:tav tm="0">
                                          <p:val>
                                            <p:strVal val="#ppt_w+.3"/>
                                          </p:val>
                                        </p:tav>
                                        <p:tav tm="100000">
                                          <p:val>
                                            <p:strVal val="#ppt_w"/>
                                          </p:val>
                                        </p:tav>
                                      </p:tavLst>
                                    </p:anim>
                                    <p:anim calcmode="lin" valueType="num">
                                      <p:cBhvr>
                                        <p:cTn id="8" dur="2000" fill="hold"/>
                                        <p:tgtEl>
                                          <p:spTgt spid="37"/>
                                        </p:tgtEl>
                                        <p:attrNameLst>
                                          <p:attrName>ppt_h</p:attrName>
                                        </p:attrNameLst>
                                      </p:cBhvr>
                                      <p:tavLst>
                                        <p:tav tm="0">
                                          <p:val>
                                            <p:strVal val="#ppt_h"/>
                                          </p:val>
                                        </p:tav>
                                        <p:tav tm="100000">
                                          <p:val>
                                            <p:strVal val="#ppt_h"/>
                                          </p:val>
                                        </p:tav>
                                      </p:tavLst>
                                    </p:anim>
                                    <p:animEffect transition="in" filter="fade">
                                      <p:cBhvr>
                                        <p:cTn id="9" dur="2000"/>
                                        <p:tgtEl>
                                          <p:spTgt spid="37"/>
                                        </p:tgtEl>
                                      </p:cBhvr>
                                    </p:animEffect>
                                  </p:childTnLst>
                                </p:cTn>
                              </p:par>
                            </p:childTnLst>
                          </p:cTn>
                        </p:par>
                        <p:par>
                          <p:cTn id="10" fill="hold">
                            <p:stCondLst>
                              <p:cond delay="2200"/>
                            </p:stCondLst>
                            <p:childTnLst>
                              <p:par>
                                <p:cTn id="11" presetID="55"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1000" fill="hold"/>
                                        <p:tgtEl>
                                          <p:spTgt spid="38"/>
                                        </p:tgtEl>
                                        <p:attrNameLst>
                                          <p:attrName>ppt_w</p:attrName>
                                        </p:attrNameLst>
                                      </p:cBhvr>
                                      <p:tavLst>
                                        <p:tav tm="0">
                                          <p:val>
                                            <p:strVal val="#ppt_w*0.70"/>
                                          </p:val>
                                        </p:tav>
                                        <p:tav tm="100000">
                                          <p:val>
                                            <p:strVal val="#ppt_w"/>
                                          </p:val>
                                        </p:tav>
                                      </p:tavLst>
                                    </p:anim>
                                    <p:anim calcmode="lin" valueType="num">
                                      <p:cBhvr>
                                        <p:cTn id="14" dur="1000" fill="hold"/>
                                        <p:tgtEl>
                                          <p:spTgt spid="38"/>
                                        </p:tgtEl>
                                        <p:attrNameLst>
                                          <p:attrName>ppt_h</p:attrName>
                                        </p:attrNameLst>
                                      </p:cBhvr>
                                      <p:tavLst>
                                        <p:tav tm="0">
                                          <p:val>
                                            <p:strVal val="#ppt_h"/>
                                          </p:val>
                                        </p:tav>
                                        <p:tav tm="100000">
                                          <p:val>
                                            <p:strVal val="#ppt_h"/>
                                          </p:val>
                                        </p:tav>
                                      </p:tavLst>
                                    </p:anim>
                                    <p:animEffect transition="in" filter="fade">
                                      <p:cBhvr>
                                        <p:cTn id="15" dur="1000"/>
                                        <p:tgtEl>
                                          <p:spTgt spid="38"/>
                                        </p:tgtEl>
                                      </p:cBhvr>
                                    </p:animEffect>
                                  </p:childTnLst>
                                </p:cTn>
                              </p:par>
                            </p:childTnLst>
                          </p:cTn>
                        </p:par>
                        <p:par>
                          <p:cTn id="16" fill="hold">
                            <p:stCondLst>
                              <p:cond delay="3200"/>
                            </p:stCondLst>
                            <p:childTnLst>
                              <p:par>
                                <p:cTn id="17" presetID="35" presetClass="emph" presetSubtype="0" repeatCount="indefinite" fill="hold" grpId="1" nodeType="afterEffect">
                                  <p:stCondLst>
                                    <p:cond delay="0"/>
                                  </p:stCondLst>
                                  <p:childTnLst>
                                    <p:anim calcmode="discrete" valueType="str">
                                      <p:cBhvr>
                                        <p:cTn id="18" dur="1000" fill="hold"/>
                                        <p:tgtEl>
                                          <p:spTgt spid="38"/>
                                        </p:tgtEl>
                                        <p:attrNameLst>
                                          <p:attrName>style.visibility</p:attrName>
                                        </p:attrNameLst>
                                      </p:cBhvr>
                                      <p:tavLst>
                                        <p:tav tm="0">
                                          <p:val>
                                            <p:strVal val="hidden"/>
                                          </p:val>
                                        </p:tav>
                                        <p:tav tm="50000">
                                          <p:val>
                                            <p:strVal val="visible"/>
                                          </p:val>
                                        </p:tav>
                                      </p:tavLst>
                                    </p:anim>
                                  </p:childTnLst>
                                </p:cTn>
                              </p:par>
                            </p:childTnLst>
                          </p:cTn>
                        </p:par>
                        <p:par>
                          <p:cTn id="19" fill="hold">
                            <p:stCondLst>
                              <p:cond delay="4200"/>
                            </p:stCondLst>
                            <p:childTnLst>
                              <p:par>
                                <p:cTn id="20" presetID="0" presetClass="path" presetSubtype="0" accel="50000" decel="50000" fill="hold" nodeType="afterEffect">
                                  <p:stCondLst>
                                    <p:cond delay="0"/>
                                  </p:stCondLst>
                                  <p:childTnLst>
                                    <p:animMotion origin="layout" path="M 2.77556E-17 -3.7037E-7 C -0.00017 -0.00231 2.77556E-17 -0.0044 -0.00035 -0.00602 C -0.00069 -0.0081 -0.00226 -0.01111 -0.00278 -0.01319 C -0.00347 -0.0162 -0.00382 -0.01968 -0.00486 -0.02245 C -0.00625 -0.02685 -0.00816 -0.03125 -0.01007 -0.03472 C -0.01128 -0.03727 -0.01285 -0.03958 -0.01458 -0.0412 C -0.01562 -0.04213 -0.01736 -0.04329 -0.01736 -0.04306 C -0.01649 -0.0412 -0.01406 -0.03727 -0.0125 -0.03542 C -0.01111 -0.03148 -0.0092 -0.02847 -0.00799 -0.02431 C -0.0066 -0.01921 -0.00625 -0.0125 -0.00312 -0.00926 C -0.00226 -0.00486 -0.00347 -0.01018 -0.00174 -0.00602 C 0.00069 -0.00139 -0.00365 -0.00764 -0.00069 -0.00255 C -0.00035 -0.00208 0.00017 -0.00208 0.00035 -0.00139 C 0.00052 -0.00116 0.00017 -0.00069 2.77556E-17 -3.7037E-7 Z " pathEditMode="relative" rAng="0" ptsTypes="AAAAAAAAAAAAAA">
                                      <p:cBhvr>
                                        <p:cTn id="21" dur="500" fill="hold"/>
                                        <p:tgtEl>
                                          <p:spTgt spid="2051"/>
                                        </p:tgtEl>
                                        <p:attrNameLst>
                                          <p:attrName>ppt_x</p:attrName>
                                          <p:attrName>ppt_y</p:attrName>
                                        </p:attrNameLst>
                                      </p:cBhvr>
                                      <p:rCtr x="-851" y="-2176"/>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4.58333E-6 -4.07407E-6 C 0.00325 0.00116 0.00612 0.00139 0.00989 0.00209 C 0.01302 0.00278 0.01562 0.00348 0.01901 0.0044 C 0.0276 0.00417 0.03971 0.0044 0.0483 0.00278 C 0.04882 0.00255 0.04934 0.00209 0.05013 0.00162 C 0.05169 0.00116 0.05546 -4.07407E-6 0.05546 -4.07407E-6 C 0.06054 0.00162 0.06601 0.00232 0.07096 0.00371 C 0.09244 0.00324 0.08385 0.00371 0.09479 0.00209 C 0.09908 0.00047 0.10338 -0.00092 0.10768 -0.00231 C 0.11536 -0.00162 0.12096 0.0007 0.12877 0.00162 C 0.13658 0.00255 0.1388 0.00209 0.15 0.00209 " pathEditMode="relative" rAng="0" ptsTypes="AAAAAAAAAAA">
                                      <p:cBhvr>
                                        <p:cTn id="29" dur="1000" fill="hold"/>
                                        <p:tgtEl>
                                          <p:spTgt spid="2051"/>
                                        </p:tgtEl>
                                        <p:attrNameLst>
                                          <p:attrName>ppt_x</p:attrName>
                                          <p:attrName>ppt_y</p:attrName>
                                        </p:attrNameLst>
                                      </p:cBhvr>
                                      <p:rCtr x="7500" y="93"/>
                                    </p:animMotion>
                                  </p:childTnLst>
                                </p:cTn>
                              </p:par>
                              <p:par>
                                <p:cTn id="30" presetID="6" presetClass="emph" presetSubtype="0" accel="50000" decel="50000" fill="hold" nodeType="withEffect">
                                  <p:stCondLst>
                                    <p:cond delay="0"/>
                                  </p:stCondLst>
                                  <p:childTnLst>
                                    <p:animScale>
                                      <p:cBhvr>
                                        <p:cTn id="31" dur="1000" fill="hold"/>
                                        <p:tgtEl>
                                          <p:spTgt spid="2051"/>
                                        </p:tgtEl>
                                      </p:cBhvr>
                                      <p:by x="90000" y="90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par>
                          <p:cTn id="37" fill="hold">
                            <p:stCondLst>
                              <p:cond delay="500"/>
                            </p:stCondLst>
                            <p:childTnLst>
                              <p:par>
                                <p:cTn id="38" presetID="0" presetClass="path" presetSubtype="0" accel="50000" decel="50000" fill="hold" nodeType="afterEffect">
                                  <p:stCondLst>
                                    <p:cond delay="0"/>
                                  </p:stCondLst>
                                  <p:childTnLst>
                                    <p:animMotion origin="layout" path="M 0.15 0.00208 C 0.15169 -0.01898 0.14921 0.01319 0.15104 -0.0375 C 0.15169 -0.05371 0.15195 -0.04723 0.15273 -0.05741 C 0.15377 -0.06852 0.15416 -0.08033 0.15507 -0.09144 C 0.15573 -0.09954 0.15716 -0.10949 0.15963 -0.1132 C 0.1608 -0.11482 0.16302 -0.11644 0.16302 -0.11621 C 0.16588 -0.11598 0.1694 -0.1132 0.17239 -0.1132 " pathEditMode="relative" rAng="0" ptsTypes="AAAAAAA">
                                      <p:cBhvr>
                                        <p:cTn id="39" dur="1000" fill="hold"/>
                                        <p:tgtEl>
                                          <p:spTgt spid="2051"/>
                                        </p:tgtEl>
                                        <p:attrNameLst>
                                          <p:attrName>ppt_x</p:attrName>
                                          <p:attrName>ppt_y</p:attrName>
                                        </p:attrNameLst>
                                      </p:cBhvr>
                                      <p:rCtr x="1120" y="-5926"/>
                                    </p:animMotion>
                                  </p:childTnLst>
                                </p:cTn>
                              </p:par>
                              <p:par>
                                <p:cTn id="40" presetID="6" presetClass="emph" presetSubtype="0" accel="50000" decel="50000" fill="hold" nodeType="withEffect">
                                  <p:stCondLst>
                                    <p:cond delay="0"/>
                                  </p:stCondLst>
                                  <p:childTnLst>
                                    <p:animScale>
                                      <p:cBhvr>
                                        <p:cTn id="41" dur="1000" fill="hold"/>
                                        <p:tgtEl>
                                          <p:spTgt spid="2051"/>
                                        </p:tgtEl>
                                      </p:cBhvr>
                                      <p:by x="87000" y="87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right)">
                                      <p:cBhvr>
                                        <p:cTn id="46" dur="500"/>
                                        <p:tgtEl>
                                          <p:spTgt spid="31"/>
                                        </p:tgtEl>
                                      </p:cBhvr>
                                    </p:animEffect>
                                  </p:childTnLst>
                                </p:cTn>
                              </p:par>
                            </p:childTnLst>
                          </p:cTn>
                        </p:par>
                        <p:par>
                          <p:cTn id="47" fill="hold">
                            <p:stCondLst>
                              <p:cond delay="500"/>
                            </p:stCondLst>
                            <p:childTnLst>
                              <p:par>
                                <p:cTn id="48" presetID="0" presetClass="path" presetSubtype="0" accel="50000" decel="50000" fill="hold" nodeType="afterEffect">
                                  <p:stCondLst>
                                    <p:cond delay="0"/>
                                  </p:stCondLst>
                                  <p:childTnLst>
                                    <p:animMotion origin="layout" path="M 0.1724 -0.1132 C 0.16914 -0.14815 0.16953 -0.13935 0.1724 -0.2 C 0.17279 -0.20579 0.18281 -0.21158 0.18281 -0.21111 C 0.19792 -0.20996 0.19766 -0.21551 0.19766 -0.20648 " pathEditMode="relative" rAng="0" ptsTypes="AAAA">
                                      <p:cBhvr>
                                        <p:cTn id="49" dur="1000" fill="hold"/>
                                        <p:tgtEl>
                                          <p:spTgt spid="2051"/>
                                        </p:tgtEl>
                                        <p:attrNameLst>
                                          <p:attrName>ppt_x</p:attrName>
                                          <p:attrName>ppt_y</p:attrName>
                                        </p:attrNameLst>
                                      </p:cBhvr>
                                      <p:rCtr x="1133" y="-4931"/>
                                    </p:animMotion>
                                  </p:childTnLst>
                                </p:cTn>
                              </p:par>
                              <p:par>
                                <p:cTn id="50" presetID="6" presetClass="emph" presetSubtype="0" accel="50000" decel="50000" fill="hold" nodeType="withEffect">
                                  <p:stCondLst>
                                    <p:cond delay="0"/>
                                  </p:stCondLst>
                                  <p:childTnLst>
                                    <p:animScale>
                                      <p:cBhvr>
                                        <p:cTn id="51" dur="1000" fill="hold"/>
                                        <p:tgtEl>
                                          <p:spTgt spid="2051"/>
                                        </p:tgtEl>
                                      </p:cBhvr>
                                      <p:by x="85000" y="85000"/>
                                    </p:animScale>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right)">
                                      <p:cBhvr>
                                        <p:cTn id="56" dur="500"/>
                                        <p:tgtEl>
                                          <p:spTgt spid="32"/>
                                        </p:tgtEl>
                                      </p:cBhvr>
                                    </p:animEffect>
                                  </p:childTnLst>
                                </p:cTn>
                              </p:par>
                            </p:childTnLst>
                          </p:cTn>
                        </p:par>
                        <p:par>
                          <p:cTn id="57" fill="hold">
                            <p:stCondLst>
                              <p:cond delay="500"/>
                            </p:stCondLst>
                            <p:childTnLst>
                              <p:par>
                                <p:cTn id="58" presetID="0" presetClass="path" presetSubtype="0" accel="50000" decel="50000" fill="hold" nodeType="afterEffect">
                                  <p:stCondLst>
                                    <p:cond delay="0"/>
                                  </p:stCondLst>
                                  <p:childTnLst>
                                    <p:animMotion origin="layout" path="M 0.19765 -0.20649 C 0.19388 -0.22153 0.19531 -0.21459 0.19362 -0.2294 C 0.19388 -0.24098 0.1888 -0.27223 0.20026 -0.28195 C 0.20182 -0.28542 0.20416 -0.29074 0.20677 -0.29213 C 0.20924 -0.29399 0.21471 -0.29537 0.21471 -0.29537 C 0.22291 -0.29399 0.22135 -0.29584 0.22135 -0.28727 " pathEditMode="relative" rAng="0" ptsTypes="AAAAAA">
                                      <p:cBhvr>
                                        <p:cTn id="59" dur="1000" fill="hold"/>
                                        <p:tgtEl>
                                          <p:spTgt spid="2051"/>
                                        </p:tgtEl>
                                        <p:attrNameLst>
                                          <p:attrName>ppt_x</p:attrName>
                                          <p:attrName>ppt_y</p:attrName>
                                        </p:attrNameLst>
                                      </p:cBhvr>
                                      <p:rCtr x="938" y="-4444"/>
                                    </p:animMotion>
                                  </p:childTnLst>
                                </p:cTn>
                              </p:par>
                              <p:par>
                                <p:cTn id="60" presetID="6" presetClass="emph" presetSubtype="0" accel="50000" decel="50000" fill="hold" nodeType="withEffect">
                                  <p:stCondLst>
                                    <p:cond delay="0"/>
                                  </p:stCondLst>
                                  <p:childTnLst>
                                    <p:animScale>
                                      <p:cBhvr>
                                        <p:cTn id="61" dur="1000" fill="hold"/>
                                        <p:tgtEl>
                                          <p:spTgt spid="2051"/>
                                        </p:tgtEl>
                                      </p:cBhvr>
                                      <p:by x="82000" y="82000"/>
                                    </p:animScale>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right)">
                                      <p:cBhvr>
                                        <p:cTn id="66" dur="500"/>
                                        <p:tgtEl>
                                          <p:spTgt spid="33"/>
                                        </p:tgtEl>
                                      </p:cBhvr>
                                    </p:animEffect>
                                  </p:childTnLst>
                                </p:cTn>
                              </p:par>
                            </p:childTnLst>
                          </p:cTn>
                        </p:par>
                        <p:par>
                          <p:cTn id="67" fill="hold">
                            <p:stCondLst>
                              <p:cond delay="500"/>
                            </p:stCondLst>
                            <p:childTnLst>
                              <p:par>
                                <p:cTn id="68" presetID="0" presetClass="path" presetSubtype="0" accel="50000" decel="50000" fill="hold" nodeType="afterEffect">
                                  <p:stCondLst>
                                    <p:cond delay="0"/>
                                  </p:stCondLst>
                                  <p:childTnLst>
                                    <p:animMotion origin="layout" path="M 0.22135 -0.28726 C 0.21718 -0.29444 0.21497 -0.30138 0.21067 -0.30833 C 0.20703 -0.32523 0.20677 -0.33981 0.20455 -0.35763 C 0.20377 -0.36481 0.19843 -0.3706 0.19661 -0.37777 C 0.2013 -0.39884 0.20768 -0.39328 0.22955 -0.3912 C 0.23437 -0.3831 0.23372 -0.3875 0.23372 -0.37986 " pathEditMode="relative" rAng="0" ptsTypes="AAAAAA">
                                      <p:cBhvr>
                                        <p:cTn id="69" dur="1000" fill="hold"/>
                                        <p:tgtEl>
                                          <p:spTgt spid="2051"/>
                                        </p:tgtEl>
                                        <p:attrNameLst>
                                          <p:attrName>ppt_x</p:attrName>
                                          <p:attrName>ppt_y</p:attrName>
                                        </p:attrNameLst>
                                      </p:cBhvr>
                                      <p:rCtr x="-625" y="-5324"/>
                                    </p:animMotion>
                                  </p:childTnLst>
                                </p:cTn>
                              </p:par>
                              <p:par>
                                <p:cTn id="70" presetID="6" presetClass="emph" presetSubtype="0" accel="50000" decel="50000" fill="hold" nodeType="withEffect">
                                  <p:stCondLst>
                                    <p:cond delay="0"/>
                                  </p:stCondLst>
                                  <p:childTnLst>
                                    <p:animScale>
                                      <p:cBhvr>
                                        <p:cTn id="71" dur="1000" fill="hold"/>
                                        <p:tgtEl>
                                          <p:spTgt spid="2051"/>
                                        </p:tgtEl>
                                      </p:cBhvr>
                                      <p:by x="80000" y="80000"/>
                                    </p:animScale>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right)">
                                      <p:cBhvr>
                                        <p:cTn id="76" dur="500"/>
                                        <p:tgtEl>
                                          <p:spTgt spid="36"/>
                                        </p:tgtEl>
                                      </p:cBhvr>
                                    </p:animEffect>
                                  </p:childTnLst>
                                </p:cTn>
                              </p:par>
                            </p:childTnLst>
                          </p:cTn>
                        </p:par>
                        <p:par>
                          <p:cTn id="77" fill="hold">
                            <p:stCondLst>
                              <p:cond delay="500"/>
                            </p:stCondLst>
                            <p:childTnLst>
                              <p:par>
                                <p:cTn id="78" presetID="0" presetClass="path" presetSubtype="0" accel="50000" decel="50000" fill="hold" nodeType="afterEffect">
                                  <p:stCondLst>
                                    <p:cond delay="0"/>
                                  </p:stCondLst>
                                  <p:childTnLst>
                                    <p:animMotion origin="layout" path="M 0.23372 -0.37986 C 0.2332 -0.38959 0.23476 -0.40024 0.23112 -0.4088 C 0.22708 -0.4176 0.22135 -0.42408 0.21888 -0.43357 C 0.21979 -0.44908 0.21601 -0.45718 0.22695 -0.46019 C 0.23671 -0.45949 0.24609 -0.46181 0.24609 -0.44699 " pathEditMode="relative" rAng="0" ptsTypes="AAAAA">
                                      <p:cBhvr>
                                        <p:cTn id="79" dur="1000" fill="hold"/>
                                        <p:tgtEl>
                                          <p:spTgt spid="2051"/>
                                        </p:tgtEl>
                                        <p:attrNameLst>
                                          <p:attrName>ppt_x</p:attrName>
                                          <p:attrName>ppt_y</p:attrName>
                                        </p:attrNameLst>
                                      </p:cBhvr>
                                      <p:rCtr x="-130" y="-4028"/>
                                    </p:animMotion>
                                  </p:childTnLst>
                                </p:cTn>
                              </p:par>
                              <p:par>
                                <p:cTn id="80" presetID="6" presetClass="emph" presetSubtype="0" accel="50000" decel="50000" fill="hold" nodeType="withEffect">
                                  <p:stCondLst>
                                    <p:cond delay="0"/>
                                  </p:stCondLst>
                                  <p:childTnLst>
                                    <p:animScale>
                                      <p:cBhvr>
                                        <p:cTn id="81" dur="1000" fill="hold"/>
                                        <p:tgtEl>
                                          <p:spTgt spid="2051"/>
                                        </p:tgtEl>
                                      </p:cBhvr>
                                      <p:by x="77000" y="77000"/>
                                    </p:animScale>
                                  </p:childTnLst>
                                </p:cTn>
                              </p:par>
                            </p:childTnLst>
                          </p:cTn>
                        </p:par>
                        <p:par>
                          <p:cTn id="82" fill="hold">
                            <p:stCondLst>
                              <p:cond delay="1500"/>
                            </p:stCondLst>
                            <p:childTnLst>
                              <p:par>
                                <p:cTn id="83" presetID="0" presetClass="path" presetSubtype="0" accel="50000" decel="50000" fill="hold" nodeType="afterEffect">
                                  <p:stCondLst>
                                    <p:cond delay="0"/>
                                  </p:stCondLst>
                                  <p:childTnLst>
                                    <p:animMotion origin="layout" path="M 0.24609 -0.4507 C 0.2444 -0.4669 0.23997 -0.48218 0.22942 -0.49144 C 0.22695 -0.4963 0.22226 -0.50324 0.21835 -0.50625 C 0.21575 -0.50811 0.21002 -0.50996 0.21002 -0.50973 C 0.20442 -0.5088 0.19244 -0.51111 0.20169 -0.49514 C 0.20234 -0.49399 0.21471 -0.48912 0.21835 -0.48588 C 0.22382 -0.475 0.21757 -0.48519 0.22669 -0.47662 C 0.22825 -0.475 0.22903 -0.47223 0.23085 -0.47107 C 0.23346 -0.46922 0.23671 -0.46945 0.23919 -0.46736 C 0.24049 -0.46621 0.24192 -0.46482 0.24335 -0.46366 C 0.24388 -0.46181 0.24335 -0.45811 0.24466 -0.45811 C 0.24713 -0.45811 0.24869 -0.47037 0.24882 -0.47107 C 0.25143 -0.48033 0.25533 -0.48797 0.26132 -0.49329 C 0.26862 -0.50787 0.28099 -0.51412 0.29335 -0.51736 C 0.29609 -0.51667 0.29987 -0.51829 0.30169 -0.51551 C 0.30325 -0.5132 0.30221 -0.50811 0.30026 -0.50625 C 0.29609 -0.50209 0.28997 -0.50417 0.28502 -0.50255 C 0.27526 -0.49399 0.27265 -0.49468 0.26132 -0.48959 C 0.2569 -0.4875 0.25338 -0.48241 0.24882 -0.48033 C 0.24804 -0.47848 0.24674 -0.47686 0.24609 -0.47477 C 0.24544 -0.47292 0.24518 -0.46736 0.24466 -0.46922 C 0.24309 -0.47524 0.24466 -0.48496 0.24192 -0.49144 C 0.24049 -0.49491 0.23411 -0.51042 0.23085 -0.51366 C 0.2246 -0.51991 0.21835 -0.52662 0.21276 -0.53403 C 0.20872 -0.52338 0.20924 -0.51482 0.21692 -0.50811 C 0.21862 -0.50463 0.22109 -0.49908 0.22382 -0.49699 C 0.22643 -0.49514 0.22942 -0.49445 0.23216 -0.49329 C 0.23372 -0.4926 0.23502 -0.49074 0.23632 -0.48959 C 0.24557 -0.47107 0.24609 -0.47408 0.24609 -0.4507 Z " pathEditMode="relative" rAng="0" ptsTypes="AAAAAAAAAAAAAAAAAAAAAAAAAAAAA">
                                      <p:cBhvr>
                                        <p:cTn id="84" dur="1000" fill="hold"/>
                                        <p:tgtEl>
                                          <p:spTgt spid="2051"/>
                                        </p:tgtEl>
                                        <p:attrNameLst>
                                          <p:attrName>ppt_x</p:attrName>
                                          <p:attrName>ppt_y</p:attrName>
                                        </p:attrNameLst>
                                      </p:cBhvr>
                                      <p:rCtr x="417" y="-4167"/>
                                    </p:animMotion>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nodeType="clickEffect">
                                  <p:stCondLst>
                                    <p:cond delay="0"/>
                                  </p:stCondLst>
                                  <p:childTnLst>
                                    <p:animMotion origin="layout" path="M 0.24609 -0.44699 C 0.23606 -0.54352 0.22643 -0.63959 0.19114 -0.56459 C 0.15585 -0.48959 0.09518 -0.24352 0.03489 0.00277 " pathEditMode="relative" rAng="0" ptsTypes="AAA">
                                      <p:cBhvr>
                                        <p:cTn id="88" dur="2000" fill="hold"/>
                                        <p:tgtEl>
                                          <p:spTgt spid="2051"/>
                                        </p:tgtEl>
                                        <p:attrNameLst>
                                          <p:attrName>ppt_x</p:attrName>
                                          <p:attrName>ppt_y</p:attrName>
                                        </p:attrNameLst>
                                      </p:cBhvr>
                                      <p:rCtr x="-10560" y="15255"/>
                                    </p:animMotion>
                                  </p:childTnLst>
                                </p:cTn>
                              </p:par>
                              <p:par>
                                <p:cTn id="89" presetID="6" presetClass="emph" presetSubtype="0" accel="50000" decel="50000" fill="hold" nodeType="withEffect">
                                  <p:stCondLst>
                                    <p:cond delay="0"/>
                                  </p:stCondLst>
                                  <p:childTnLst>
                                    <p:animScale>
                                      <p:cBhvr>
                                        <p:cTn id="90" dur="2000" fill="hold"/>
                                        <p:tgtEl>
                                          <p:spTgt spid="2051"/>
                                        </p:tgtEl>
                                      </p:cBhvr>
                                      <p:by x="300000" y="300000"/>
                                    </p:animScale>
                                  </p:childTnLst>
                                </p:cTn>
                              </p:par>
                              <p:par>
                                <p:cTn id="91" presetID="22" presetClass="entr" presetSubtype="1" repeatCount="indefinite"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wipe(up)">
                                      <p:cBhvr>
                                        <p:cTn id="93" dur="2000"/>
                                        <p:tgtEl>
                                          <p:spTgt spid="40"/>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randombar(horizontal)">
                                      <p:cBhvr>
                                        <p:cTn id="96" dur="500"/>
                                        <p:tgtEl>
                                          <p:spTgt spid="39"/>
                                        </p:tgtEl>
                                      </p:cBhvr>
                                    </p:animEffect>
                                  </p:childTnLst>
                                </p:cTn>
                              </p:par>
                            </p:childTnLst>
                          </p:cTn>
                        </p:par>
                        <p:par>
                          <p:cTn id="97" fill="hold">
                            <p:stCondLst>
                              <p:cond delay="2000"/>
                            </p:stCondLst>
                            <p:childTnLst>
                              <p:par>
                                <p:cTn id="98" presetID="0" presetClass="path" presetSubtype="0" accel="50000" decel="50000" fill="hold" nodeType="afterEffect">
                                  <p:stCondLst>
                                    <p:cond delay="0"/>
                                  </p:stCondLst>
                                  <p:childTnLst>
                                    <p:animMotion origin="layout" path="M 0.04622 0.00139 C 0.04895 0.00023 0.05169 -0.00116 0.05455 -0.00232 C 0.05585 -0.00301 0.05872 -0.00417 0.05872 -0.00394 C 0.09479 -0.00024 0.08242 -0.00533 0.09752 0.00139 C 0.11289 3.7037E-6 0.12708 0.00185 0.14205 -0.00047 C 0.13645 -0.02269 0.13372 -0.05324 0.14335 -0.07269 C 0.1483 -0.08218 0.14947 -0.07454 0.15312 -0.08936 C 0.15364 -0.09121 0.15351 -0.09352 0.15455 -0.09491 C 0.1569 -0.09815 0.16002 -0.09977 0.16289 -0.10232 C 0.16419 -0.10348 0.16705 -0.10602 0.16705 -0.10579 C 0.17278 -0.1176 0.1832 -0.11412 0.19335 -0.11528 C 0.19388 -0.1382 0.19388 -0.16088 0.19479 -0.1838 C 0.19492 -0.19028 0.2026 -0.21204 0.20585 -0.21343 C 0.21263 -0.21644 0.20872 -0.21505 0.21835 -0.21713 C 0.22031 -0.2382 0.22096 -0.25116 0.22252 -0.27454 C 0.22278 -0.27639 0.22278 -0.27894 0.22395 -0.2801 C 0.22851 -0.28449 0.24049 -0.28496 0.24479 -0.28565 C 0.24049 -0.29445 0.23945 -0.30463 0.23502 -0.31343 C 0.23372 -0.32107 0.23177 -0.32524 0.22955 -0.33195 C 0.22825 -0.33542 0.22669 -0.34306 0.22669 -0.34283 C 0.2276 -0.35926 0.22721 -0.37084 0.23372 -0.3838 C 0.24062 -0.38311 0.24752 -0.38357 0.25455 -0.38195 C 0.25612 -0.38149 0.25742 -0.37662 0.25872 -0.37824 C 0.25989 -0.37986 0.25677 -0.38195 0.25585 -0.3838 C 0.2552 -0.39445 0.25468 -0.41204 0.25039 -0.42269 C 0.24231 -0.4419 0.24648 -0.42686 0.24335 -0.43936 C 0.24388 -0.44491 0.24335 -0.4507 0.24479 -0.45602 C 0.24674 -0.46274 0.2552 -0.45857 0.25729 -0.45787 C 0.26731 -0.4544 0.26562 -0.45741 0.26562 -0.44676 " pathEditMode="relative" rAng="0" ptsTypes="AAAAAAAAAAAAAAAAAAAAAAAAAAAAA">
                                      <p:cBhvr>
                                        <p:cTn id="99" dur="2000" fill="hold"/>
                                        <p:tgtEl>
                                          <p:spTgt spid="2051"/>
                                        </p:tgtEl>
                                        <p:attrNameLst>
                                          <p:attrName>ppt_x</p:attrName>
                                          <p:attrName>ppt_y</p:attrName>
                                        </p:attrNameLst>
                                      </p:cBhvr>
                                      <p:rCtr x="10964" y="-23079"/>
                                    </p:animMotion>
                                  </p:childTnLst>
                                </p:cTn>
                              </p:par>
                              <p:par>
                                <p:cTn id="100" presetID="6" presetClass="emph" presetSubtype="0" accel="50000" decel="50000" fill="hold" nodeType="withEffect">
                                  <p:stCondLst>
                                    <p:cond delay="0"/>
                                  </p:stCondLst>
                                  <p:childTnLst>
                                    <p:animScale>
                                      <p:cBhvr>
                                        <p:cTn id="101" dur="2000" fill="hold"/>
                                        <p:tgtEl>
                                          <p:spTgt spid="2051"/>
                                        </p:tgtEl>
                                      </p:cBhvr>
                                      <p:by x="33000" y="33000"/>
                                    </p:animScale>
                                  </p:childTnLst>
                                </p:cTn>
                              </p:par>
                            </p:childTnLst>
                          </p:cTn>
                        </p:par>
                        <p:par>
                          <p:cTn id="102" fill="hold">
                            <p:stCondLst>
                              <p:cond delay="4000"/>
                            </p:stCondLst>
                            <p:childTnLst>
                              <p:par>
                                <p:cTn id="103" presetID="0" presetClass="path" presetSubtype="0" accel="50000" decel="50000" fill="hold" nodeType="afterEffect">
                                  <p:stCondLst>
                                    <p:cond delay="0"/>
                                  </p:stCondLst>
                                  <p:childTnLst>
                                    <p:animMotion origin="layout" path="M 0.26562 -0.45209 C 0.26979 -0.55649 0.27395 -0.66065 0.23789 -0.58357 C 0.20169 -0.50649 0.12539 -0.24815 0.04895 0.01088 " pathEditMode="relative" rAng="0" ptsTypes="AAA">
                                      <p:cBhvr>
                                        <p:cTn id="104" dur="1000" fill="hold"/>
                                        <p:tgtEl>
                                          <p:spTgt spid="2051"/>
                                        </p:tgtEl>
                                        <p:attrNameLst>
                                          <p:attrName>ppt_x</p:attrName>
                                          <p:attrName>ppt_y</p:attrName>
                                        </p:attrNameLst>
                                      </p:cBhvr>
                                      <p:rCtr x="-10703" y="15231"/>
                                    </p:animMotion>
                                  </p:childTnLst>
                                </p:cTn>
                              </p:par>
                              <p:par>
                                <p:cTn id="105" presetID="6" presetClass="emph" presetSubtype="0" accel="50000" decel="50000" fill="hold" nodeType="withEffect">
                                  <p:stCondLst>
                                    <p:cond delay="0"/>
                                  </p:stCondLst>
                                  <p:childTnLst>
                                    <p:animScale>
                                      <p:cBhvr>
                                        <p:cTn id="106" dur="1000" fill="hold"/>
                                        <p:tgtEl>
                                          <p:spTgt spid="2051"/>
                                        </p:tgtEl>
                                      </p:cBhvr>
                                      <p:by x="300000" y="300000"/>
                                    </p:animScale>
                                  </p:childTnLst>
                                </p:cTn>
                              </p:par>
                            </p:childTnLst>
                          </p:cTn>
                        </p:par>
                        <p:par>
                          <p:cTn id="107" fill="hold">
                            <p:stCondLst>
                              <p:cond delay="5000"/>
                            </p:stCondLst>
                            <p:childTnLst>
                              <p:par>
                                <p:cTn id="108" presetID="0" presetClass="path" presetSubtype="0" accel="50000" decel="50000" fill="hold" nodeType="afterEffect">
                                  <p:stCondLst>
                                    <p:cond delay="0"/>
                                  </p:stCondLst>
                                  <p:childTnLst>
                                    <p:animMotion origin="layout" path="M 0.04622 0.00139 C 0.04791 -0.00741 0.04635 -0.01042 0.05312 -0.01343 C 0.06614 -0.0125 0.07617 -0.01528 0.08645 -0.00602 C 0.09283 -0.00672 0.0996 -0.00579 0.10585 -0.00787 C 0.10742 -0.00834 0.10742 -0.01181 0.10872 -0.01343 C 0.11184 -0.0176 0.11419 -0.0176 0.11835 -0.01899 C 0.1233 -0.0169 0.12916 -0.01852 0.13372 -0.01528 C 0.13541 -0.01412 0.1345 -0.01042 0.13502 -0.00787 C 0.1358 -0.04422 0.12343 -0.08218 0.14622 -0.10232 C 0.14726 -0.10625 0.14778 -0.11042 0.15039 -0.11343 C 0.15273 -0.11644 0.15872 -0.12084 0.15872 -0.12061 C 0.16614 -0.13565 0.17591 -0.13264 0.18919 -0.1338 C 0.18007 -0.15232 0.18541 -0.1625 0.18645 -0.19121 C 0.18684 -0.19977 0.18632 -0.2088 0.18789 -0.21713 C 0.18906 -0.22385 0.21002 -0.22593 0.21289 -0.22639 C 0.21237 -0.2301 0.21145 -0.2338 0.21145 -0.2375 C 0.21145 -0.29723 0.20221 -0.29931 0.23789 -0.30602 C 0.23593 -0.31343 0.23424 -0.32084 0.23229 -0.32824 C 0.23138 -0.33195 0.22955 -0.33936 0.22955 -0.33912 C 0.22981 -0.34954 0.2233 -0.39236 0.23645 -0.40417 C 0.24062 -0.40348 0.24791 -0.39699 0.24895 -0.40232 C 0.26497 -0.48102 0.23242 -0.46482 0.25455 -0.47454 C 0.26406 -0.4713 0.26002 -0.47524 0.26002 -0.45602 " pathEditMode="relative" rAng="0" ptsTypes="AAAAAAAAAAAAAAAAAAAAAAA">
                                      <p:cBhvr>
                                        <p:cTn id="109" dur="1000" fill="hold"/>
                                        <p:tgtEl>
                                          <p:spTgt spid="2051"/>
                                        </p:tgtEl>
                                        <p:attrNameLst>
                                          <p:attrName>ppt_x</p:attrName>
                                          <p:attrName>ppt_y</p:attrName>
                                        </p:attrNameLst>
                                      </p:cBhvr>
                                      <p:rCtr x="10729" y="-23796"/>
                                    </p:animMotion>
                                  </p:childTnLst>
                                </p:cTn>
                              </p:par>
                              <p:par>
                                <p:cTn id="110" presetID="6" presetClass="emph" presetSubtype="0" accel="50000" decel="50000" fill="hold" nodeType="withEffect">
                                  <p:stCondLst>
                                    <p:cond delay="0"/>
                                  </p:stCondLst>
                                  <p:childTnLst>
                                    <p:animScale>
                                      <p:cBhvr>
                                        <p:cTn id="111" dur="1000" fill="hold"/>
                                        <p:tgtEl>
                                          <p:spTgt spid="2051"/>
                                        </p:tgtEl>
                                      </p:cBhvr>
                                      <p:by x="33000" y="33000"/>
                                    </p:animScale>
                                  </p:childTnLst>
                                </p:cTn>
                              </p:par>
                            </p:childTnLst>
                          </p:cTn>
                        </p:par>
                        <p:par>
                          <p:cTn id="112" fill="hold">
                            <p:stCondLst>
                              <p:cond delay="6000"/>
                            </p:stCondLst>
                            <p:childTnLst>
                              <p:par>
                                <p:cTn id="113" presetID="0" presetClass="path" presetSubtype="0" accel="50000" decel="50000" fill="hold" nodeType="afterEffect">
                                  <p:stCondLst>
                                    <p:cond delay="0"/>
                                  </p:stCondLst>
                                  <p:childTnLst>
                                    <p:animMotion origin="layout" path="M 0.26562 -0.45209 C 0.25664 -0.55625 0.24752 -0.66042 0.21002 -0.58357 C 0.17252 -0.50672 0.06888 -0.08982 0.04062 0.00902 " pathEditMode="relative" rAng="0" ptsTypes="AAA">
                                      <p:cBhvr>
                                        <p:cTn id="114" dur="500" fill="hold"/>
                                        <p:tgtEl>
                                          <p:spTgt spid="2051"/>
                                        </p:tgtEl>
                                        <p:attrNameLst>
                                          <p:attrName>ppt_x</p:attrName>
                                          <p:attrName>ppt_y</p:attrName>
                                        </p:attrNameLst>
                                      </p:cBhvr>
                                      <p:rCtr x="-11250" y="15139"/>
                                    </p:animMotion>
                                  </p:childTnLst>
                                </p:cTn>
                              </p:par>
                              <p:par>
                                <p:cTn id="115" presetID="6" presetClass="emph" presetSubtype="0" fill="hold" nodeType="withEffect">
                                  <p:stCondLst>
                                    <p:cond delay="0"/>
                                  </p:stCondLst>
                                  <p:childTnLst>
                                    <p:animScale>
                                      <p:cBhvr>
                                        <p:cTn id="116" dur="500" fill="hold"/>
                                        <p:tgtEl>
                                          <p:spTgt spid="2051"/>
                                        </p:tgtEl>
                                      </p:cBhvr>
                                      <p:by x="300000" y="300000"/>
                                    </p:animScale>
                                  </p:childTnLst>
                                </p:cTn>
                              </p:par>
                            </p:childTnLst>
                          </p:cTn>
                        </p:par>
                        <p:par>
                          <p:cTn id="117" fill="hold">
                            <p:stCondLst>
                              <p:cond delay="6500"/>
                            </p:stCondLst>
                            <p:childTnLst>
                              <p:par>
                                <p:cTn id="118" presetID="0" presetClass="path" presetSubtype="0" accel="50000" decel="50000" fill="hold" nodeType="afterEffect">
                                  <p:stCondLst>
                                    <p:cond delay="0"/>
                                  </p:stCondLst>
                                  <p:childTnLst>
                                    <p:animMotion origin="layout" path="M 0.04622 0.00139 C 0.04752 0.00023 0.04947 -0.00047 0.05039 -0.00232 C 0.05716 -0.0169 0.04856 -0.01135 0.05729 -0.01528 C 0.06783 -0.01459 0.08085 -0.02037 0.08919 -0.01158 C 0.09062 -0.01019 0.09075 -0.00741 0.09205 -0.00602 C 0.0944 -0.00301 0.10039 0.00139 0.10039 0.00162 C 0.11679 -0.0132 0.10533 -0.00579 0.13789 -0.00787 C 0.13059 -0.02246 0.13333 -0.04167 0.13645 -0.05787 C 0.13697 -0.06598 0.13632 -0.07408 0.13789 -0.08195 C 0.13945 -0.08959 0.15273 -0.10625 0.15729 -0.10973 C 0.16132 -0.11274 0.16562 -0.11459 0.16979 -0.11713 C 0.17239 -0.11875 0.17539 -0.11968 0.17812 -0.12084 C 0.17955 -0.12153 0.18229 -0.12269 0.18229 -0.12246 C 0.18502 -0.12199 0.18802 -0.11922 0.19062 -0.12084 C 0.19283 -0.12223 0.19335 -0.12686 0.19335 -0.1301 C 0.19335 -0.12986 0.18997 -0.14399 0.18919 -0.14676 C 0.1875 -0.15371 0.18854 -0.1588 0.18645 -0.16528 C 0.17825 -0.19051 0.18815 -0.15301 0.18229 -0.17639 C 0.18281 -0.18565 0.18242 -0.19491 0.18372 -0.20417 C 0.1845 -0.21065 0.19479 -0.21713 0.19479 -0.2169 C 0.20117 -0.21644 0.20781 -0.2169 0.21419 -0.21528 C 0.21575 -0.21482 0.21679 -0.21111 0.21835 -0.21158 C 0.21979 -0.21204 0.21927 -0.21528 0.21979 -0.21713 C 0.2177 -0.22778 0.21419 -0.23542 0.21289 -0.24676 C 0.21445 -0.28403 0.21158 -0.26945 0.21705 -0.29121 C 0.21783 -0.29491 0.21731 -0.30024 0.21979 -0.30232 C 0.22356 -0.30579 0.23229 -0.30973 0.23229 -0.30949 C 0.24335 -0.30602 0.24205 -0.30047 0.24895 -0.29121 C 0.24479 -0.30764 0.23697 -0.32223 0.23372 -0.33936 C 0.23398 -0.34977 0.23125 -0.38287 0.24062 -0.39121 C 0.2483 -0.38982 0.25351 -0.39167 0.25585 -0.38195 C 0.25468 -0.39422 0.25156 -0.41204 0.24622 -0.42269 C 0.24674 -0.43565 0.24414 -0.45024 0.24895 -0.46158 C 0.25312 -0.47107 0.26289 -0.47338 0.26979 -0.47639 C 0.27643 -0.4794 0.26979 -0.45787 0.26979 -0.44861 " pathEditMode="relative" rAng="0" ptsTypes="AAAAAAAAAAAAAAAAAAAAAAAAAAAAAAAAAAA">
                                      <p:cBhvr>
                                        <p:cTn id="119" dur="500" fill="hold"/>
                                        <p:tgtEl>
                                          <p:spTgt spid="2051"/>
                                        </p:tgtEl>
                                        <p:attrNameLst>
                                          <p:attrName>ppt_x</p:attrName>
                                          <p:attrName>ppt_y</p:attrName>
                                        </p:attrNameLst>
                                      </p:cBhvr>
                                      <p:rCtr x="11315" y="-23912"/>
                                    </p:animMotion>
                                  </p:childTnLst>
                                </p:cTn>
                              </p:par>
                              <p:par>
                                <p:cTn id="120" presetID="6" presetClass="emph" presetSubtype="0" fill="hold" nodeType="withEffect">
                                  <p:stCondLst>
                                    <p:cond delay="0"/>
                                  </p:stCondLst>
                                  <p:childTnLst>
                                    <p:animScale>
                                      <p:cBhvr>
                                        <p:cTn id="121" dur="500" fill="hold"/>
                                        <p:tgtEl>
                                          <p:spTgt spid="2051"/>
                                        </p:tgtEl>
                                      </p:cBhvr>
                                      <p:by x="33000" y="33000"/>
                                    </p:animScale>
                                  </p:childTnLst>
                                </p:cTn>
                              </p:par>
                            </p:childTnLst>
                          </p:cTn>
                        </p:par>
                        <p:par>
                          <p:cTn id="122" fill="hold">
                            <p:stCondLst>
                              <p:cond delay="7000"/>
                            </p:stCondLst>
                            <p:childTnLst>
                              <p:par>
                                <p:cTn id="123" presetID="0" presetClass="path" presetSubtype="0" accel="50000" decel="50000" fill="hold" nodeType="afterEffect">
                                  <p:stCondLst>
                                    <p:cond delay="0"/>
                                  </p:stCondLst>
                                  <p:childTnLst>
                                    <p:animMotion origin="layout" path="M 0.26562 -0.45209 C 0.23789 -0.55625 0.21002 -0.66019 0.16835 -0.58357 C 0.12669 -0.50695 0.07122 -0.25 0.01562 0.00717 " pathEditMode="relative" rAng="0" ptsTypes="AAA">
                                      <p:cBhvr>
                                        <p:cTn id="124" dur="500" fill="hold"/>
                                        <p:tgtEl>
                                          <p:spTgt spid="2051"/>
                                        </p:tgtEl>
                                        <p:attrNameLst>
                                          <p:attrName>ppt_x</p:attrName>
                                          <p:attrName>ppt_y</p:attrName>
                                        </p:attrNameLst>
                                      </p:cBhvr>
                                      <p:rCtr x="-12500" y="15046"/>
                                    </p:animMotion>
                                  </p:childTnLst>
                                </p:cTn>
                              </p:par>
                              <p:par>
                                <p:cTn id="125" presetID="6" presetClass="emph" presetSubtype="0" fill="hold" nodeType="withEffect">
                                  <p:stCondLst>
                                    <p:cond delay="0"/>
                                  </p:stCondLst>
                                  <p:childTnLst>
                                    <p:animScale>
                                      <p:cBhvr>
                                        <p:cTn id="126" dur="500" fill="hold"/>
                                        <p:tgtEl>
                                          <p:spTgt spid="2051"/>
                                        </p:tgtEl>
                                      </p:cBhvr>
                                      <p:by x="300000" y="300000"/>
                                    </p:animScale>
                                  </p:childTnLst>
                                </p:cTn>
                              </p:par>
                            </p:childTnLst>
                          </p:cTn>
                        </p:par>
                        <p:par>
                          <p:cTn id="127" fill="hold">
                            <p:stCondLst>
                              <p:cond delay="7500"/>
                            </p:stCondLst>
                            <p:childTnLst>
                              <p:par>
                                <p:cTn id="128" presetID="0" presetClass="path" presetSubtype="0" accel="50000" decel="50000" fill="hold" nodeType="afterEffect">
                                  <p:stCondLst>
                                    <p:cond delay="0"/>
                                  </p:stCondLst>
                                  <p:childTnLst>
                                    <p:animMotion origin="layout" path="M -0.06771 -0.00232 C -0.0599 -0.01042 -0.06563 -0.00649 -0.05521 -0.00996 C -0.05157 -0.01088 -0.04441 -0.01343 -0.04441 -0.0132 C -0.01667 -0.01204 -0.003 -0.00973 0.02226 -0.01158 C 0.02591 -0.01389 0.02903 -0.0176 0.0332 -0.01875 C 0.03658 -0.01991 0.04388 -0.02223 0.04388 -0.02199 C 0.06002 -0.02153 0.07773 -0.01389 0.09257 -0.02061 C 0.09934 -0.02338 0.08893 -0.0419 0.08893 -0.04167 C 0.08958 -0.06158 0.08919 -0.08102 0.09075 -0.1007 C 0.09153 -0.10764 0.11666 -0.11806 0.1233 -0.12037 C 0.13489 -0.13195 0.14335 -0.12871 0.16289 -0.13102 C 0.15625 -0.1507 0.16666 -0.12107 0.15742 -0.14167 C 0.15312 -0.15139 0.15169 -0.16227 0.14843 -0.17199 C 0.14726 -0.1757 0.14596 -0.17917 0.14479 -0.18287 C 0.14414 -0.18473 0.14309 -0.1882 0.14309 -0.18797 C 0.14414 -0.20278 0.14075 -0.21135 0.15208 -0.21852 C 0.15989 -0.22987 0.17044 -0.225 0.18437 -0.22385 C 0.18177 -0.22755 0.17773 -0.23033 0.17552 -0.23449 C 0.17356 -0.23774 0.17187 -0.24514 0.17187 -0.24491 C 0.17252 -0.26482 0.16302 -0.28889 0.17552 -0.30417 C 0.17825 -0.30764 0.18268 -0.31019 0.18632 -0.31297 C 0.18958 -0.31551 0.197 -0.32014 0.197 -0.31991 C 0.20143 -0.31945 0.20559 -0.31922 0.20976 -0.31852 C 0.21145 -0.31806 0.21341 -0.31574 0.2151 -0.31644 C 0.21718 -0.31737 0.21757 -0.32014 0.21875 -0.32199 C 0.21458 -0.33403 0.21679 -0.32477 0.21875 -0.34885 C 0.21966 -0.36088 0.21497 -0.39144 0.23125 -0.39699 C 0.23554 -0.40301 0.23854 -0.40926 0.24218 -0.39862 C 0.24062 -0.42061 0.22877 -0.45903 0.25664 -0.46783 C 0.26562 -0.46528 0.26562 -0.46042 0.26562 -0.45209 " pathEditMode="relative" rAng="0" ptsTypes="AAAAAAAAAAAAAAAAAAAAAAAAAAAAAA">
                                      <p:cBhvr>
                                        <p:cTn id="129" dur="500" fill="hold"/>
                                        <p:tgtEl>
                                          <p:spTgt spid="2051"/>
                                        </p:tgtEl>
                                        <p:attrNameLst>
                                          <p:attrName>ppt_x</p:attrName>
                                          <p:attrName>ppt_y</p:attrName>
                                        </p:attrNameLst>
                                      </p:cBhvr>
                                      <p:rCtr x="16667" y="-23287"/>
                                    </p:animMotion>
                                  </p:childTnLst>
                                </p:cTn>
                              </p:par>
                              <p:par>
                                <p:cTn id="130" presetID="6" presetClass="emph" presetSubtype="0" fill="hold" nodeType="withEffect">
                                  <p:stCondLst>
                                    <p:cond delay="0"/>
                                  </p:stCondLst>
                                  <p:childTnLst>
                                    <p:animScale>
                                      <p:cBhvr>
                                        <p:cTn id="131" dur="500" fill="hold"/>
                                        <p:tgtEl>
                                          <p:spTgt spid="2051"/>
                                        </p:tgtEl>
                                      </p:cBhvr>
                                      <p:by x="33000" y="3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8" grpId="1"/>
      <p:bldP spid="39" grpId="0"/>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collaboration.  Literally.</a:t>
            </a:r>
          </a:p>
        </p:txBody>
      </p:sp>
      <p:sp>
        <p:nvSpPr>
          <p:cNvPr id="3" name="Content Placeholder 2"/>
          <p:cNvSpPr>
            <a:spLocks noGrp="1"/>
          </p:cNvSpPr>
          <p:nvPr>
            <p:ph idx="1"/>
          </p:nvPr>
        </p:nvSpPr>
        <p:spPr>
          <a:xfrm>
            <a:off x="469557" y="1727309"/>
            <a:ext cx="11397765" cy="4423234"/>
          </a:xfrm>
        </p:spPr>
        <p:txBody>
          <a:bodyPr>
            <a:normAutofit fontScale="70000" lnSpcReduction="20000"/>
          </a:bodyPr>
          <a:lstStyle/>
          <a:p>
            <a:pPr>
              <a:lnSpc>
                <a:spcPct val="129000"/>
              </a:lnSpc>
              <a:spcBef>
                <a:spcPts val="0"/>
              </a:spcBef>
            </a:pPr>
            <a:r>
              <a:rPr lang="en-US" dirty="0"/>
              <a:t>Your collaborative task right now is to build the Lego</a:t>
            </a:r>
            <a:r>
              <a:rPr lang="en-US" sz="2100" baseline="50000" dirty="0">
                <a:latin typeface="Verdana" panose="020B0604030504040204" pitchFamily="34" charset="0"/>
                <a:ea typeface="Verdana" panose="020B0604030504040204" pitchFamily="34" charset="0"/>
              </a:rPr>
              <a:t>®</a:t>
            </a:r>
            <a:r>
              <a:rPr lang="en-US" dirty="0"/>
              <a:t> model in 15 minutes (or less)</a:t>
            </a:r>
          </a:p>
          <a:p>
            <a:pPr>
              <a:lnSpc>
                <a:spcPct val="129000"/>
              </a:lnSpc>
              <a:spcBef>
                <a:spcPts val="0"/>
              </a:spcBef>
            </a:pPr>
            <a:r>
              <a:rPr lang="en-US" dirty="0"/>
              <a:t>Collaborations are based, in part, on combining the resources of their members – both tangible and intangible – toward common goals; for this activity, you will divide into two teams</a:t>
            </a:r>
          </a:p>
          <a:p>
            <a:pPr lvl="1">
              <a:lnSpc>
                <a:spcPct val="129000"/>
              </a:lnSpc>
              <a:spcBef>
                <a:spcPts val="0"/>
              </a:spcBef>
            </a:pPr>
            <a:r>
              <a:rPr lang="en-US" dirty="0"/>
              <a:t>Each team will have a different model to construct with the pieces needed to complete this task</a:t>
            </a:r>
          </a:p>
          <a:p>
            <a:pPr lvl="1">
              <a:lnSpc>
                <a:spcPct val="129000"/>
              </a:lnSpc>
              <a:spcBef>
                <a:spcPts val="0"/>
              </a:spcBef>
            </a:pPr>
            <a:r>
              <a:rPr lang="en-US" dirty="0"/>
              <a:t>On each team: </a:t>
            </a:r>
          </a:p>
          <a:p>
            <a:pPr lvl="2">
              <a:lnSpc>
                <a:spcPct val="129000"/>
              </a:lnSpc>
              <a:spcBef>
                <a:spcPts val="0"/>
              </a:spcBef>
            </a:pPr>
            <a:r>
              <a:rPr lang="en-US" dirty="0"/>
              <a:t>One person will be the coordinator, responsible for reading the build instructions and managing the team’s efforts</a:t>
            </a:r>
          </a:p>
          <a:p>
            <a:pPr lvl="2">
              <a:lnSpc>
                <a:spcPct val="129000"/>
              </a:lnSpc>
              <a:spcBef>
                <a:spcPts val="0"/>
              </a:spcBef>
            </a:pPr>
            <a:r>
              <a:rPr lang="en-US" dirty="0"/>
              <a:t>One person will be the assembler, responsible for executing the build instructions</a:t>
            </a:r>
          </a:p>
          <a:p>
            <a:pPr lvl="2">
              <a:lnSpc>
                <a:spcPct val="129000"/>
              </a:lnSpc>
              <a:spcBef>
                <a:spcPts val="0"/>
              </a:spcBef>
            </a:pPr>
            <a:r>
              <a:rPr lang="en-US" dirty="0"/>
              <a:t>The remaining team members will each own a share of the pieces and will only produce their pieces when called for by the coordinator; piece keepers may only give the assembler one type of piece at a time as instructed by the coordinator</a:t>
            </a:r>
          </a:p>
          <a:p>
            <a:pPr marL="0" indent="0">
              <a:lnSpc>
                <a:spcPct val="129000"/>
              </a:lnSpc>
              <a:spcBef>
                <a:spcPts val="0"/>
              </a:spcBef>
              <a:buNone/>
            </a:pPr>
            <a:endParaRPr lang="en-US" dirty="0"/>
          </a:p>
          <a:p>
            <a:pPr marL="0" indent="0">
              <a:lnSpc>
                <a:spcPct val="129000"/>
              </a:lnSpc>
              <a:spcBef>
                <a:spcPts val="0"/>
              </a:spcBef>
              <a:buNone/>
            </a:pPr>
            <a:r>
              <a:rPr lang="en-US" dirty="0"/>
              <a:t>In order to beat the clock – and the other team – you’ll all have to communicate clearly and trust each other</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1351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5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put it into practice…</a:t>
            </a:r>
          </a:p>
        </p:txBody>
      </p:sp>
      <p:sp>
        <p:nvSpPr>
          <p:cNvPr id="3" name="Content Placeholder 2"/>
          <p:cNvSpPr>
            <a:spLocks noGrp="1"/>
          </p:cNvSpPr>
          <p:nvPr>
            <p:ph idx="1"/>
          </p:nvPr>
        </p:nvSpPr>
        <p:spPr>
          <a:xfrm>
            <a:off x="305364" y="1737248"/>
            <a:ext cx="11581271" cy="4423234"/>
          </a:xfrm>
        </p:spPr>
        <p:txBody>
          <a:bodyPr>
            <a:normAutofit/>
          </a:bodyPr>
          <a:lstStyle/>
          <a:p>
            <a:pPr marL="0" indent="0">
              <a:lnSpc>
                <a:spcPct val="129000"/>
              </a:lnSpc>
              <a:spcBef>
                <a:spcPts val="0"/>
              </a:spcBef>
              <a:buNone/>
            </a:pPr>
            <a:r>
              <a:rPr lang="en-US" sz="2400" i="1" dirty="0"/>
              <a:t>Picture it:  A lab, Arizona, 2020:</a:t>
            </a:r>
          </a:p>
          <a:p>
            <a:pPr marL="0" indent="0">
              <a:lnSpc>
                <a:spcPct val="129000"/>
              </a:lnSpc>
              <a:spcBef>
                <a:spcPts val="0"/>
              </a:spcBef>
              <a:buNone/>
            </a:pPr>
            <a:endParaRPr lang="en-US" sz="1200" dirty="0"/>
          </a:p>
          <a:p>
            <a:pPr marL="0" indent="0">
              <a:lnSpc>
                <a:spcPct val="129000"/>
              </a:lnSpc>
              <a:spcBef>
                <a:spcPts val="0"/>
              </a:spcBef>
              <a:buNone/>
            </a:pPr>
            <a:r>
              <a:rPr lang="en-US" sz="2400" dirty="0"/>
              <a:t>Tracy enters the conference room at ten past nine to find several of her co-workers there.  Dot notices that Tracy’s entrance seems unhurried.  Pam notices that Tracy is wearing shorts.  Don notices that Tracy does not have her briefcase with her.  Kristy notices the time: 9:10 AM. </a:t>
            </a:r>
          </a:p>
          <a:p>
            <a:pPr marL="0" indent="0">
              <a:lnSpc>
                <a:spcPct val="129000"/>
              </a:lnSpc>
              <a:spcBef>
                <a:spcPts val="0"/>
              </a:spcBef>
              <a:buNone/>
            </a:pPr>
            <a:endParaRPr lang="en-US" sz="1200" dirty="0"/>
          </a:p>
          <a:p>
            <a:pPr marL="0" indent="0">
              <a:lnSpc>
                <a:spcPct val="129000"/>
              </a:lnSpc>
              <a:spcBef>
                <a:spcPts val="0"/>
              </a:spcBef>
              <a:buNone/>
            </a:pPr>
            <a:r>
              <a:rPr lang="en-US" sz="2400" dirty="0"/>
              <a:t>After a minute or two, Kristy insists on driving Tracy to their appointment later that afternoon.</a:t>
            </a:r>
          </a:p>
        </p:txBody>
      </p:sp>
      <p:sp>
        <p:nvSpPr>
          <p:cNvPr id="4" name="Rectangle 3">
            <a:hlinkClick r:id="rId3"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5" name="Rectangle 4">
            <a:hlinkClick r:id="rId4" action="ppaction://hlinksldjump"/>
          </p:cNvPr>
          <p:cNvSpPr/>
          <p:nvPr/>
        </p:nvSpPr>
        <p:spPr>
          <a:xfrm>
            <a:off x="8693727" y="207819"/>
            <a:ext cx="1433946" cy="810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6" name="Rectangle 5">
            <a:hlinkClick r:id="rId5"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897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Kristy and her ladder…</a:t>
            </a:r>
          </a:p>
        </p:txBody>
      </p:sp>
      <p:sp>
        <p:nvSpPr>
          <p:cNvPr id="4" name="Cloud 3"/>
          <p:cNvSpPr/>
          <p:nvPr/>
        </p:nvSpPr>
        <p:spPr>
          <a:xfrm>
            <a:off x="646043" y="5529617"/>
            <a:ext cx="10783957" cy="620790"/>
          </a:xfrm>
          <a:prstGeom prst="cloud">
            <a:avLst/>
          </a:prstGeom>
          <a:solidFill>
            <a:srgbClr val="E2D6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grpSp>
        <p:nvGrpSpPr>
          <p:cNvPr id="5" name="Group 39"/>
          <p:cNvGrpSpPr/>
          <p:nvPr/>
        </p:nvGrpSpPr>
        <p:grpSpPr>
          <a:xfrm>
            <a:off x="2530026" y="1204400"/>
            <a:ext cx="2514600" cy="4693920"/>
            <a:chOff x="3962400" y="1676400"/>
            <a:chExt cx="2286000" cy="4267200"/>
          </a:xfrm>
        </p:grpSpPr>
        <p:cxnSp>
          <p:nvCxnSpPr>
            <p:cNvPr id="6" name="Straight Connector 5"/>
            <p:cNvCxnSpPr/>
            <p:nvPr/>
          </p:nvCxnSpPr>
          <p:spPr>
            <a:xfrm rot="5400000" flipH="1" flipV="1">
              <a:off x="2514600" y="3124200"/>
              <a:ext cx="4267200" cy="13716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038600" y="5714894"/>
              <a:ext cx="1295400" cy="18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267200" y="4876694"/>
              <a:ext cx="1219200" cy="1694"/>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572000" y="4114800"/>
              <a:ext cx="1066800" cy="1653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800600" y="3429000"/>
              <a:ext cx="1066800" cy="1588"/>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4953000" y="2743086"/>
              <a:ext cx="1039167" cy="1557"/>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1600" y="2133494"/>
              <a:ext cx="990600" cy="1376"/>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rot="5400000" flipH="1" flipV="1">
              <a:off x="3619500" y="3314700"/>
              <a:ext cx="4267200" cy="9906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grpSp>
      <p:grpSp>
        <p:nvGrpSpPr>
          <p:cNvPr id="14" name="Group 13"/>
          <p:cNvGrpSpPr/>
          <p:nvPr/>
        </p:nvGrpSpPr>
        <p:grpSpPr>
          <a:xfrm>
            <a:off x="4282626" y="4831520"/>
            <a:ext cx="7768202" cy="609600"/>
            <a:chOff x="5029200" y="5029200"/>
            <a:chExt cx="5715000" cy="609600"/>
          </a:xfrm>
        </p:grpSpPr>
        <p:sp>
          <p:nvSpPr>
            <p:cNvPr id="15" name="TextBox 14"/>
            <p:cNvSpPr txBox="1"/>
            <p:nvPr/>
          </p:nvSpPr>
          <p:spPr>
            <a:xfrm>
              <a:off x="5562600" y="5152310"/>
              <a:ext cx="5181600" cy="338554"/>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Select Data: </a:t>
              </a:r>
              <a:r>
                <a:rPr lang="en-US" sz="1600" dirty="0">
                  <a:ea typeface="Arial Unicode MS" panose="020B0604020202020204" pitchFamily="34" charset="-128"/>
                  <a:cs typeface="Arial Unicode MS" panose="020B0604020202020204" pitchFamily="34" charset="-128"/>
                </a:rPr>
                <a:t>Of all the observable data, Kristy chose to focus on the time, 9:10 AM</a:t>
              </a:r>
            </a:p>
          </p:txBody>
        </p:sp>
        <p:sp>
          <p:nvSpPr>
            <p:cNvPr id="16" name="Left Arrow 15"/>
            <p:cNvSpPr/>
            <p:nvPr/>
          </p:nvSpPr>
          <p:spPr>
            <a:xfrm>
              <a:off x="5029200" y="50292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17" name="Group 16"/>
          <p:cNvGrpSpPr/>
          <p:nvPr/>
        </p:nvGrpSpPr>
        <p:grpSpPr>
          <a:xfrm>
            <a:off x="4435027" y="3993320"/>
            <a:ext cx="7149229" cy="609600"/>
            <a:chOff x="5181599" y="4191000"/>
            <a:chExt cx="5562599" cy="609600"/>
          </a:xfrm>
        </p:grpSpPr>
        <p:sp>
          <p:nvSpPr>
            <p:cNvPr id="18" name="TextBox 17"/>
            <p:cNvSpPr txBox="1"/>
            <p:nvPr/>
          </p:nvSpPr>
          <p:spPr>
            <a:xfrm>
              <a:off x="5714999" y="4191000"/>
              <a:ext cx="5029199"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Add Meanings: </a:t>
              </a:r>
              <a:r>
                <a:rPr lang="en-US" sz="1600" dirty="0">
                  <a:ea typeface="Arial Unicode MS" panose="020B0604020202020204" pitchFamily="34" charset="-128"/>
                  <a:cs typeface="Arial Unicode MS" panose="020B0604020202020204" pitchFamily="34" charset="-128"/>
                </a:rPr>
                <a:t>Kristy adds the meaning that Tracy is late because she arrived at 9:10 AM</a:t>
              </a:r>
            </a:p>
          </p:txBody>
        </p:sp>
        <p:sp>
          <p:nvSpPr>
            <p:cNvPr id="19" name="Left Arrow 18"/>
            <p:cNvSpPr/>
            <p:nvPr/>
          </p:nvSpPr>
          <p:spPr>
            <a:xfrm>
              <a:off x="5181599" y="41910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20" name="Group 19"/>
          <p:cNvGrpSpPr/>
          <p:nvPr/>
        </p:nvGrpSpPr>
        <p:grpSpPr>
          <a:xfrm>
            <a:off x="4587426" y="3202032"/>
            <a:ext cx="7051296" cy="638889"/>
            <a:chOff x="5257800" y="3475911"/>
            <a:chExt cx="5486400" cy="638889"/>
          </a:xfrm>
        </p:grpSpPr>
        <p:sp>
          <p:nvSpPr>
            <p:cNvPr id="21" name="TextBox 20"/>
            <p:cNvSpPr txBox="1"/>
            <p:nvPr/>
          </p:nvSpPr>
          <p:spPr>
            <a:xfrm>
              <a:off x="5791200" y="3475911"/>
              <a:ext cx="4953000"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Make Assumptions: </a:t>
              </a:r>
              <a:r>
                <a:rPr lang="en-US" sz="1600" dirty="0">
                  <a:ea typeface="Arial Unicode MS" panose="020B0604020202020204" pitchFamily="34" charset="-128"/>
                  <a:cs typeface="Arial Unicode MS" panose="020B0604020202020204" pitchFamily="34" charset="-128"/>
                </a:rPr>
                <a:t>Kristy assumes Tracy is late because she did not leave home early enough to make it into the office on time</a:t>
              </a:r>
            </a:p>
          </p:txBody>
        </p:sp>
        <p:sp>
          <p:nvSpPr>
            <p:cNvPr id="22" name="Left Arrow 21"/>
            <p:cNvSpPr/>
            <p:nvPr/>
          </p:nvSpPr>
          <p:spPr>
            <a:xfrm>
              <a:off x="5257800" y="3505200"/>
              <a:ext cx="48006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23" name="Group 22"/>
          <p:cNvGrpSpPr/>
          <p:nvPr/>
        </p:nvGrpSpPr>
        <p:grpSpPr>
          <a:xfrm>
            <a:off x="4816025" y="2393120"/>
            <a:ext cx="6953361" cy="609600"/>
            <a:chOff x="5486399" y="2819400"/>
            <a:chExt cx="5410200" cy="609600"/>
          </a:xfrm>
        </p:grpSpPr>
        <p:sp>
          <p:nvSpPr>
            <p:cNvPr id="24" name="TextBox 23"/>
            <p:cNvSpPr txBox="1"/>
            <p:nvPr/>
          </p:nvSpPr>
          <p:spPr>
            <a:xfrm>
              <a:off x="6019799" y="2819400"/>
              <a:ext cx="4876800"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Draw Conclusions: </a:t>
              </a:r>
              <a:r>
                <a:rPr lang="en-US" sz="1600" dirty="0">
                  <a:ea typeface="Arial Unicode MS" panose="020B0604020202020204" pitchFamily="34" charset="-128"/>
                  <a:cs typeface="Arial Unicode MS" panose="020B0604020202020204" pitchFamily="34" charset="-128"/>
                </a:rPr>
                <a:t>Kristy concludes that Tracy did not care enough about work to leave home on time</a:t>
              </a:r>
              <a:endParaRPr lang="en-US" sz="1600" b="1" dirty="0">
                <a:ea typeface="Arial Unicode MS" panose="020B0604020202020204" pitchFamily="34" charset="-128"/>
                <a:cs typeface="Arial Unicode MS" panose="020B0604020202020204" pitchFamily="34" charset="-128"/>
              </a:endParaRPr>
            </a:p>
          </p:txBody>
        </p:sp>
        <p:sp>
          <p:nvSpPr>
            <p:cNvPr id="25" name="Left Arrow 24"/>
            <p:cNvSpPr/>
            <p:nvPr/>
          </p:nvSpPr>
          <p:spPr>
            <a:xfrm>
              <a:off x="5486399" y="28194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26" name="Group 25"/>
          <p:cNvGrpSpPr/>
          <p:nvPr/>
        </p:nvGrpSpPr>
        <p:grpSpPr>
          <a:xfrm>
            <a:off x="4968427" y="1707320"/>
            <a:ext cx="6561621" cy="609600"/>
            <a:chOff x="5638799" y="2133600"/>
            <a:chExt cx="5105399" cy="609600"/>
          </a:xfrm>
        </p:grpSpPr>
        <p:sp>
          <p:nvSpPr>
            <p:cNvPr id="27" name="TextBox 26"/>
            <p:cNvSpPr txBox="1"/>
            <p:nvPr/>
          </p:nvSpPr>
          <p:spPr>
            <a:xfrm>
              <a:off x="6172199" y="2133600"/>
              <a:ext cx="4571999"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Adopt Beliefs:</a:t>
              </a:r>
              <a:r>
                <a:rPr lang="en-US" sz="1600" dirty="0">
                  <a:ea typeface="Arial Unicode MS" panose="020B0604020202020204" pitchFamily="34" charset="-128"/>
                  <a:cs typeface="Arial Unicode MS" panose="020B0604020202020204" pitchFamily="34" charset="-128"/>
                </a:rPr>
                <a:t> Kristy now believes that Tracy routinely does not consider her coworkers’ time</a:t>
              </a:r>
            </a:p>
          </p:txBody>
        </p:sp>
        <p:sp>
          <p:nvSpPr>
            <p:cNvPr id="28" name="Left Arrow 27"/>
            <p:cNvSpPr/>
            <p:nvPr/>
          </p:nvSpPr>
          <p:spPr>
            <a:xfrm>
              <a:off x="5638799" y="21336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grpSp>
        <p:nvGrpSpPr>
          <p:cNvPr id="29" name="Group 28"/>
          <p:cNvGrpSpPr/>
          <p:nvPr/>
        </p:nvGrpSpPr>
        <p:grpSpPr>
          <a:xfrm>
            <a:off x="5120825" y="1097720"/>
            <a:ext cx="7129405" cy="609600"/>
            <a:chOff x="5714999" y="1447800"/>
            <a:chExt cx="5547174" cy="609600"/>
          </a:xfrm>
        </p:grpSpPr>
        <p:sp>
          <p:nvSpPr>
            <p:cNvPr id="30" name="TextBox 29"/>
            <p:cNvSpPr txBox="1"/>
            <p:nvPr/>
          </p:nvSpPr>
          <p:spPr>
            <a:xfrm>
              <a:off x="6248399" y="1447800"/>
              <a:ext cx="5013774"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Take Actions: </a:t>
              </a:r>
              <a:r>
                <a:rPr lang="en-US" sz="1600" dirty="0">
                  <a:ea typeface="Arial Unicode MS" panose="020B0604020202020204" pitchFamily="34" charset="-128"/>
                  <a:cs typeface="Arial Unicode MS" panose="020B0604020202020204" pitchFamily="34" charset="-128"/>
                </a:rPr>
                <a:t>Kristy unilaterally decides the she must drive Tracy to the afternoon appointment to ensure they get there on time</a:t>
              </a:r>
            </a:p>
          </p:txBody>
        </p:sp>
        <p:sp>
          <p:nvSpPr>
            <p:cNvPr id="31" name="Left Arrow 30"/>
            <p:cNvSpPr/>
            <p:nvPr/>
          </p:nvSpPr>
          <p:spPr>
            <a:xfrm>
              <a:off x="5714999" y="1447800"/>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Arial Unicode MS" panose="020B0604020202020204" pitchFamily="34" charset="-128"/>
                <a:cs typeface="Arial Unicode MS" panose="020B0604020202020204" pitchFamily="34" charset="-128"/>
              </a:endParaRPr>
            </a:p>
          </p:txBody>
        </p:sp>
      </p:grpSp>
      <p:sp>
        <p:nvSpPr>
          <p:cNvPr id="32" name="TextBox 31"/>
          <p:cNvSpPr txBox="1"/>
          <p:nvPr/>
        </p:nvSpPr>
        <p:spPr>
          <a:xfrm>
            <a:off x="4574217" y="5799956"/>
            <a:ext cx="1694375"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arrived at 9:10 AM</a:t>
            </a:r>
          </a:p>
        </p:txBody>
      </p:sp>
      <p:sp>
        <p:nvSpPr>
          <p:cNvPr id="33" name="TextBox 32"/>
          <p:cNvSpPr txBox="1"/>
          <p:nvPr/>
        </p:nvSpPr>
        <p:spPr>
          <a:xfrm>
            <a:off x="5107617" y="5571356"/>
            <a:ext cx="1602939"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is wearing shorts</a:t>
            </a:r>
          </a:p>
        </p:txBody>
      </p:sp>
      <p:sp>
        <p:nvSpPr>
          <p:cNvPr id="34" name="TextBox 33"/>
          <p:cNvSpPr txBox="1"/>
          <p:nvPr/>
        </p:nvSpPr>
        <p:spPr>
          <a:xfrm>
            <a:off x="6936417" y="5799956"/>
            <a:ext cx="2263377"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does not have her briefcase</a:t>
            </a:r>
          </a:p>
        </p:txBody>
      </p:sp>
      <p:sp>
        <p:nvSpPr>
          <p:cNvPr id="35" name="TextBox 34"/>
          <p:cNvSpPr txBox="1"/>
          <p:nvPr/>
        </p:nvSpPr>
        <p:spPr>
          <a:xfrm>
            <a:off x="7241217" y="5571356"/>
            <a:ext cx="2545505"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does not appear to be in a hurry</a:t>
            </a:r>
          </a:p>
        </p:txBody>
      </p:sp>
      <p:sp>
        <p:nvSpPr>
          <p:cNvPr id="36" name="Rectangle 35">
            <a:hlinkClick r:id="rId3"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7" name="Rectangle 36">
            <a:hlinkClick r:id="rId4" action="ppaction://hlinksldjump"/>
          </p:cNvPr>
          <p:cNvSpPr/>
          <p:nvPr/>
        </p:nvSpPr>
        <p:spPr>
          <a:xfrm>
            <a:off x="8978487" y="1026264"/>
            <a:ext cx="1433946" cy="810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8" name="Rectangle 37">
            <a:hlinkClick r:id="rId5"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01530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loud 41"/>
          <p:cNvSpPr/>
          <p:nvPr/>
        </p:nvSpPr>
        <p:spPr>
          <a:xfrm>
            <a:off x="646043" y="5529617"/>
            <a:ext cx="10783957" cy="620790"/>
          </a:xfrm>
          <a:prstGeom prst="cloud">
            <a:avLst/>
          </a:prstGeom>
          <a:solidFill>
            <a:srgbClr val="E2D6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dirty="0"/>
              <a:t>What if Kristy didn’t know it all?</a:t>
            </a:r>
          </a:p>
        </p:txBody>
      </p:sp>
      <p:grpSp>
        <p:nvGrpSpPr>
          <p:cNvPr id="3" name="Group 39"/>
          <p:cNvGrpSpPr/>
          <p:nvPr/>
        </p:nvGrpSpPr>
        <p:grpSpPr>
          <a:xfrm>
            <a:off x="2530495" y="1193427"/>
            <a:ext cx="2514600" cy="4693920"/>
            <a:chOff x="3962400" y="1676400"/>
            <a:chExt cx="2286000" cy="4267200"/>
          </a:xfrm>
        </p:grpSpPr>
        <p:cxnSp>
          <p:nvCxnSpPr>
            <p:cNvPr id="6" name="Straight Connector 5"/>
            <p:cNvCxnSpPr/>
            <p:nvPr/>
          </p:nvCxnSpPr>
          <p:spPr>
            <a:xfrm rot="5400000" flipH="1" flipV="1">
              <a:off x="2514600" y="3124200"/>
              <a:ext cx="4267200" cy="13716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038600" y="5714894"/>
              <a:ext cx="1295400" cy="18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267200" y="4876694"/>
              <a:ext cx="1219200" cy="1694"/>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572000" y="4114800"/>
              <a:ext cx="1066800" cy="1653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800600" y="3429000"/>
              <a:ext cx="1066800" cy="1588"/>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4953000" y="2743086"/>
              <a:ext cx="1039167" cy="1557"/>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1600" y="2133494"/>
              <a:ext cx="990600" cy="1376"/>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rot="5400000" flipH="1" flipV="1">
              <a:off x="3619500" y="3314700"/>
              <a:ext cx="4267200" cy="990600"/>
            </a:xfrm>
            <a:prstGeom prst="line">
              <a:avLst/>
            </a:prstGeom>
            <a:ln w="76200">
              <a:solidFill>
                <a:srgbClr val="996600"/>
              </a:solidFill>
            </a:ln>
          </p:spPr>
          <p:style>
            <a:lnRef idx="3">
              <a:schemeClr val="dk1"/>
            </a:lnRef>
            <a:fillRef idx="0">
              <a:schemeClr val="dk1"/>
            </a:fillRef>
            <a:effectRef idx="2">
              <a:schemeClr val="dk1"/>
            </a:effectRef>
            <a:fontRef idx="minor">
              <a:schemeClr val="tx1"/>
            </a:fontRef>
          </p:style>
        </p:cxnSp>
      </p:grpSp>
      <p:sp>
        <p:nvSpPr>
          <p:cNvPr id="15" name="TextBox 14"/>
          <p:cNvSpPr txBox="1"/>
          <p:nvPr/>
        </p:nvSpPr>
        <p:spPr>
          <a:xfrm>
            <a:off x="4816494" y="4943658"/>
            <a:ext cx="7090584" cy="338554"/>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Select Data: </a:t>
            </a:r>
            <a:r>
              <a:rPr lang="en-US" sz="1600" dirty="0">
                <a:ea typeface="Arial Unicode MS" panose="020B0604020202020204" pitchFamily="34" charset="-128"/>
                <a:cs typeface="Arial Unicode MS" panose="020B0604020202020204" pitchFamily="34" charset="-128"/>
              </a:rPr>
              <a:t>Of all the observable data, Kristy chose to focus on the time, 9:10 AM</a:t>
            </a:r>
          </a:p>
        </p:txBody>
      </p:sp>
      <p:sp>
        <p:nvSpPr>
          <p:cNvPr id="16" name="Left Arrow 15"/>
          <p:cNvSpPr/>
          <p:nvPr/>
        </p:nvSpPr>
        <p:spPr>
          <a:xfrm>
            <a:off x="4283095" y="4820547"/>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18" name="TextBox 17"/>
          <p:cNvSpPr txBox="1"/>
          <p:nvPr/>
        </p:nvSpPr>
        <p:spPr>
          <a:xfrm>
            <a:off x="4968896" y="3982348"/>
            <a:ext cx="6082816"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Add Meanings: </a:t>
            </a:r>
            <a:r>
              <a:rPr lang="en-US" sz="1600" dirty="0">
                <a:ea typeface="Arial Unicode MS" panose="020B0604020202020204" pitchFamily="34" charset="-128"/>
                <a:cs typeface="Arial Unicode MS" panose="020B0604020202020204" pitchFamily="34" charset="-128"/>
              </a:rPr>
              <a:t>Kristy adds the meaning that Tracy is late because she arrived at 9:10 AM</a:t>
            </a:r>
          </a:p>
        </p:txBody>
      </p:sp>
      <p:sp>
        <p:nvSpPr>
          <p:cNvPr id="19" name="Left Arrow 18"/>
          <p:cNvSpPr/>
          <p:nvPr/>
        </p:nvSpPr>
        <p:spPr>
          <a:xfrm>
            <a:off x="4435495" y="3982347"/>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1" name="TextBox 20"/>
          <p:cNvSpPr txBox="1"/>
          <p:nvPr/>
        </p:nvSpPr>
        <p:spPr>
          <a:xfrm>
            <a:off x="5091476" y="3191059"/>
            <a:ext cx="6427976"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Make Assumptions: </a:t>
            </a:r>
            <a:r>
              <a:rPr lang="en-US" sz="1600" dirty="0">
                <a:ea typeface="Arial Unicode MS" panose="020B0604020202020204" pitchFamily="34" charset="-128"/>
                <a:cs typeface="Arial Unicode MS" panose="020B0604020202020204" pitchFamily="34" charset="-128"/>
              </a:rPr>
              <a:t>Kristy assumes Tracy is late because she did not leave home early enough to make it into the office on time</a:t>
            </a:r>
          </a:p>
        </p:txBody>
      </p:sp>
      <p:sp>
        <p:nvSpPr>
          <p:cNvPr id="22" name="Left Arrow 21"/>
          <p:cNvSpPr/>
          <p:nvPr/>
        </p:nvSpPr>
        <p:spPr>
          <a:xfrm>
            <a:off x="4587895" y="3220347"/>
            <a:ext cx="48006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4" name="TextBox 23"/>
          <p:cNvSpPr txBox="1"/>
          <p:nvPr/>
        </p:nvSpPr>
        <p:spPr>
          <a:xfrm>
            <a:off x="5349894" y="2382148"/>
            <a:ext cx="5898489"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Draw Conclusions: </a:t>
            </a:r>
            <a:r>
              <a:rPr lang="en-US" sz="1600" dirty="0">
                <a:ea typeface="Arial Unicode MS" panose="020B0604020202020204" pitchFamily="34" charset="-128"/>
                <a:cs typeface="Arial Unicode MS" panose="020B0604020202020204" pitchFamily="34" charset="-128"/>
              </a:rPr>
              <a:t>Kristy concludes that </a:t>
            </a:r>
            <a:r>
              <a:rPr lang="en-US" sz="1600" dirty="0" err="1">
                <a:ea typeface="Arial Unicode MS" panose="020B0604020202020204" pitchFamily="34" charset="-128"/>
                <a:cs typeface="Arial Unicode MS" panose="020B0604020202020204" pitchFamily="34" charset="-128"/>
              </a:rPr>
              <a:t>Tracydid</a:t>
            </a:r>
            <a:r>
              <a:rPr lang="en-US" sz="1600" dirty="0">
                <a:ea typeface="Arial Unicode MS" panose="020B0604020202020204" pitchFamily="34" charset="-128"/>
                <a:cs typeface="Arial Unicode MS" panose="020B0604020202020204" pitchFamily="34" charset="-128"/>
              </a:rPr>
              <a:t> not care enough about work to leave home on time</a:t>
            </a:r>
            <a:endParaRPr lang="en-US" sz="1600" b="1" dirty="0">
              <a:ea typeface="Arial Unicode MS" panose="020B0604020202020204" pitchFamily="34" charset="-128"/>
              <a:cs typeface="Arial Unicode MS" panose="020B0604020202020204" pitchFamily="34" charset="-128"/>
            </a:endParaRPr>
          </a:p>
        </p:txBody>
      </p:sp>
      <p:sp>
        <p:nvSpPr>
          <p:cNvPr id="25" name="Left Arrow 24"/>
          <p:cNvSpPr/>
          <p:nvPr/>
        </p:nvSpPr>
        <p:spPr>
          <a:xfrm>
            <a:off x="4816495" y="2382147"/>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7" name="TextBox 26"/>
          <p:cNvSpPr txBox="1"/>
          <p:nvPr/>
        </p:nvSpPr>
        <p:spPr>
          <a:xfrm>
            <a:off x="5502296" y="1696348"/>
            <a:ext cx="5529832"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Adopt Beliefs:</a:t>
            </a:r>
            <a:r>
              <a:rPr lang="en-US" sz="1600" dirty="0">
                <a:ea typeface="Arial Unicode MS" panose="020B0604020202020204" pitchFamily="34" charset="-128"/>
                <a:cs typeface="Arial Unicode MS" panose="020B0604020202020204" pitchFamily="34" charset="-128"/>
              </a:rPr>
              <a:t> Kristy now believes that Tracy routinely does not consider her coworkers’ time</a:t>
            </a:r>
          </a:p>
        </p:txBody>
      </p:sp>
      <p:sp>
        <p:nvSpPr>
          <p:cNvPr id="28" name="Left Arrow 27"/>
          <p:cNvSpPr/>
          <p:nvPr/>
        </p:nvSpPr>
        <p:spPr>
          <a:xfrm>
            <a:off x="4968895" y="1696347"/>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0" name="TextBox 29"/>
          <p:cNvSpPr txBox="1"/>
          <p:nvPr/>
        </p:nvSpPr>
        <p:spPr>
          <a:xfrm>
            <a:off x="5654695" y="1086748"/>
            <a:ext cx="6426620" cy="584775"/>
          </a:xfrm>
          <a:prstGeom prst="rect">
            <a:avLst/>
          </a:prstGeom>
          <a:noFill/>
        </p:spPr>
        <p:txBody>
          <a:bodyPr wrap="square" rtlCol="0" anchor="ctr">
            <a:spAutoFit/>
          </a:bodyPr>
          <a:lstStyle/>
          <a:p>
            <a:r>
              <a:rPr lang="en-US" sz="1600" b="1" dirty="0">
                <a:ea typeface="Arial Unicode MS" panose="020B0604020202020204" pitchFamily="34" charset="-128"/>
                <a:cs typeface="Arial Unicode MS" panose="020B0604020202020204" pitchFamily="34" charset="-128"/>
              </a:rPr>
              <a:t>Take Actions: </a:t>
            </a:r>
            <a:r>
              <a:rPr lang="en-US" sz="1600" dirty="0">
                <a:ea typeface="Arial Unicode MS" panose="020B0604020202020204" pitchFamily="34" charset="-128"/>
                <a:cs typeface="Arial Unicode MS" panose="020B0604020202020204" pitchFamily="34" charset="-128"/>
              </a:rPr>
              <a:t>Kristy unilaterally decides the she must drive Tracy to the afternoon appointment to ensure they get there on time</a:t>
            </a:r>
          </a:p>
        </p:txBody>
      </p:sp>
      <p:sp>
        <p:nvSpPr>
          <p:cNvPr id="31" name="Left Arrow 30"/>
          <p:cNvSpPr/>
          <p:nvPr/>
        </p:nvSpPr>
        <p:spPr>
          <a:xfrm>
            <a:off x="5121295" y="1086747"/>
            <a:ext cx="4572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2" name="TextBox 31"/>
          <p:cNvSpPr txBox="1"/>
          <p:nvPr/>
        </p:nvSpPr>
        <p:spPr>
          <a:xfrm>
            <a:off x="4578443" y="5797004"/>
            <a:ext cx="1694375"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arrived at 9:10 AM</a:t>
            </a:r>
          </a:p>
        </p:txBody>
      </p:sp>
      <p:sp>
        <p:nvSpPr>
          <p:cNvPr id="33" name="TextBox 32"/>
          <p:cNvSpPr txBox="1"/>
          <p:nvPr/>
        </p:nvSpPr>
        <p:spPr>
          <a:xfrm>
            <a:off x="5111843" y="5568404"/>
            <a:ext cx="1602939"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is wearing shorts</a:t>
            </a:r>
          </a:p>
        </p:txBody>
      </p:sp>
      <p:sp>
        <p:nvSpPr>
          <p:cNvPr id="34" name="TextBox 33"/>
          <p:cNvSpPr txBox="1"/>
          <p:nvPr/>
        </p:nvSpPr>
        <p:spPr>
          <a:xfrm>
            <a:off x="6940643" y="5797004"/>
            <a:ext cx="2263377"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does not have her briefcase</a:t>
            </a:r>
          </a:p>
        </p:txBody>
      </p:sp>
      <p:sp>
        <p:nvSpPr>
          <p:cNvPr id="35" name="TextBox 34"/>
          <p:cNvSpPr txBox="1"/>
          <p:nvPr/>
        </p:nvSpPr>
        <p:spPr>
          <a:xfrm>
            <a:off x="7245443" y="5568404"/>
            <a:ext cx="2545505" cy="276999"/>
          </a:xfrm>
          <a:prstGeom prst="rect">
            <a:avLst/>
          </a:prstGeom>
          <a:noFill/>
        </p:spPr>
        <p:txBody>
          <a:bodyPr wrap="none" rtlCol="0">
            <a:spAutoFit/>
          </a:bodyPr>
          <a:lstStyle/>
          <a:p>
            <a:r>
              <a:rPr lang="en-US" sz="1200" b="1" dirty="0">
                <a:ea typeface="Arial Unicode MS" panose="020B0604020202020204" pitchFamily="34" charset="-128"/>
                <a:cs typeface="Arial Unicode MS" panose="020B0604020202020204" pitchFamily="34" charset="-128"/>
              </a:rPr>
              <a:t>Tracy does not appear to be in a hurry</a:t>
            </a:r>
          </a:p>
        </p:txBody>
      </p:sp>
      <p:sp>
        <p:nvSpPr>
          <p:cNvPr id="36" name="TextBox 35"/>
          <p:cNvSpPr txBox="1"/>
          <p:nvPr/>
        </p:nvSpPr>
        <p:spPr>
          <a:xfrm>
            <a:off x="5852160" y="-1752600"/>
            <a:ext cx="5760720" cy="584775"/>
          </a:xfrm>
          <a:prstGeom prst="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600" b="1" dirty="0">
                <a:ea typeface="Arial Unicode MS" panose="020B0604020202020204" pitchFamily="34" charset="-128"/>
                <a:cs typeface="Arial Unicode MS" panose="020B0604020202020204" pitchFamily="34" charset="-128"/>
              </a:rPr>
              <a:t>As it turns out, Tracy was told the meeting was to start at 9:30 and she had arrived 20 minutes early to get some other work done!</a:t>
            </a:r>
          </a:p>
        </p:txBody>
      </p:sp>
      <p:sp>
        <p:nvSpPr>
          <p:cNvPr id="38" name="TextBox 37"/>
          <p:cNvSpPr txBox="1"/>
          <p:nvPr/>
        </p:nvSpPr>
        <p:spPr>
          <a:xfrm>
            <a:off x="4643528" y="5621272"/>
            <a:ext cx="4524315" cy="369332"/>
          </a:xfrm>
          <a:prstGeom prst="rect">
            <a:avLst/>
          </a:prstGeom>
          <a:noFill/>
        </p:spPr>
        <p:txBody>
          <a:bodyPr wrap="none" rtlCol="0">
            <a:spAutoFit/>
          </a:bodyPr>
          <a:lstStyle/>
          <a:p>
            <a:r>
              <a:rPr lang="en-US" b="1" dirty="0">
                <a:solidFill>
                  <a:srgbClr val="007CC8"/>
                </a:solidFill>
                <a:ea typeface="Arial Unicode MS" panose="020B0604020202020204" pitchFamily="34" charset="-128"/>
                <a:cs typeface="Arial Unicode MS" panose="020B0604020202020204" pitchFamily="34" charset="-128"/>
              </a:rPr>
              <a:t>Tracy was told the meeting started at 9:30 AM</a:t>
            </a:r>
          </a:p>
        </p:txBody>
      </p:sp>
      <p:sp>
        <p:nvSpPr>
          <p:cNvPr id="37" name="TextBox 36"/>
          <p:cNvSpPr txBox="1"/>
          <p:nvPr/>
        </p:nvSpPr>
        <p:spPr>
          <a:xfrm>
            <a:off x="5897880" y="7162800"/>
            <a:ext cx="5760720" cy="822960"/>
          </a:xfrm>
          <a:prstGeom prst="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600" b="1" dirty="0">
                <a:ea typeface="Arial Unicode MS" panose="020B0604020202020204" pitchFamily="34" charset="-128"/>
                <a:cs typeface="Arial Unicode MS" panose="020B0604020202020204" pitchFamily="34" charset="-128"/>
              </a:rPr>
              <a:t>Kristy was missing a valuable piece of data that would have totally changed what meaning she added, her assumptions, conclusions, beliefs, and actions!  She fell off the ladder at the second rung!</a:t>
            </a:r>
          </a:p>
        </p:txBody>
      </p:sp>
      <p:sp>
        <p:nvSpPr>
          <p:cNvPr id="39" name="Octagon 38"/>
          <p:cNvSpPr/>
          <p:nvPr/>
        </p:nvSpPr>
        <p:spPr>
          <a:xfrm>
            <a:off x="4435495" y="4058547"/>
            <a:ext cx="533400" cy="533400"/>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1" name="Rectangle 40">
            <a:hlinkClick r:id="rId3" action="ppaction://hlinksldjump"/>
          </p:cNvPr>
          <p:cNvSpPr/>
          <p:nvPr/>
        </p:nvSpPr>
        <p:spPr>
          <a:xfrm>
            <a:off x="8693727" y="207819"/>
            <a:ext cx="1433946" cy="810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0" name="Rectangle 39">
            <a:hlinkClick r:id="rId4"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32483226"/>
      </p:ext>
    </p:extLst>
  </p:cSld>
  <p:clrMapOvr>
    <a:masterClrMapping/>
  </p:clrMapOvr>
  <mc:AlternateContent xmlns:mc="http://schemas.openxmlformats.org/markup-compatibility/2006" xmlns:p14="http://schemas.microsoft.com/office/powerpoint/2010/main">
    <mc:Choice Requires="p14">
      <p:transition spd="med">
        <p14:ripple dir="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accel="50000" decel="50000" fill="hold" grpId="0" nodeType="afterEffect">
                                  <p:stCondLst>
                                    <p:cond delay="0"/>
                                  </p:stCondLst>
                                  <p:childTnLst>
                                    <p:animClr clrSpc="rgb" dir="cw">
                                      <p:cBhvr override="childStyle">
                                        <p:cTn id="6" dur="2000" fill="hold"/>
                                        <p:tgtEl>
                                          <p:spTgt spid="15"/>
                                        </p:tgtEl>
                                        <p:attrNameLst>
                                          <p:attrName>style.color</p:attrName>
                                        </p:attrNameLst>
                                      </p:cBhvr>
                                      <p:to>
                                        <a:srgbClr val="DDDDDD"/>
                                      </p:to>
                                    </p:animClr>
                                  </p:childTnLst>
                                </p:cTn>
                              </p:par>
                              <p:par>
                                <p:cTn id="7" presetID="3" presetClass="emph" presetSubtype="2" accel="50000" decel="50000" fill="hold" grpId="0" nodeType="withEffect">
                                  <p:stCondLst>
                                    <p:cond delay="0"/>
                                  </p:stCondLst>
                                  <p:childTnLst>
                                    <p:animClr clrSpc="rgb" dir="cw">
                                      <p:cBhvr override="childStyle">
                                        <p:cTn id="8" dur="2000" fill="hold"/>
                                        <p:tgtEl>
                                          <p:spTgt spid="18"/>
                                        </p:tgtEl>
                                        <p:attrNameLst>
                                          <p:attrName>style.color</p:attrName>
                                        </p:attrNameLst>
                                      </p:cBhvr>
                                      <p:to>
                                        <a:srgbClr val="DDDDDD"/>
                                      </p:to>
                                    </p:animClr>
                                  </p:childTnLst>
                                </p:cTn>
                              </p:par>
                              <p:par>
                                <p:cTn id="9" presetID="3" presetClass="emph" presetSubtype="2" accel="50000" decel="50000" fill="hold" grpId="0" nodeType="withEffect">
                                  <p:stCondLst>
                                    <p:cond delay="0"/>
                                  </p:stCondLst>
                                  <p:childTnLst>
                                    <p:animClr clrSpc="rgb" dir="cw">
                                      <p:cBhvr override="childStyle">
                                        <p:cTn id="10" dur="2000" fill="hold"/>
                                        <p:tgtEl>
                                          <p:spTgt spid="21"/>
                                        </p:tgtEl>
                                        <p:attrNameLst>
                                          <p:attrName>style.color</p:attrName>
                                        </p:attrNameLst>
                                      </p:cBhvr>
                                      <p:to>
                                        <a:srgbClr val="DDDDDD"/>
                                      </p:to>
                                    </p:animClr>
                                  </p:childTnLst>
                                </p:cTn>
                              </p:par>
                              <p:par>
                                <p:cTn id="11" presetID="3" presetClass="emph" presetSubtype="2" accel="50000" decel="50000" fill="hold" grpId="0" nodeType="withEffect">
                                  <p:stCondLst>
                                    <p:cond delay="0"/>
                                  </p:stCondLst>
                                  <p:childTnLst>
                                    <p:animClr clrSpc="rgb" dir="cw">
                                      <p:cBhvr override="childStyle">
                                        <p:cTn id="12" dur="2000" fill="hold"/>
                                        <p:tgtEl>
                                          <p:spTgt spid="24"/>
                                        </p:tgtEl>
                                        <p:attrNameLst>
                                          <p:attrName>style.color</p:attrName>
                                        </p:attrNameLst>
                                      </p:cBhvr>
                                      <p:to>
                                        <a:srgbClr val="DDDDDD"/>
                                      </p:to>
                                    </p:animClr>
                                  </p:childTnLst>
                                </p:cTn>
                              </p:par>
                              <p:par>
                                <p:cTn id="13" presetID="3" presetClass="emph" presetSubtype="2" accel="50000" decel="50000" fill="hold" grpId="0" nodeType="withEffect">
                                  <p:stCondLst>
                                    <p:cond delay="0"/>
                                  </p:stCondLst>
                                  <p:childTnLst>
                                    <p:animClr clrSpc="rgb" dir="cw">
                                      <p:cBhvr override="childStyle">
                                        <p:cTn id="14" dur="2000" fill="hold"/>
                                        <p:tgtEl>
                                          <p:spTgt spid="27"/>
                                        </p:tgtEl>
                                        <p:attrNameLst>
                                          <p:attrName>style.color</p:attrName>
                                        </p:attrNameLst>
                                      </p:cBhvr>
                                      <p:to>
                                        <a:srgbClr val="DDDDDD"/>
                                      </p:to>
                                    </p:animClr>
                                  </p:childTnLst>
                                </p:cTn>
                              </p:par>
                              <p:par>
                                <p:cTn id="15" presetID="3" presetClass="emph" presetSubtype="2" accel="50000" decel="50000" fill="hold" grpId="0" nodeType="withEffect">
                                  <p:stCondLst>
                                    <p:cond delay="0"/>
                                  </p:stCondLst>
                                  <p:childTnLst>
                                    <p:animClr clrSpc="rgb" dir="cw">
                                      <p:cBhvr override="childStyle">
                                        <p:cTn id="16" dur="2000" fill="hold"/>
                                        <p:tgtEl>
                                          <p:spTgt spid="30"/>
                                        </p:tgtEl>
                                        <p:attrNameLst>
                                          <p:attrName>style.color</p:attrName>
                                        </p:attrNameLst>
                                      </p:cBhvr>
                                      <p:to>
                                        <a:srgbClr val="DDDDDD"/>
                                      </p:to>
                                    </p:animClr>
                                  </p:childTnLst>
                                </p:cTn>
                              </p:par>
                            </p:childTnLst>
                          </p:cTn>
                        </p:par>
                        <p:par>
                          <p:cTn id="17" fill="hold">
                            <p:stCondLst>
                              <p:cond delay="2000"/>
                            </p:stCondLst>
                            <p:childTnLst>
                              <p:par>
                                <p:cTn id="18" presetID="0" presetClass="path" presetSubtype="0" accel="50000" decel="50000" fill="hold" grpId="0" nodeType="afterEffect">
                                  <p:stCondLst>
                                    <p:cond delay="0"/>
                                  </p:stCondLst>
                                  <p:childTnLst>
                                    <p:animMotion origin="layout" path="M 4.16667E-6 -3.7037E-6 L 4.16667E-6 0.59445 " pathEditMode="relative" rAng="0" ptsTypes="AA">
                                      <p:cBhvr>
                                        <p:cTn id="19" dur="2000" fill="hold"/>
                                        <p:tgtEl>
                                          <p:spTgt spid="36"/>
                                        </p:tgtEl>
                                        <p:attrNameLst>
                                          <p:attrName>ppt_x</p:attrName>
                                          <p:attrName>ppt_y</p:attrName>
                                        </p:attrNameLst>
                                      </p:cBhvr>
                                      <p:rCtr x="0" y="29722"/>
                                    </p:animMotion>
                                  </p:childTnLst>
                                </p:cTn>
                              </p:par>
                            </p:childTnLst>
                          </p:cTn>
                        </p:par>
                        <p:par>
                          <p:cTn id="20" fill="hold">
                            <p:stCondLst>
                              <p:cond delay="4000"/>
                            </p:stCondLst>
                            <p:childTnLst>
                              <p:par>
                                <p:cTn id="21" presetID="3" presetClass="emph" presetSubtype="2" accel="50000" decel="50000" fill="hold" grpId="0" nodeType="afterEffect">
                                  <p:stCondLst>
                                    <p:cond delay="0"/>
                                  </p:stCondLst>
                                  <p:childTnLst>
                                    <p:animClr clrSpc="rgb" dir="cw">
                                      <p:cBhvr override="childStyle">
                                        <p:cTn id="22" dur="1000" fill="hold"/>
                                        <p:tgtEl>
                                          <p:spTgt spid="33"/>
                                        </p:tgtEl>
                                        <p:attrNameLst>
                                          <p:attrName>style.color</p:attrName>
                                        </p:attrNameLst>
                                      </p:cBhvr>
                                      <p:to>
                                        <a:srgbClr val="FFDC79"/>
                                      </p:to>
                                    </p:animClr>
                                  </p:childTnLst>
                                </p:cTn>
                              </p:par>
                              <p:par>
                                <p:cTn id="23" presetID="3" presetClass="emph" presetSubtype="2" accel="50000" decel="50000" fill="hold" grpId="0" nodeType="withEffect">
                                  <p:stCondLst>
                                    <p:cond delay="0"/>
                                  </p:stCondLst>
                                  <p:childTnLst>
                                    <p:animClr clrSpc="rgb" dir="cw">
                                      <p:cBhvr override="childStyle">
                                        <p:cTn id="24" dur="1000" fill="hold"/>
                                        <p:tgtEl>
                                          <p:spTgt spid="32"/>
                                        </p:tgtEl>
                                        <p:attrNameLst>
                                          <p:attrName>style.color</p:attrName>
                                        </p:attrNameLst>
                                      </p:cBhvr>
                                      <p:to>
                                        <a:srgbClr val="FFDC79"/>
                                      </p:to>
                                    </p:animClr>
                                  </p:childTnLst>
                                </p:cTn>
                              </p:par>
                              <p:par>
                                <p:cTn id="25" presetID="3" presetClass="emph" presetSubtype="2" accel="50000" decel="50000" fill="hold" grpId="0" nodeType="withEffect">
                                  <p:stCondLst>
                                    <p:cond delay="0"/>
                                  </p:stCondLst>
                                  <p:childTnLst>
                                    <p:animClr clrSpc="rgb" dir="cw">
                                      <p:cBhvr override="childStyle">
                                        <p:cTn id="26" dur="1000" fill="hold"/>
                                        <p:tgtEl>
                                          <p:spTgt spid="35"/>
                                        </p:tgtEl>
                                        <p:attrNameLst>
                                          <p:attrName>style.color</p:attrName>
                                        </p:attrNameLst>
                                      </p:cBhvr>
                                      <p:to>
                                        <a:srgbClr val="FFDC79"/>
                                      </p:to>
                                    </p:animClr>
                                  </p:childTnLst>
                                </p:cTn>
                              </p:par>
                              <p:par>
                                <p:cTn id="27" presetID="3" presetClass="emph" presetSubtype="2" accel="50000" decel="50000" fill="hold" grpId="0" nodeType="withEffect">
                                  <p:stCondLst>
                                    <p:cond delay="0"/>
                                  </p:stCondLst>
                                  <p:childTnLst>
                                    <p:animClr clrSpc="rgb" dir="cw">
                                      <p:cBhvr override="childStyle">
                                        <p:cTn id="28" dur="1000" fill="hold"/>
                                        <p:tgtEl>
                                          <p:spTgt spid="34"/>
                                        </p:tgtEl>
                                        <p:attrNameLst>
                                          <p:attrName>style.color</p:attrName>
                                        </p:attrNameLst>
                                      </p:cBhvr>
                                      <p:to>
                                        <a:srgbClr val="FFDC79"/>
                                      </p:to>
                                    </p:animClr>
                                  </p:childTnLst>
                                </p:cTn>
                              </p:par>
                              <p:par>
                                <p:cTn id="29" presetID="53"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2000" fill="hold"/>
                                        <p:tgtEl>
                                          <p:spTgt spid="38"/>
                                        </p:tgtEl>
                                        <p:attrNameLst>
                                          <p:attrName>ppt_w</p:attrName>
                                        </p:attrNameLst>
                                      </p:cBhvr>
                                      <p:tavLst>
                                        <p:tav tm="0">
                                          <p:val>
                                            <p:fltVal val="0"/>
                                          </p:val>
                                        </p:tav>
                                        <p:tav tm="100000">
                                          <p:val>
                                            <p:strVal val="#ppt_w"/>
                                          </p:val>
                                        </p:tav>
                                      </p:tavLst>
                                    </p:anim>
                                    <p:anim calcmode="lin" valueType="num">
                                      <p:cBhvr>
                                        <p:cTn id="32" dur="2000" fill="hold"/>
                                        <p:tgtEl>
                                          <p:spTgt spid="38"/>
                                        </p:tgtEl>
                                        <p:attrNameLst>
                                          <p:attrName>ppt_h</p:attrName>
                                        </p:attrNameLst>
                                      </p:cBhvr>
                                      <p:tavLst>
                                        <p:tav tm="0">
                                          <p:val>
                                            <p:fltVal val="0"/>
                                          </p:val>
                                        </p:tav>
                                        <p:tav tm="100000">
                                          <p:val>
                                            <p:strVal val="#ppt_h"/>
                                          </p:val>
                                        </p:tav>
                                      </p:tavLst>
                                    </p:anim>
                                    <p:animEffect transition="in" filter="fade">
                                      <p:cBhvr>
                                        <p:cTn id="33" dur="20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0" nodeType="clickEffect">
                                  <p:stCondLst>
                                    <p:cond delay="0"/>
                                  </p:stCondLst>
                                  <p:childTnLst>
                                    <p:animMotion origin="layout" path="M -1.875E-6 1.85185E-6 L -0.00338 -0.58634 " pathEditMode="relative" rAng="0" ptsTypes="AA">
                                      <p:cBhvr>
                                        <p:cTn id="37" dur="2000" fill="hold"/>
                                        <p:tgtEl>
                                          <p:spTgt spid="37"/>
                                        </p:tgtEl>
                                        <p:attrNameLst>
                                          <p:attrName>ppt_x</p:attrName>
                                          <p:attrName>ppt_y</p:attrName>
                                        </p:attrNameLst>
                                      </p:cBhvr>
                                      <p:rCtr x="-169" y="-29329"/>
                                    </p:animMotion>
                                  </p:childTnLst>
                                </p:cTn>
                              </p:par>
                            </p:childTnLst>
                          </p:cTn>
                        </p:par>
                        <p:par>
                          <p:cTn id="38" fill="hold">
                            <p:stCondLst>
                              <p:cond delay="2000"/>
                            </p:stCondLst>
                            <p:childTnLst>
                              <p:par>
                                <p:cTn id="39" presetID="1" presetClass="emph" presetSubtype="2" fill="hold" nodeType="afterEffect">
                                  <p:stCondLst>
                                    <p:cond delay="0"/>
                                  </p:stCondLst>
                                  <p:childTnLst>
                                    <p:animClr clrSpc="rgb" dir="cw">
                                      <p:cBhvr>
                                        <p:cTn id="40" dur="2000" fill="hold"/>
                                        <p:tgtEl>
                                          <p:spTgt spid="19"/>
                                        </p:tgtEl>
                                        <p:attrNameLst>
                                          <p:attrName>fillcolor</p:attrName>
                                        </p:attrNameLst>
                                      </p:cBhvr>
                                      <p:to>
                                        <a:srgbClr val="FF0000"/>
                                      </p:to>
                                    </p:animClr>
                                    <p:set>
                                      <p:cBhvr>
                                        <p:cTn id="41" dur="2000" fill="hold"/>
                                        <p:tgtEl>
                                          <p:spTgt spid="19"/>
                                        </p:tgtEl>
                                        <p:attrNameLst>
                                          <p:attrName>fill.type</p:attrName>
                                        </p:attrNameLst>
                                      </p:cBhvr>
                                      <p:to>
                                        <p:strVal val="solid"/>
                                      </p:to>
                                    </p:set>
                                    <p:set>
                                      <p:cBhvr>
                                        <p:cTn id="42" dur="2000" fill="hold"/>
                                        <p:tgtEl>
                                          <p:spTgt spid="19"/>
                                        </p:tgtEl>
                                        <p:attrNameLst>
                                          <p:attrName>fill.on</p:attrName>
                                        </p:attrNameLst>
                                      </p:cBhvr>
                                      <p:to>
                                        <p:strVal val="true"/>
                                      </p:to>
                                    </p:set>
                                  </p:childTnLst>
                                </p:cTn>
                              </p:par>
                              <p:par>
                                <p:cTn id="43" presetID="53" presetClass="exit" presetSubtype="0" fill="hold" grpId="0" nodeType="withEffect">
                                  <p:stCondLst>
                                    <p:cond delay="0"/>
                                  </p:stCondLst>
                                  <p:childTnLst>
                                    <p:anim calcmode="lin" valueType="num">
                                      <p:cBhvr>
                                        <p:cTn id="44" dur="1000"/>
                                        <p:tgtEl>
                                          <p:spTgt spid="19"/>
                                        </p:tgtEl>
                                        <p:attrNameLst>
                                          <p:attrName>ppt_w</p:attrName>
                                        </p:attrNameLst>
                                      </p:cBhvr>
                                      <p:tavLst>
                                        <p:tav tm="0">
                                          <p:val>
                                            <p:strVal val="ppt_w"/>
                                          </p:val>
                                        </p:tav>
                                        <p:tav tm="100000">
                                          <p:val>
                                            <p:fltVal val="0"/>
                                          </p:val>
                                        </p:tav>
                                      </p:tavLst>
                                    </p:anim>
                                    <p:anim calcmode="lin" valueType="num">
                                      <p:cBhvr>
                                        <p:cTn id="45" dur="1000"/>
                                        <p:tgtEl>
                                          <p:spTgt spid="19"/>
                                        </p:tgtEl>
                                        <p:attrNameLst>
                                          <p:attrName>ppt_h</p:attrName>
                                        </p:attrNameLst>
                                      </p:cBhvr>
                                      <p:tavLst>
                                        <p:tav tm="0">
                                          <p:val>
                                            <p:strVal val="ppt_h"/>
                                          </p:val>
                                        </p:tav>
                                        <p:tav tm="100000">
                                          <p:val>
                                            <p:fltVal val="0"/>
                                          </p:val>
                                        </p:tav>
                                      </p:tavLst>
                                    </p:anim>
                                    <p:animEffect transition="out" filter="fade">
                                      <p:cBhvr>
                                        <p:cTn id="46" dur="1000"/>
                                        <p:tgtEl>
                                          <p:spTgt spid="19"/>
                                        </p:tgtEl>
                                      </p:cBhvr>
                                    </p:animEffect>
                                    <p:set>
                                      <p:cBhvr>
                                        <p:cTn id="47" dur="1" fill="hold">
                                          <p:stCondLst>
                                            <p:cond delay="999"/>
                                          </p:stCondLst>
                                        </p:cTn>
                                        <p:tgtEl>
                                          <p:spTgt spid="19"/>
                                        </p:tgtEl>
                                        <p:attrNameLst>
                                          <p:attrName>style.visibility</p:attrName>
                                        </p:attrNameLst>
                                      </p:cBhvr>
                                      <p:to>
                                        <p:strVal val="hidden"/>
                                      </p:to>
                                    </p:set>
                                  </p:childTnLst>
                                </p:cTn>
                              </p:par>
                              <p:par>
                                <p:cTn id="48" presetID="53"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fltVal val="0"/>
                                          </p:val>
                                        </p:tav>
                                        <p:tav tm="100000">
                                          <p:val>
                                            <p:strVal val="#ppt_w"/>
                                          </p:val>
                                        </p:tav>
                                      </p:tavLst>
                                    </p:anim>
                                    <p:anim calcmode="lin" valueType="num">
                                      <p:cBhvr>
                                        <p:cTn id="51" dur="1000" fill="hold"/>
                                        <p:tgtEl>
                                          <p:spTgt spid="39"/>
                                        </p:tgtEl>
                                        <p:attrNameLst>
                                          <p:attrName>ppt_h</p:attrName>
                                        </p:attrNameLst>
                                      </p:cBhvr>
                                      <p:tavLst>
                                        <p:tav tm="0">
                                          <p:val>
                                            <p:fltVal val="0"/>
                                          </p:val>
                                        </p:tav>
                                        <p:tav tm="100000">
                                          <p:val>
                                            <p:strVal val="#ppt_h"/>
                                          </p:val>
                                        </p:tav>
                                      </p:tavLst>
                                    </p:anim>
                                    <p:animEffect transition="in" filter="fade">
                                      <p:cBhvr>
                                        <p:cTn id="52" dur="1000"/>
                                        <p:tgtEl>
                                          <p:spTgt spid="39"/>
                                        </p:tgtEl>
                                      </p:cBhvr>
                                    </p:animEffect>
                                  </p:childTnLst>
                                </p:cTn>
                              </p:par>
                            </p:childTnLst>
                          </p:cTn>
                        </p:par>
                        <p:par>
                          <p:cTn id="53" fill="hold">
                            <p:stCondLst>
                              <p:cond delay="4000"/>
                            </p:stCondLst>
                            <p:childTnLst>
                              <p:par>
                                <p:cTn id="54" presetID="1" presetClass="emph" presetSubtype="2" fill="hold" nodeType="afterEffect">
                                  <p:stCondLst>
                                    <p:cond delay="0"/>
                                  </p:stCondLst>
                                  <p:childTnLst>
                                    <p:animClr clrSpc="rgb" dir="cw">
                                      <p:cBhvr>
                                        <p:cTn id="55" dur="500" fill="hold"/>
                                        <p:tgtEl>
                                          <p:spTgt spid="22"/>
                                        </p:tgtEl>
                                        <p:attrNameLst>
                                          <p:attrName>fillcolor</p:attrName>
                                        </p:attrNameLst>
                                      </p:cBhvr>
                                      <p:to>
                                        <a:srgbClr val="F6EAEA"/>
                                      </p:to>
                                    </p:animClr>
                                    <p:set>
                                      <p:cBhvr>
                                        <p:cTn id="56" dur="500" fill="hold"/>
                                        <p:tgtEl>
                                          <p:spTgt spid="22"/>
                                        </p:tgtEl>
                                        <p:attrNameLst>
                                          <p:attrName>fill.type</p:attrName>
                                        </p:attrNameLst>
                                      </p:cBhvr>
                                      <p:to>
                                        <p:strVal val="solid"/>
                                      </p:to>
                                    </p:set>
                                    <p:set>
                                      <p:cBhvr>
                                        <p:cTn id="57" dur="500" fill="hold"/>
                                        <p:tgtEl>
                                          <p:spTgt spid="22"/>
                                        </p:tgtEl>
                                        <p:attrNameLst>
                                          <p:attrName>fill.on</p:attrName>
                                        </p:attrNameLst>
                                      </p:cBhvr>
                                      <p:to>
                                        <p:strVal val="true"/>
                                      </p:to>
                                    </p:set>
                                  </p:childTnLst>
                                </p:cTn>
                              </p:par>
                            </p:childTnLst>
                          </p:cTn>
                        </p:par>
                        <p:par>
                          <p:cTn id="58" fill="hold">
                            <p:stCondLst>
                              <p:cond delay="4500"/>
                            </p:stCondLst>
                            <p:childTnLst>
                              <p:par>
                                <p:cTn id="59" presetID="1" presetClass="emph" presetSubtype="2" fill="hold" nodeType="afterEffect">
                                  <p:stCondLst>
                                    <p:cond delay="0"/>
                                  </p:stCondLst>
                                  <p:childTnLst>
                                    <p:animClr clrSpc="rgb" dir="cw">
                                      <p:cBhvr>
                                        <p:cTn id="60" dur="500" fill="hold"/>
                                        <p:tgtEl>
                                          <p:spTgt spid="25"/>
                                        </p:tgtEl>
                                        <p:attrNameLst>
                                          <p:attrName>fillcolor</p:attrName>
                                        </p:attrNameLst>
                                      </p:cBhvr>
                                      <p:to>
                                        <a:srgbClr val="F6EAEA"/>
                                      </p:to>
                                    </p:animClr>
                                    <p:set>
                                      <p:cBhvr>
                                        <p:cTn id="61" dur="500" fill="hold"/>
                                        <p:tgtEl>
                                          <p:spTgt spid="25"/>
                                        </p:tgtEl>
                                        <p:attrNameLst>
                                          <p:attrName>fill.type</p:attrName>
                                        </p:attrNameLst>
                                      </p:cBhvr>
                                      <p:to>
                                        <p:strVal val="solid"/>
                                      </p:to>
                                    </p:set>
                                    <p:set>
                                      <p:cBhvr>
                                        <p:cTn id="62" dur="500" fill="hold"/>
                                        <p:tgtEl>
                                          <p:spTgt spid="25"/>
                                        </p:tgtEl>
                                        <p:attrNameLst>
                                          <p:attrName>fill.on</p:attrName>
                                        </p:attrNameLst>
                                      </p:cBhvr>
                                      <p:to>
                                        <p:strVal val="true"/>
                                      </p:to>
                                    </p:set>
                                  </p:childTnLst>
                                </p:cTn>
                              </p:par>
                            </p:childTnLst>
                          </p:cTn>
                        </p:par>
                        <p:par>
                          <p:cTn id="63" fill="hold">
                            <p:stCondLst>
                              <p:cond delay="5000"/>
                            </p:stCondLst>
                            <p:childTnLst>
                              <p:par>
                                <p:cTn id="64" presetID="1" presetClass="emph" presetSubtype="2" fill="hold" nodeType="afterEffect">
                                  <p:stCondLst>
                                    <p:cond delay="0"/>
                                  </p:stCondLst>
                                  <p:childTnLst>
                                    <p:animClr clrSpc="rgb" dir="cw">
                                      <p:cBhvr>
                                        <p:cTn id="65" dur="500" fill="hold"/>
                                        <p:tgtEl>
                                          <p:spTgt spid="28"/>
                                        </p:tgtEl>
                                        <p:attrNameLst>
                                          <p:attrName>fillcolor</p:attrName>
                                        </p:attrNameLst>
                                      </p:cBhvr>
                                      <p:to>
                                        <a:srgbClr val="F6EAEA"/>
                                      </p:to>
                                    </p:animClr>
                                    <p:set>
                                      <p:cBhvr>
                                        <p:cTn id="66" dur="500" fill="hold"/>
                                        <p:tgtEl>
                                          <p:spTgt spid="28"/>
                                        </p:tgtEl>
                                        <p:attrNameLst>
                                          <p:attrName>fill.type</p:attrName>
                                        </p:attrNameLst>
                                      </p:cBhvr>
                                      <p:to>
                                        <p:strVal val="solid"/>
                                      </p:to>
                                    </p:set>
                                    <p:set>
                                      <p:cBhvr>
                                        <p:cTn id="67" dur="500" fill="hold"/>
                                        <p:tgtEl>
                                          <p:spTgt spid="28"/>
                                        </p:tgtEl>
                                        <p:attrNameLst>
                                          <p:attrName>fill.on</p:attrName>
                                        </p:attrNameLst>
                                      </p:cBhvr>
                                      <p:to>
                                        <p:strVal val="true"/>
                                      </p:to>
                                    </p:set>
                                  </p:childTnLst>
                                </p:cTn>
                              </p:par>
                            </p:childTnLst>
                          </p:cTn>
                        </p:par>
                        <p:par>
                          <p:cTn id="68" fill="hold">
                            <p:stCondLst>
                              <p:cond delay="5500"/>
                            </p:stCondLst>
                            <p:childTnLst>
                              <p:par>
                                <p:cTn id="69" presetID="1" presetClass="emph" presetSubtype="2" fill="hold" nodeType="afterEffect">
                                  <p:stCondLst>
                                    <p:cond delay="0"/>
                                  </p:stCondLst>
                                  <p:childTnLst>
                                    <p:animClr clrSpc="rgb" dir="cw">
                                      <p:cBhvr>
                                        <p:cTn id="70" dur="500" fill="hold"/>
                                        <p:tgtEl>
                                          <p:spTgt spid="31"/>
                                        </p:tgtEl>
                                        <p:attrNameLst>
                                          <p:attrName>fillcolor</p:attrName>
                                        </p:attrNameLst>
                                      </p:cBhvr>
                                      <p:to>
                                        <a:srgbClr val="F6EAEA"/>
                                      </p:to>
                                    </p:animClr>
                                    <p:set>
                                      <p:cBhvr>
                                        <p:cTn id="71" dur="500" fill="hold"/>
                                        <p:tgtEl>
                                          <p:spTgt spid="31"/>
                                        </p:tgtEl>
                                        <p:attrNameLst>
                                          <p:attrName>fill.type</p:attrName>
                                        </p:attrNameLst>
                                      </p:cBhvr>
                                      <p:to>
                                        <p:strVal val="solid"/>
                                      </p:to>
                                    </p:set>
                                    <p:set>
                                      <p:cBhvr>
                                        <p:cTn id="72" dur="500" fill="hold"/>
                                        <p:tgtEl>
                                          <p:spTgt spid="3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P spid="21" grpId="0"/>
      <p:bldP spid="24" grpId="0"/>
      <p:bldP spid="27" grpId="0"/>
      <p:bldP spid="30" grpId="0"/>
      <p:bldP spid="32" grpId="0"/>
      <p:bldP spid="33" grpId="0"/>
      <p:bldP spid="34" grpId="0"/>
      <p:bldP spid="35" grpId="0"/>
      <p:bldP spid="36" grpId="0" animBg="1"/>
      <p:bldP spid="38" grpId="0"/>
      <p:bldP spid="37" grpId="0" animBg="1"/>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Starting Strong and Setting the Right Tone</a:t>
            </a:r>
          </a:p>
        </p:txBody>
      </p:sp>
      <p:sp>
        <p:nvSpPr>
          <p:cNvPr id="3" name="Text Placeholder 2"/>
          <p:cNvSpPr>
            <a:spLocks noGrp="1"/>
          </p:cNvSpPr>
          <p:nvPr>
            <p:ph type="body" idx="1"/>
          </p:nvPr>
        </p:nvSpPr>
        <p:spPr/>
        <p:txBody>
          <a:bodyPr/>
          <a:lstStyle/>
          <a:p>
            <a:r>
              <a:rPr lang="en-US" dirty="0"/>
              <a:t>Laying the Foundations for Effective Collaboration</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10947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type="body" idx="1"/>
          </p:nvPr>
        </p:nvSpPr>
        <p:spPr/>
        <p:txBody>
          <a:bodyPr>
            <a:normAutofit fontScale="25000" lnSpcReduction="20000"/>
          </a:bodyPr>
          <a:lstStyle/>
          <a:p>
            <a:pPr marL="0" indent="0">
              <a:buNone/>
            </a:pPr>
            <a:r>
              <a:rPr lang="en-US" dirty="0"/>
              <a:t>10. Scheduling conflicts</a:t>
            </a:r>
          </a:p>
          <a:p>
            <a:pPr marL="0" indent="0">
              <a:buNone/>
            </a:pPr>
            <a:r>
              <a:rPr lang="en-US" dirty="0"/>
              <a:t>9. Assumptions about team member intentions</a:t>
            </a:r>
          </a:p>
          <a:p>
            <a:pPr marL="0" indent="0">
              <a:buNone/>
            </a:pPr>
            <a:r>
              <a:rPr lang="en-US" dirty="0"/>
              <a:t>8. Misperceptions about team member contributions</a:t>
            </a:r>
          </a:p>
          <a:p>
            <a:pPr marL="0" indent="0">
              <a:buNone/>
            </a:pPr>
            <a:r>
              <a:rPr lang="en-US" dirty="0"/>
              <a:t>7. Lack of clearly defined roles</a:t>
            </a:r>
          </a:p>
          <a:p>
            <a:pPr marL="0" indent="0">
              <a:buNone/>
            </a:pPr>
            <a:r>
              <a:rPr lang="en-US" dirty="0"/>
              <a:t>6. Varying expectations about work delegation</a:t>
            </a:r>
          </a:p>
          <a:p>
            <a:pPr marL="0" indent="0">
              <a:buNone/>
            </a:pPr>
            <a:r>
              <a:rPr lang="en-US" dirty="0"/>
              <a:t>5. Failure to hold each other accountable</a:t>
            </a:r>
          </a:p>
          <a:p>
            <a:pPr marL="0" indent="0">
              <a:buNone/>
            </a:pPr>
            <a:r>
              <a:rPr lang="en-US" dirty="0"/>
              <a:t>4. Different standards of work quality</a:t>
            </a:r>
          </a:p>
          <a:p>
            <a:pPr marL="0" indent="0">
              <a:buNone/>
            </a:pPr>
            <a:r>
              <a:rPr lang="en-US" dirty="0"/>
              <a:t>3. Unequal levels of commitment to course or assignments</a:t>
            </a:r>
          </a:p>
          <a:p>
            <a:pPr marL="0" indent="0">
              <a:buNone/>
            </a:pPr>
            <a:r>
              <a:rPr lang="en-US" dirty="0"/>
              <a:t>2. </a:t>
            </a:r>
          </a:p>
        </p:txBody>
      </p:sp>
      <p:pic>
        <p:nvPicPr>
          <p:cNvPr id="2050" name="Picture 2" descr="https://www.myob.com/au/blog/files/2013/04/arguing.jpg"/>
          <p:cNvPicPr>
            <a:picLocks noChangeAspect="1" noChangeArrowheads="1"/>
          </p:cNvPicPr>
          <p:nvPr/>
        </p:nvPicPr>
        <p:blipFill rotWithShape="1">
          <a:blip r:embed="rId2">
            <a:extLst>
              <a:ext uri="{28A0092B-C50C-407E-A947-70E740481C1C}">
                <a14:useLocalDpi xmlns:a14="http://schemas.microsoft.com/office/drawing/2010/main" val="0"/>
              </a:ext>
            </a:extLst>
          </a:blip>
          <a:srcRect l="23512" t="4846" r="13755" b="20571"/>
          <a:stretch/>
        </p:blipFill>
        <p:spPr bwMode="auto">
          <a:xfrm>
            <a:off x="0" y="-25399"/>
            <a:ext cx="1226011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15641"/>
            <a:ext cx="12260112" cy="6858001"/>
          </a:xfrm>
          <a:prstGeom prst="rect">
            <a:avLst/>
          </a:prstGeom>
          <a:gradFill>
            <a:gsLst>
              <a:gs pos="70000">
                <a:srgbClr val="9B8051">
                  <a:alpha val="0"/>
                </a:srgbClr>
              </a:gs>
              <a:gs pos="100000">
                <a:srgbClr val="9B805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395C086-C35C-4BDC-A0AA-D255117A0CA9}"/>
              </a:ext>
            </a:extLst>
          </p:cNvPr>
          <p:cNvSpPr txBox="1"/>
          <p:nvPr/>
        </p:nvSpPr>
        <p:spPr>
          <a:xfrm>
            <a:off x="3043256" y="5380113"/>
            <a:ext cx="7939938" cy="1323439"/>
          </a:xfrm>
          <a:prstGeom prst="rect">
            <a:avLst/>
          </a:prstGeom>
          <a:noFill/>
        </p:spPr>
        <p:txBody>
          <a:bodyPr wrap="square" rtlCol="0">
            <a:spAutoFit/>
          </a:bodyPr>
          <a:lstStyle/>
          <a:p>
            <a:r>
              <a:rPr lang="en-US" sz="40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ONLY </a:t>
            </a:r>
            <a:r>
              <a:rPr lang="en-US" sz="4000" b="1" i="1" u="sng"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YOU</a:t>
            </a:r>
            <a:r>
              <a:rPr lang="en-US" sz="40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 CAN PREVENT</a:t>
            </a:r>
            <a:br>
              <a:rPr lang="en-US" sz="40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br>
            <a:r>
              <a:rPr lang="en-US" sz="40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COLLABORATION DUMPSTER FIRES.</a:t>
            </a:r>
          </a:p>
        </p:txBody>
      </p:sp>
      <p:pic>
        <p:nvPicPr>
          <p:cNvPr id="6" name="Picture 5">
            <a:extLst>
              <a:ext uri="{FF2B5EF4-FFF2-40B4-BE49-F238E27FC236}">
                <a16:creationId xmlns:a16="http://schemas.microsoft.com/office/drawing/2014/main" id="{003F434F-5651-485F-AE4C-2846A175D9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25" b="92818" l="6250" r="93750">
                        <a14:foregroundMark x1="56818" y1="77901" x2="48295" y2="6077"/>
                        <a14:foregroundMark x1="6250" y1="36464" x2="94318" y2="37017"/>
                        <a14:foregroundMark x1="33523" y1="92818" x2="61932" y2="91713"/>
                      </a14:backgroundRemoval>
                    </a14:imgEffect>
                  </a14:imgLayer>
                </a14:imgProps>
              </a:ext>
              <a:ext uri="{837473B0-CC2E-450A-ABE3-18F120FF3D39}">
                <a1611:picAttrSrcUrl xmlns:a1611="http://schemas.microsoft.com/office/drawing/2016/11/main" r:id="rId5"/>
              </a:ext>
            </a:extLst>
          </a:blip>
          <a:stretch>
            <a:fillRect/>
          </a:stretch>
        </p:blipFill>
        <p:spPr>
          <a:xfrm>
            <a:off x="1002601" y="5028383"/>
            <a:ext cx="1676400" cy="1724025"/>
          </a:xfrm>
          <a:prstGeom prst="rect">
            <a:avLst/>
          </a:prstGeom>
        </p:spPr>
      </p:pic>
      <p:sp>
        <p:nvSpPr>
          <p:cNvPr id="9" name="Rectangle 8">
            <a:hlinkClick r:id="rId6"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05880021"/>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Life Cycles</a:t>
            </a:r>
          </a:p>
        </p:txBody>
      </p:sp>
      <p:graphicFrame>
        <p:nvGraphicFramePr>
          <p:cNvPr id="6" name="Content Placeholder 5"/>
          <p:cNvGraphicFramePr>
            <a:graphicFrameLocks noGrp="1"/>
          </p:cNvGraphicFramePr>
          <p:nvPr>
            <p:ph idx="1"/>
          </p:nvPr>
        </p:nvGraphicFramePr>
        <p:xfrm>
          <a:off x="469900" y="1727200"/>
          <a:ext cx="11580813" cy="4422775"/>
        </p:xfrm>
        <a:graphic>
          <a:graphicData uri="http://schemas.openxmlformats.org/drawingml/2006/chart">
            <c:chart xmlns:c="http://schemas.openxmlformats.org/drawingml/2006/chart" xmlns:r="http://schemas.openxmlformats.org/officeDocument/2006/relationships" r:id="rId2"/>
          </a:graphicData>
        </a:graphic>
      </p:graphicFrame>
      <p:sp>
        <p:nvSpPr>
          <p:cNvPr id="3" name="32-Point Star 2"/>
          <p:cNvSpPr/>
          <p:nvPr/>
        </p:nvSpPr>
        <p:spPr>
          <a:xfrm>
            <a:off x="1319561" y="2457781"/>
            <a:ext cx="603504" cy="603504"/>
          </a:xfrm>
          <a:prstGeom prst="star32">
            <a:avLst/>
          </a:prstGeom>
          <a:ln w="3175"/>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00" b="1" dirty="0">
                <a:ea typeface="Arial Unicode MS" panose="020B0604020202020204" pitchFamily="34" charset="-128"/>
                <a:cs typeface="Arial Unicode MS" panose="020B0604020202020204" pitchFamily="34" charset="-128"/>
              </a:rPr>
              <a:t>Team Charter</a:t>
            </a:r>
          </a:p>
        </p:txBody>
      </p:sp>
      <p:sp>
        <p:nvSpPr>
          <p:cNvPr id="5" name="Arc 4"/>
          <p:cNvSpPr/>
          <p:nvPr/>
        </p:nvSpPr>
        <p:spPr>
          <a:xfrm rot="10800000">
            <a:off x="1742403" y="2404565"/>
            <a:ext cx="9457327" cy="967613"/>
          </a:xfrm>
          <a:prstGeom prst="arc">
            <a:avLst>
              <a:gd name="adj1" fmla="val 10832802"/>
              <a:gd name="adj2" fmla="val 21547470"/>
            </a:avLst>
          </a:prstGeom>
          <a:ln w="76200">
            <a:solidFill>
              <a:srgbClr val="C00000">
                <a:alpha val="50196"/>
              </a:srgbClr>
            </a:solidFill>
            <a:prstDash val="sysDot"/>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7" name="Rectangle 6">
            <a:hlinkClick r:id="rId3"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2639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7" dur="500"/>
                                        <p:tgtEl>
                                          <p:spTgt spid="6">
                                            <p:graphicEl>
                                              <a:chart seriesIdx="0" categoryIdx="-4" bldStep="series"/>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11" dur="500"/>
                                        <p:tgtEl>
                                          <p:spTgt spid="6">
                                            <p:graphicEl>
                                              <a:chart seriesIdx="1"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left)">
                                      <p:cBhvr>
                                        <p:cTn id="15" dur="500"/>
                                        <p:tgtEl>
                                          <p:spTgt spid="6">
                                            <p:graphicEl>
                                              <a:chart seriesIdx="2"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left)">
                                      <p:cBhvr>
                                        <p:cTn id="19" dur="500"/>
                                        <p:tgtEl>
                                          <p:spTgt spid="6">
                                            <p:graphicEl>
                                              <a:chart seriesIdx="3"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wipe(left)">
                                      <p:cBhvr>
                                        <p:cTn id="23" dur="500"/>
                                        <p:tgtEl>
                                          <p:spTgt spid="6">
                                            <p:graphicEl>
                                              <a:chart seriesIdx="4"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3000"/>
                                        <p:tgtEl>
                                          <p:spTgt spid="5"/>
                                        </p:tgtEl>
                                      </p:cBhvr>
                                    </p:animEffect>
                                  </p:childTnLst>
                                </p:cTn>
                              </p:par>
                              <p:par>
                                <p:cTn id="33" presetID="37" presetClass="path" presetSubtype="0" fill="hold" grpId="1" nodeType="withEffect">
                                  <p:stCondLst>
                                    <p:cond delay="0"/>
                                  </p:stCondLst>
                                  <p:childTnLst>
                                    <p:animMotion origin="layout" path="M -2.70833E-6 -4.81481E-6 C 0.0181 0.05857 0.07162 0.06806 0.14297 0.0801 C 0.22409 0.09329 0.30782 0.09792 0.39401 0.097 C 0.47982 0.09607 0.61394 0.09075 0.65821 0.07477 C 0.7293 0.05047 0.75925 0.06459 0.79492 -4.81481E-6 " pathEditMode="relative" rAng="0" ptsTypes="AAAAA">
                                      <p:cBhvr>
                                        <p:cTn id="34" dur="3000" fill="hold"/>
                                        <p:tgtEl>
                                          <p:spTgt spid="3"/>
                                        </p:tgtEl>
                                        <p:attrNameLst>
                                          <p:attrName>ppt_x</p:attrName>
                                          <p:attrName>ppt_y</p:attrName>
                                        </p:attrNameLst>
                                      </p:cBhvr>
                                      <p:rCtr x="39740" y="4838"/>
                                    </p:animMotion>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rctx="PPT">
                                        <p:cTn id="38" dur="indefinite"/>
                                        <p:tgtEl>
                                          <p:spTgt spid="6">
                                            <p:graphicEl>
                                              <a:chart seriesIdx="0" categoryIdx="-4" bldStep="series"/>
                                            </p:graphicEl>
                                          </p:spTgt>
                                        </p:tgtEl>
                                        <p:attrNameLst>
                                          <p:attrName>style.opacity</p:attrName>
                                        </p:attrNameLst>
                                      </p:cBhvr>
                                      <p:to>
                                        <p:strVal val="0.1"/>
                                      </p:to>
                                    </p:set>
                                    <p:animEffect filter="image" prLst="opacity: 0.1">
                                      <p:cBhvr rctx="IE">
                                        <p:cTn id="39" dur="indefinite"/>
                                        <p:tgtEl>
                                          <p:spTgt spid="6">
                                            <p:graphicEl>
                                              <a:chart seriesIdx="0" categoryIdx="-4" bldStep="series"/>
                                            </p:graphicEl>
                                          </p:spTgt>
                                        </p:tgtEl>
                                      </p:cBhvr>
                                    </p:animEffect>
                                  </p:childTnLst>
                                </p:cTn>
                              </p:par>
                              <p:par>
                                <p:cTn id="40" presetID="9" presetClass="emph" presetSubtype="0" grpId="1" nodeType="withEffect">
                                  <p:stCondLst>
                                    <p:cond delay="0"/>
                                  </p:stCondLst>
                                  <p:childTnLst>
                                    <p:set>
                                      <p:cBhvr rctx="PPT">
                                        <p:cTn id="41" dur="indefinite"/>
                                        <p:tgtEl>
                                          <p:spTgt spid="6">
                                            <p:graphicEl>
                                              <a:chart seriesIdx="2" categoryIdx="-4" bldStep="series"/>
                                            </p:graphicEl>
                                          </p:spTgt>
                                        </p:tgtEl>
                                        <p:attrNameLst>
                                          <p:attrName>style.opacity</p:attrName>
                                        </p:attrNameLst>
                                      </p:cBhvr>
                                      <p:to>
                                        <p:strVal val="0.1"/>
                                      </p:to>
                                    </p:set>
                                    <p:animEffect filter="image" prLst="opacity: 0.1">
                                      <p:cBhvr rctx="IE">
                                        <p:cTn id="42" dur="indefinite"/>
                                        <p:tgtEl>
                                          <p:spTgt spid="6">
                                            <p:graphicEl>
                                              <a:chart seriesIdx="2" categoryIdx="-4" bldStep="series"/>
                                            </p:graphicEl>
                                          </p:spTgt>
                                        </p:tgtEl>
                                      </p:cBhvr>
                                    </p:animEffect>
                                  </p:childTnLst>
                                </p:cTn>
                              </p:par>
                              <p:par>
                                <p:cTn id="43" presetID="9" presetClass="emph" presetSubtype="0" grpId="1" nodeType="withEffect">
                                  <p:stCondLst>
                                    <p:cond delay="0"/>
                                  </p:stCondLst>
                                  <p:childTnLst>
                                    <p:set>
                                      <p:cBhvr rctx="PPT">
                                        <p:cTn id="44" dur="indefinite"/>
                                        <p:tgtEl>
                                          <p:spTgt spid="6">
                                            <p:graphicEl>
                                              <a:chart seriesIdx="3" categoryIdx="-4" bldStep="series"/>
                                            </p:graphicEl>
                                          </p:spTgt>
                                        </p:tgtEl>
                                        <p:attrNameLst>
                                          <p:attrName>style.opacity</p:attrName>
                                        </p:attrNameLst>
                                      </p:cBhvr>
                                      <p:to>
                                        <p:strVal val="0.1"/>
                                      </p:to>
                                    </p:set>
                                    <p:animEffect filter="image" prLst="opacity: 0.1">
                                      <p:cBhvr rctx="IE">
                                        <p:cTn id="45" dur="indefinite"/>
                                        <p:tgtEl>
                                          <p:spTgt spid="6">
                                            <p:graphicEl>
                                              <a:chart seriesIdx="3" categoryIdx="-4" bldStep="series"/>
                                            </p:graphicEl>
                                          </p:spTgt>
                                        </p:tgtEl>
                                      </p:cBhvr>
                                    </p:animEffect>
                                  </p:childTnLst>
                                </p:cTn>
                              </p:par>
                              <p:par>
                                <p:cTn id="46" presetID="9" presetClass="emph" presetSubtype="0" grpId="1" nodeType="withEffect">
                                  <p:stCondLst>
                                    <p:cond delay="0"/>
                                  </p:stCondLst>
                                  <p:childTnLst>
                                    <p:set>
                                      <p:cBhvr rctx="PPT">
                                        <p:cTn id="47" dur="indefinite"/>
                                        <p:tgtEl>
                                          <p:spTgt spid="6">
                                            <p:graphicEl>
                                              <a:chart seriesIdx="4" categoryIdx="-4" bldStep="series"/>
                                            </p:graphicEl>
                                          </p:spTgt>
                                        </p:tgtEl>
                                        <p:attrNameLst>
                                          <p:attrName>style.opacity</p:attrName>
                                        </p:attrNameLst>
                                      </p:cBhvr>
                                      <p:to>
                                        <p:strVal val="0.1"/>
                                      </p:to>
                                    </p:set>
                                    <p:animEffect filter="image" prLst="opacity: 0.1">
                                      <p:cBhvr rctx="IE">
                                        <p:cTn id="48" dur="indefinite"/>
                                        <p:tgtEl>
                                          <p:spTgt spid="6">
                                            <p:graphicEl>
                                              <a:chart seriesIdx="4"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Graphic spid="6" grpId="1" uiExpand="1">
        <p:bldSub>
          <a:bldChart bld="series"/>
        </p:bldSub>
      </p:bldGraphic>
      <p:bldP spid="3" grpId="0" animBg="1"/>
      <p:bldP spid="3" grpId="1"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can team agreements do for you?</a:t>
            </a:r>
          </a:p>
        </p:txBody>
      </p:sp>
      <p:graphicFrame>
        <p:nvGraphicFramePr>
          <p:cNvPr id="5" name="Diagram 4"/>
          <p:cNvGraphicFramePr/>
          <p:nvPr>
            <p:extLst>
              <p:ext uri="{D42A27DB-BD31-4B8C-83A1-F6EECF244321}">
                <p14:modId xmlns:p14="http://schemas.microsoft.com/office/powerpoint/2010/main" val="2717922107"/>
              </p:ext>
            </p:extLst>
          </p:nvPr>
        </p:nvGraphicFramePr>
        <p:xfrm>
          <a:off x="374374" y="1387428"/>
          <a:ext cx="11443252" cy="4536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hlinkClick r:id="rId7"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083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Team Norming Conversation Starters</a:t>
            </a:r>
          </a:p>
        </p:txBody>
      </p:sp>
      <p:graphicFrame>
        <p:nvGraphicFramePr>
          <p:cNvPr id="4" name="Diagram 3"/>
          <p:cNvGraphicFramePr/>
          <p:nvPr>
            <p:extLst>
              <p:ext uri="{D42A27DB-BD31-4B8C-83A1-F6EECF244321}">
                <p14:modId xmlns:p14="http://schemas.microsoft.com/office/powerpoint/2010/main" val="2707269773"/>
              </p:ext>
            </p:extLst>
          </p:nvPr>
        </p:nvGraphicFramePr>
        <p:xfrm>
          <a:off x="354496" y="1351722"/>
          <a:ext cx="11483008" cy="463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hlinkClick r:id="rId7"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13760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 it in writing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7162219"/>
              </p:ext>
            </p:extLst>
          </p:nvPr>
        </p:nvGraphicFramePr>
        <p:xfrm>
          <a:off x="469900" y="1289714"/>
          <a:ext cx="11260351" cy="4860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hlinkClick r:id="rId8"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229392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Team Roles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25498687"/>
              </p:ext>
            </p:extLst>
          </p:nvPr>
        </p:nvGraphicFramePr>
        <p:xfrm>
          <a:off x="617415" y="1609725"/>
          <a:ext cx="11043139" cy="443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2523" y="6525325"/>
            <a:ext cx="3302507" cy="200055"/>
          </a:xfrm>
          <a:prstGeom prst="rect">
            <a:avLst/>
          </a:prstGeom>
          <a:noFill/>
        </p:spPr>
        <p:txBody>
          <a:bodyPr wrap="none" rtlCol="0">
            <a:spAutoFit/>
          </a:bodyPr>
          <a:lstStyle/>
          <a:p>
            <a:r>
              <a:rPr lang="en-US" sz="700" i="1" dirty="0">
                <a:ea typeface="Arial Unicode MS" panose="020B0604020202020204" pitchFamily="34" charset="-128"/>
                <a:cs typeface="Arial Unicode MS" panose="020B0604020202020204" pitchFamily="34" charset="-128"/>
              </a:rPr>
              <a:t>Source: Walker, R. (2011). </a:t>
            </a:r>
            <a:r>
              <a:rPr lang="en-US" sz="700" dirty="0">
                <a:ea typeface="Arial Unicode MS" panose="020B0604020202020204" pitchFamily="34" charset="-128"/>
                <a:cs typeface="Arial Unicode MS" panose="020B0604020202020204" pitchFamily="34" charset="-128"/>
              </a:rPr>
              <a:t>Strategic Management Communication</a:t>
            </a:r>
            <a:r>
              <a:rPr lang="en-US" sz="700" i="1" dirty="0">
                <a:ea typeface="Arial Unicode MS" panose="020B0604020202020204" pitchFamily="34" charset="-128"/>
                <a:cs typeface="Arial Unicode MS" panose="020B0604020202020204" pitchFamily="34" charset="-128"/>
              </a:rPr>
              <a:t>. Stamford: Cengage.</a:t>
            </a:r>
          </a:p>
        </p:txBody>
      </p:sp>
      <p:sp>
        <p:nvSpPr>
          <p:cNvPr id="3" name="Rectangle 2">
            <a:hlinkClick r:id="rId7"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6" name="Rectangle 5">
            <a:hlinkClick r:id="rId8"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132821481"/>
      </p:ext>
    </p:extLst>
  </p:cSld>
  <p:clrMapOvr>
    <a:masterClrMapping/>
  </p:clrMapOvr>
  <mc:AlternateContent xmlns:mc="http://schemas.openxmlformats.org/markup-compatibility/2006" xmlns:p14="http://schemas.microsoft.com/office/powerpoint/2010/main">
    <mc:Choice Requires="p14">
      <p:transition p14:dur="250">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2" nodeType="clickEffect">
                                  <p:stCondLst>
                                    <p:cond delay="0"/>
                                  </p:stCondLst>
                                  <p:childTnLst>
                                    <p:set>
                                      <p:cBhvr>
                                        <p:cTn id="6" dur="1" fill="hold">
                                          <p:stCondLst>
                                            <p:cond delay="0"/>
                                          </p:stCondLst>
                                        </p:cTn>
                                        <p:tgtEl>
                                          <p:spTgt spid="4">
                                            <p:graphicEl>
                                              <a:dgm id="{C5218F0E-8195-479C-B4A6-C971BF14DFF6}"/>
                                            </p:graphicEl>
                                          </p:spTgt>
                                        </p:tgtEl>
                                        <p:attrNameLst>
                                          <p:attrName>style.visibility</p:attrName>
                                        </p:attrNameLst>
                                      </p:cBhvr>
                                      <p:to>
                                        <p:strVal val="visible"/>
                                      </p:to>
                                    </p:set>
                                    <p:animEffect transition="in" filter="wipe(up)">
                                      <p:cBhvr>
                                        <p:cTn id="7" dur="250"/>
                                        <p:tgtEl>
                                          <p:spTgt spid="4">
                                            <p:graphicEl>
                                              <a:dgm id="{C5218F0E-8195-479C-B4A6-C971BF14DFF6}"/>
                                            </p:graphicEl>
                                          </p:spTgt>
                                        </p:tgtEl>
                                      </p:cBhvr>
                                    </p:animEffect>
                                  </p:childTnLst>
                                </p:cTn>
                              </p:par>
                            </p:childTnLst>
                          </p:cTn>
                        </p:par>
                        <p:par>
                          <p:cTn id="8" fill="hold">
                            <p:stCondLst>
                              <p:cond delay="250"/>
                            </p:stCondLst>
                            <p:childTnLst>
                              <p:par>
                                <p:cTn id="9" presetID="22" presetClass="entr" presetSubtype="1" fill="hold" grpId="2" nodeType="afterEffect">
                                  <p:stCondLst>
                                    <p:cond delay="0"/>
                                  </p:stCondLst>
                                  <p:childTnLst>
                                    <p:set>
                                      <p:cBhvr>
                                        <p:cTn id="10" dur="1" fill="hold">
                                          <p:stCondLst>
                                            <p:cond delay="0"/>
                                          </p:stCondLst>
                                        </p:cTn>
                                        <p:tgtEl>
                                          <p:spTgt spid="4">
                                            <p:graphicEl>
                                              <a:dgm id="{FA28E3D0-3E82-4C7B-8430-1C8C191A7016}"/>
                                            </p:graphicEl>
                                          </p:spTgt>
                                        </p:tgtEl>
                                        <p:attrNameLst>
                                          <p:attrName>style.visibility</p:attrName>
                                        </p:attrNameLst>
                                      </p:cBhvr>
                                      <p:to>
                                        <p:strVal val="visible"/>
                                      </p:to>
                                    </p:set>
                                    <p:animEffect transition="in" filter="wipe(up)">
                                      <p:cBhvr>
                                        <p:cTn id="11" dur="250"/>
                                        <p:tgtEl>
                                          <p:spTgt spid="4">
                                            <p:graphicEl>
                                              <a:dgm id="{FA28E3D0-3E82-4C7B-8430-1C8C191A7016}"/>
                                            </p:graphicEl>
                                          </p:spTgt>
                                        </p:tgtEl>
                                      </p:cBhvr>
                                    </p:animEffect>
                                  </p:childTnLst>
                                </p:cTn>
                              </p:par>
                            </p:childTnLst>
                          </p:cTn>
                        </p:par>
                        <p:par>
                          <p:cTn id="12" fill="hold">
                            <p:stCondLst>
                              <p:cond delay="500"/>
                            </p:stCondLst>
                            <p:childTnLst>
                              <p:par>
                                <p:cTn id="13" presetID="22" presetClass="entr" presetSubtype="1" fill="hold" grpId="2" nodeType="afterEffect">
                                  <p:stCondLst>
                                    <p:cond delay="0"/>
                                  </p:stCondLst>
                                  <p:childTnLst>
                                    <p:set>
                                      <p:cBhvr>
                                        <p:cTn id="14" dur="1" fill="hold">
                                          <p:stCondLst>
                                            <p:cond delay="0"/>
                                          </p:stCondLst>
                                        </p:cTn>
                                        <p:tgtEl>
                                          <p:spTgt spid="4">
                                            <p:graphicEl>
                                              <a:dgm id="{C864C573-AA00-4A68-94AD-9C546C074D8F}"/>
                                            </p:graphicEl>
                                          </p:spTgt>
                                        </p:tgtEl>
                                        <p:attrNameLst>
                                          <p:attrName>style.visibility</p:attrName>
                                        </p:attrNameLst>
                                      </p:cBhvr>
                                      <p:to>
                                        <p:strVal val="visible"/>
                                      </p:to>
                                    </p:set>
                                    <p:animEffect transition="in" filter="wipe(up)">
                                      <p:cBhvr>
                                        <p:cTn id="15" dur="250"/>
                                        <p:tgtEl>
                                          <p:spTgt spid="4">
                                            <p:graphicEl>
                                              <a:dgm id="{C864C573-AA00-4A68-94AD-9C546C074D8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2" nodeType="clickEffect">
                                  <p:stCondLst>
                                    <p:cond delay="0"/>
                                  </p:stCondLst>
                                  <p:childTnLst>
                                    <p:set>
                                      <p:cBhvr>
                                        <p:cTn id="19" dur="1" fill="hold">
                                          <p:stCondLst>
                                            <p:cond delay="0"/>
                                          </p:stCondLst>
                                        </p:cTn>
                                        <p:tgtEl>
                                          <p:spTgt spid="4">
                                            <p:graphicEl>
                                              <a:dgm id="{34CD33D1-F8C1-47FA-9E12-A782E2695570}"/>
                                            </p:graphicEl>
                                          </p:spTgt>
                                        </p:tgtEl>
                                        <p:attrNameLst>
                                          <p:attrName>style.visibility</p:attrName>
                                        </p:attrNameLst>
                                      </p:cBhvr>
                                      <p:to>
                                        <p:strVal val="visible"/>
                                      </p:to>
                                    </p:set>
                                    <p:animEffect transition="in" filter="wipe(up)">
                                      <p:cBhvr>
                                        <p:cTn id="20" dur="250"/>
                                        <p:tgtEl>
                                          <p:spTgt spid="4">
                                            <p:graphicEl>
                                              <a:dgm id="{34CD33D1-F8C1-47FA-9E12-A782E2695570}"/>
                                            </p:graphicEl>
                                          </p:spTgt>
                                        </p:tgtEl>
                                      </p:cBhvr>
                                    </p:animEffect>
                                  </p:childTnLst>
                                </p:cTn>
                              </p:par>
                            </p:childTnLst>
                          </p:cTn>
                        </p:par>
                        <p:par>
                          <p:cTn id="21" fill="hold">
                            <p:stCondLst>
                              <p:cond delay="250"/>
                            </p:stCondLst>
                            <p:childTnLst>
                              <p:par>
                                <p:cTn id="22" presetID="22" presetClass="entr" presetSubtype="1" fill="hold" grpId="2" nodeType="afterEffect">
                                  <p:stCondLst>
                                    <p:cond delay="0"/>
                                  </p:stCondLst>
                                  <p:childTnLst>
                                    <p:set>
                                      <p:cBhvr>
                                        <p:cTn id="23" dur="1" fill="hold">
                                          <p:stCondLst>
                                            <p:cond delay="0"/>
                                          </p:stCondLst>
                                        </p:cTn>
                                        <p:tgtEl>
                                          <p:spTgt spid="4">
                                            <p:graphicEl>
                                              <a:dgm id="{5D2FAFB5-3A3C-4D51-90B9-5353AE13A31B}"/>
                                            </p:graphicEl>
                                          </p:spTgt>
                                        </p:tgtEl>
                                        <p:attrNameLst>
                                          <p:attrName>style.visibility</p:attrName>
                                        </p:attrNameLst>
                                      </p:cBhvr>
                                      <p:to>
                                        <p:strVal val="visible"/>
                                      </p:to>
                                    </p:set>
                                    <p:animEffect transition="in" filter="wipe(up)">
                                      <p:cBhvr>
                                        <p:cTn id="24" dur="250"/>
                                        <p:tgtEl>
                                          <p:spTgt spid="4">
                                            <p:graphicEl>
                                              <a:dgm id="{5D2FAFB5-3A3C-4D51-90B9-5353AE13A31B}"/>
                                            </p:graphicEl>
                                          </p:spTgt>
                                        </p:tgtEl>
                                      </p:cBhvr>
                                    </p:animEffect>
                                  </p:childTnLst>
                                </p:cTn>
                              </p:par>
                            </p:childTnLst>
                          </p:cTn>
                        </p:par>
                        <p:par>
                          <p:cTn id="25" fill="hold">
                            <p:stCondLst>
                              <p:cond delay="500"/>
                            </p:stCondLst>
                            <p:childTnLst>
                              <p:par>
                                <p:cTn id="26" presetID="22" presetClass="entr" presetSubtype="1" fill="hold" grpId="2" nodeType="afterEffect">
                                  <p:stCondLst>
                                    <p:cond delay="0"/>
                                  </p:stCondLst>
                                  <p:childTnLst>
                                    <p:set>
                                      <p:cBhvr>
                                        <p:cTn id="27" dur="1" fill="hold">
                                          <p:stCondLst>
                                            <p:cond delay="0"/>
                                          </p:stCondLst>
                                        </p:cTn>
                                        <p:tgtEl>
                                          <p:spTgt spid="4">
                                            <p:graphicEl>
                                              <a:dgm id="{E7C3A0CB-0E4D-4D47-A616-EE5893916FB2}"/>
                                            </p:graphicEl>
                                          </p:spTgt>
                                        </p:tgtEl>
                                        <p:attrNameLst>
                                          <p:attrName>style.visibility</p:attrName>
                                        </p:attrNameLst>
                                      </p:cBhvr>
                                      <p:to>
                                        <p:strVal val="visible"/>
                                      </p:to>
                                    </p:set>
                                    <p:animEffect transition="in" filter="wipe(up)">
                                      <p:cBhvr>
                                        <p:cTn id="28" dur="250"/>
                                        <p:tgtEl>
                                          <p:spTgt spid="4">
                                            <p:graphicEl>
                                              <a:dgm id="{E7C3A0CB-0E4D-4D47-A616-EE5893916FB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grpId="0" nodeType="clickEffect">
                                  <p:stCondLst>
                                    <p:cond delay="0"/>
                                  </p:stCondLst>
                                  <p:childTnLst>
                                    <p:animClr clrSpc="rgb" dir="cw">
                                      <p:cBhvr>
                                        <p:cTn id="32" dur="2000" fill="hold"/>
                                        <p:tgtEl>
                                          <p:spTgt spid="4">
                                            <p:graphicEl>
                                              <a:dgm id="{C864C573-AA00-4A68-94AD-9C546C074D8F}"/>
                                            </p:graphicEl>
                                          </p:spTgt>
                                        </p:tgtEl>
                                        <p:attrNameLst>
                                          <p:attrName>fillcolor</p:attrName>
                                        </p:attrNameLst>
                                      </p:cBhvr>
                                      <p:to>
                                        <a:schemeClr val="accent2"/>
                                      </p:to>
                                    </p:animClr>
                                    <p:set>
                                      <p:cBhvr>
                                        <p:cTn id="33" dur="2000" fill="hold"/>
                                        <p:tgtEl>
                                          <p:spTgt spid="4">
                                            <p:graphicEl>
                                              <a:dgm id="{C864C573-AA00-4A68-94AD-9C546C074D8F}"/>
                                            </p:graphicEl>
                                          </p:spTgt>
                                        </p:tgtEl>
                                        <p:attrNameLst>
                                          <p:attrName>fill.type</p:attrName>
                                        </p:attrNameLst>
                                      </p:cBhvr>
                                      <p:to>
                                        <p:strVal val="solid"/>
                                      </p:to>
                                    </p:set>
                                    <p:set>
                                      <p:cBhvr>
                                        <p:cTn id="34" dur="2000" fill="hold"/>
                                        <p:tgtEl>
                                          <p:spTgt spid="4">
                                            <p:graphicEl>
                                              <a:dgm id="{C864C573-AA00-4A68-94AD-9C546C074D8F}"/>
                                            </p:graphicEl>
                                          </p:spTgt>
                                        </p:tgtEl>
                                        <p:attrNameLst>
                                          <p:attrName>fill.on</p:attrName>
                                        </p:attrNameLst>
                                      </p:cBhvr>
                                      <p:to>
                                        <p:strVal val="true"/>
                                      </p:to>
                                    </p:set>
                                  </p:childTnLst>
                                </p:cTn>
                              </p:par>
                              <p:par>
                                <p:cTn id="35" presetID="1" presetClass="emph" presetSubtype="2" fill="hold" grpId="1" nodeType="withEffect">
                                  <p:stCondLst>
                                    <p:cond delay="0"/>
                                  </p:stCondLst>
                                  <p:childTnLst>
                                    <p:animClr clrSpc="rgb" dir="cw">
                                      <p:cBhvr>
                                        <p:cTn id="36" dur="2000" fill="hold"/>
                                        <p:tgtEl>
                                          <p:spTgt spid="4">
                                            <p:graphicEl>
                                              <a:dgm id="{E7C3A0CB-0E4D-4D47-A616-EE5893916FB2}"/>
                                            </p:graphicEl>
                                          </p:spTgt>
                                        </p:tgtEl>
                                        <p:attrNameLst>
                                          <p:attrName>fillcolor</p:attrName>
                                        </p:attrNameLst>
                                      </p:cBhvr>
                                      <p:to>
                                        <a:srgbClr val="FFBFBF"/>
                                      </p:to>
                                    </p:animClr>
                                    <p:set>
                                      <p:cBhvr>
                                        <p:cTn id="37" dur="2000" fill="hold"/>
                                        <p:tgtEl>
                                          <p:spTgt spid="4">
                                            <p:graphicEl>
                                              <a:dgm id="{E7C3A0CB-0E4D-4D47-A616-EE5893916FB2}"/>
                                            </p:graphicEl>
                                          </p:spTgt>
                                        </p:tgtEl>
                                        <p:attrNameLst>
                                          <p:attrName>fill.type</p:attrName>
                                        </p:attrNameLst>
                                      </p:cBhvr>
                                      <p:to>
                                        <p:strVal val="solid"/>
                                      </p:to>
                                    </p:set>
                                    <p:set>
                                      <p:cBhvr>
                                        <p:cTn id="38" dur="2000" fill="hold"/>
                                        <p:tgtEl>
                                          <p:spTgt spid="4">
                                            <p:graphicEl>
                                              <a:dgm id="{E7C3A0CB-0E4D-4D47-A616-EE5893916FB2}"/>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Graphic spid="4" grpId="1" uiExpand="1">
        <p:bldSub>
          <a:bldDgm bld="lvlOne"/>
        </p:bldSub>
      </p:bldGraphic>
      <p:bldGraphic spid="4" grpId="2" uiExpand="1">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57" y="172995"/>
            <a:ext cx="11581271" cy="1325563"/>
          </a:xfrm>
        </p:spPr>
        <p:txBody>
          <a:bodyPr/>
          <a:lstStyle/>
          <a:p>
            <a:r>
              <a:rPr lang="en-US" dirty="0"/>
              <a:t>Ready…</a:t>
            </a:r>
          </a:p>
        </p:txBody>
      </p:sp>
      <p:sp>
        <p:nvSpPr>
          <p:cNvPr id="4" name="Oval 3"/>
          <p:cNvSpPr/>
          <p:nvPr/>
        </p:nvSpPr>
        <p:spPr>
          <a:xfrm>
            <a:off x="3783571" y="1408704"/>
            <a:ext cx="4624857" cy="4624857"/>
          </a:xfrm>
          <a:prstGeom prst="ellipse">
            <a:avLst/>
          </a:prstGeom>
          <a:solidFill>
            <a:schemeClr val="accent3">
              <a:lumMod val="20000"/>
              <a:lumOff val="80000"/>
            </a:schemeClr>
          </a:solidFill>
          <a:ln w="219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6" name="TextBox 5"/>
          <p:cNvSpPr txBox="1"/>
          <p:nvPr/>
        </p:nvSpPr>
        <p:spPr>
          <a:xfrm>
            <a:off x="5839927" y="1396604"/>
            <a:ext cx="530915"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15</a:t>
            </a:r>
          </a:p>
        </p:txBody>
      </p:sp>
      <p:sp>
        <p:nvSpPr>
          <p:cNvPr id="7" name="TextBox 6"/>
          <p:cNvSpPr txBox="1"/>
          <p:nvPr/>
        </p:nvSpPr>
        <p:spPr>
          <a:xfrm>
            <a:off x="6572206" y="1584096"/>
            <a:ext cx="530915"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14</a:t>
            </a:r>
          </a:p>
        </p:txBody>
      </p:sp>
      <p:sp>
        <p:nvSpPr>
          <p:cNvPr id="9" name="TextBox 8"/>
          <p:cNvSpPr txBox="1"/>
          <p:nvPr/>
        </p:nvSpPr>
        <p:spPr>
          <a:xfrm>
            <a:off x="7201093" y="1973150"/>
            <a:ext cx="530915"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13</a:t>
            </a:r>
          </a:p>
        </p:txBody>
      </p:sp>
      <p:sp>
        <p:nvSpPr>
          <p:cNvPr id="10" name="TextBox 9"/>
          <p:cNvSpPr txBox="1"/>
          <p:nvPr/>
        </p:nvSpPr>
        <p:spPr>
          <a:xfrm>
            <a:off x="7676177" y="2629697"/>
            <a:ext cx="530915"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12</a:t>
            </a:r>
          </a:p>
        </p:txBody>
      </p:sp>
      <p:sp>
        <p:nvSpPr>
          <p:cNvPr id="11" name="TextBox 10"/>
          <p:cNvSpPr txBox="1"/>
          <p:nvPr/>
        </p:nvSpPr>
        <p:spPr>
          <a:xfrm>
            <a:off x="7884237" y="3457268"/>
            <a:ext cx="530915"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11</a:t>
            </a:r>
          </a:p>
        </p:txBody>
      </p:sp>
      <p:sp>
        <p:nvSpPr>
          <p:cNvPr id="12" name="TextBox 11"/>
          <p:cNvSpPr txBox="1"/>
          <p:nvPr/>
        </p:nvSpPr>
        <p:spPr>
          <a:xfrm>
            <a:off x="7675852" y="4325721"/>
            <a:ext cx="530915"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10</a:t>
            </a:r>
          </a:p>
        </p:txBody>
      </p:sp>
      <p:sp>
        <p:nvSpPr>
          <p:cNvPr id="15" name="TextBox 14"/>
          <p:cNvSpPr txBox="1"/>
          <p:nvPr/>
        </p:nvSpPr>
        <p:spPr>
          <a:xfrm>
            <a:off x="7263452" y="5085408"/>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9</a:t>
            </a:r>
          </a:p>
        </p:txBody>
      </p:sp>
      <p:sp>
        <p:nvSpPr>
          <p:cNvPr id="16" name="TextBox 15"/>
          <p:cNvSpPr txBox="1"/>
          <p:nvPr/>
        </p:nvSpPr>
        <p:spPr>
          <a:xfrm>
            <a:off x="6409749" y="5500339"/>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8</a:t>
            </a:r>
          </a:p>
        </p:txBody>
      </p:sp>
      <p:sp>
        <p:nvSpPr>
          <p:cNvPr id="17" name="TextBox 16"/>
          <p:cNvSpPr txBox="1"/>
          <p:nvPr/>
        </p:nvSpPr>
        <p:spPr>
          <a:xfrm>
            <a:off x="5440899" y="5500338"/>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7</a:t>
            </a:r>
          </a:p>
        </p:txBody>
      </p:sp>
      <p:sp>
        <p:nvSpPr>
          <p:cNvPr id="18" name="TextBox 17"/>
          <p:cNvSpPr txBox="1"/>
          <p:nvPr/>
        </p:nvSpPr>
        <p:spPr>
          <a:xfrm>
            <a:off x="4587196" y="5071959"/>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6</a:t>
            </a:r>
          </a:p>
        </p:txBody>
      </p:sp>
      <p:sp>
        <p:nvSpPr>
          <p:cNvPr id="19" name="TextBox 18"/>
          <p:cNvSpPr txBox="1"/>
          <p:nvPr/>
        </p:nvSpPr>
        <p:spPr>
          <a:xfrm>
            <a:off x="4033452" y="4339670"/>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5</a:t>
            </a:r>
          </a:p>
        </p:txBody>
      </p:sp>
      <p:sp>
        <p:nvSpPr>
          <p:cNvPr id="20" name="TextBox 19"/>
          <p:cNvSpPr txBox="1"/>
          <p:nvPr/>
        </p:nvSpPr>
        <p:spPr>
          <a:xfrm>
            <a:off x="3826635" y="3471828"/>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4</a:t>
            </a:r>
          </a:p>
        </p:txBody>
      </p:sp>
      <p:sp>
        <p:nvSpPr>
          <p:cNvPr id="21" name="TextBox 20"/>
          <p:cNvSpPr txBox="1"/>
          <p:nvPr/>
        </p:nvSpPr>
        <p:spPr>
          <a:xfrm>
            <a:off x="4005530" y="2601419"/>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3</a:t>
            </a:r>
          </a:p>
        </p:txBody>
      </p:sp>
      <p:sp>
        <p:nvSpPr>
          <p:cNvPr id="22" name="TextBox 21"/>
          <p:cNvSpPr txBox="1"/>
          <p:nvPr/>
        </p:nvSpPr>
        <p:spPr>
          <a:xfrm>
            <a:off x="4479537" y="1959344"/>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2</a:t>
            </a:r>
          </a:p>
        </p:txBody>
      </p:sp>
      <p:sp>
        <p:nvSpPr>
          <p:cNvPr id="23" name="TextBox 22"/>
          <p:cNvSpPr txBox="1"/>
          <p:nvPr/>
        </p:nvSpPr>
        <p:spPr>
          <a:xfrm>
            <a:off x="5146704" y="1525999"/>
            <a:ext cx="357790" cy="461665"/>
          </a:xfrm>
          <a:prstGeom prst="rect">
            <a:avLst/>
          </a:prstGeom>
          <a:noFill/>
        </p:spPr>
        <p:txBody>
          <a:bodyPr wrap="none" rtlCol="0" anchor="ctr">
            <a:spAutoFit/>
          </a:bodyPr>
          <a:lstStyle/>
          <a:p>
            <a:pPr algn="ctr"/>
            <a:r>
              <a:rPr lang="en-US" sz="2400" dirty="0">
                <a:solidFill>
                  <a:schemeClr val="bg2">
                    <a:lumMod val="10000"/>
                  </a:schemeClr>
                </a:solidFill>
                <a:latin typeface="+mj-lt"/>
                <a:ea typeface="Arial Unicode MS" panose="020B0604020202020204" pitchFamily="34" charset="-128"/>
                <a:cs typeface="Arial Unicode MS" panose="020B0604020202020204" pitchFamily="34" charset="-128"/>
              </a:rPr>
              <a:t>1</a:t>
            </a:r>
          </a:p>
        </p:txBody>
      </p:sp>
      <p:sp>
        <p:nvSpPr>
          <p:cNvPr id="25" name="Diamond 24"/>
          <p:cNvSpPr/>
          <p:nvPr/>
        </p:nvSpPr>
        <p:spPr>
          <a:xfrm rot="720000">
            <a:off x="6451374" y="1647059"/>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6" name="Diamond 25"/>
          <p:cNvSpPr/>
          <p:nvPr/>
        </p:nvSpPr>
        <p:spPr>
          <a:xfrm rot="2160000">
            <a:off x="7126775" y="1915040"/>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7" name="Diamond 26"/>
          <p:cNvSpPr/>
          <p:nvPr/>
        </p:nvSpPr>
        <p:spPr>
          <a:xfrm rot="3600000">
            <a:off x="7715201" y="2438867"/>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8" name="Diamond 27"/>
          <p:cNvSpPr/>
          <p:nvPr/>
        </p:nvSpPr>
        <p:spPr>
          <a:xfrm rot="5040000">
            <a:off x="8077802" y="3183367"/>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9" name="Diamond 28"/>
          <p:cNvSpPr/>
          <p:nvPr/>
        </p:nvSpPr>
        <p:spPr>
          <a:xfrm rot="6480000">
            <a:off x="8077802" y="4034376"/>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0" name="Diamond 29"/>
          <p:cNvSpPr/>
          <p:nvPr/>
        </p:nvSpPr>
        <p:spPr>
          <a:xfrm rot="7920000">
            <a:off x="7681632" y="4845853"/>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1" name="Diamond 30"/>
          <p:cNvSpPr/>
          <p:nvPr/>
        </p:nvSpPr>
        <p:spPr>
          <a:xfrm rot="9360000">
            <a:off x="6990921" y="5442184"/>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2" name="Diamond 31"/>
          <p:cNvSpPr/>
          <p:nvPr/>
        </p:nvSpPr>
        <p:spPr>
          <a:xfrm rot="10800000">
            <a:off x="6082524" y="5639730"/>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0" name="Diamond 39"/>
          <p:cNvSpPr/>
          <p:nvPr/>
        </p:nvSpPr>
        <p:spPr>
          <a:xfrm rot="20880000" flipH="1">
            <a:off x="5693526" y="1627436"/>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1" name="Diamond 40"/>
          <p:cNvSpPr/>
          <p:nvPr/>
        </p:nvSpPr>
        <p:spPr>
          <a:xfrm rot="19440000" flipH="1">
            <a:off x="5018125" y="1895417"/>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2" name="Diamond 41"/>
          <p:cNvSpPr/>
          <p:nvPr/>
        </p:nvSpPr>
        <p:spPr>
          <a:xfrm rot="18000000" flipH="1">
            <a:off x="4429699" y="2419244"/>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3" name="Diamond 42"/>
          <p:cNvSpPr/>
          <p:nvPr/>
        </p:nvSpPr>
        <p:spPr>
          <a:xfrm rot="16560000" flipH="1">
            <a:off x="4067098" y="3163744"/>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4" name="Diamond 43"/>
          <p:cNvSpPr/>
          <p:nvPr/>
        </p:nvSpPr>
        <p:spPr>
          <a:xfrm rot="15120000" flipH="1">
            <a:off x="4067098" y="4014753"/>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5" name="Diamond 44"/>
          <p:cNvSpPr/>
          <p:nvPr/>
        </p:nvSpPr>
        <p:spPr>
          <a:xfrm rot="13680000" flipH="1">
            <a:off x="4463268" y="4826230"/>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6" name="Diamond 45"/>
          <p:cNvSpPr/>
          <p:nvPr/>
        </p:nvSpPr>
        <p:spPr>
          <a:xfrm rot="12240000" flipH="1">
            <a:off x="5153979" y="5422561"/>
            <a:ext cx="45719" cy="18288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grpSp>
        <p:nvGrpSpPr>
          <p:cNvPr id="49" name="Group 48"/>
          <p:cNvGrpSpPr/>
          <p:nvPr/>
        </p:nvGrpSpPr>
        <p:grpSpPr>
          <a:xfrm>
            <a:off x="6000532" y="1498558"/>
            <a:ext cx="190936" cy="4424260"/>
            <a:chOff x="5996051" y="1498558"/>
            <a:chExt cx="178640" cy="4436436"/>
          </a:xfrm>
        </p:grpSpPr>
        <p:sp>
          <p:nvSpPr>
            <p:cNvPr id="5" name="Diamond 4"/>
            <p:cNvSpPr/>
            <p:nvPr/>
          </p:nvSpPr>
          <p:spPr>
            <a:xfrm>
              <a:off x="6001442" y="1801803"/>
              <a:ext cx="167859" cy="2900824"/>
            </a:xfrm>
            <a:custGeom>
              <a:avLst/>
              <a:gdLst>
                <a:gd name="connsiteX0" fmla="*/ 0 w 136071"/>
                <a:gd name="connsiteY0" fmla="*/ 1433307 h 2866613"/>
                <a:gd name="connsiteX1" fmla="*/ 68036 w 136071"/>
                <a:gd name="connsiteY1" fmla="*/ 0 h 2866613"/>
                <a:gd name="connsiteX2" fmla="*/ 136071 w 136071"/>
                <a:gd name="connsiteY2" fmla="*/ 1433307 h 2866613"/>
                <a:gd name="connsiteX3" fmla="*/ 68036 w 136071"/>
                <a:gd name="connsiteY3" fmla="*/ 2866613 h 2866613"/>
                <a:gd name="connsiteX4" fmla="*/ 0 w 136071"/>
                <a:gd name="connsiteY4" fmla="*/ 1433307 h 2866613"/>
                <a:gd name="connsiteX0" fmla="*/ 0 w 146957"/>
                <a:gd name="connsiteY0" fmla="*/ 2135436 h 2866613"/>
                <a:gd name="connsiteX1" fmla="*/ 78922 w 146957"/>
                <a:gd name="connsiteY1" fmla="*/ 0 h 2866613"/>
                <a:gd name="connsiteX2" fmla="*/ 146957 w 146957"/>
                <a:gd name="connsiteY2" fmla="*/ 1433307 h 2866613"/>
                <a:gd name="connsiteX3" fmla="*/ 78922 w 146957"/>
                <a:gd name="connsiteY3" fmla="*/ 2866613 h 2866613"/>
                <a:gd name="connsiteX4" fmla="*/ 0 w 146957"/>
                <a:gd name="connsiteY4" fmla="*/ 2135436 h 2866613"/>
                <a:gd name="connsiteX0" fmla="*/ 0 w 146957"/>
                <a:gd name="connsiteY0" fmla="*/ 2135436 h 2866613"/>
                <a:gd name="connsiteX1" fmla="*/ 78922 w 146957"/>
                <a:gd name="connsiteY1" fmla="*/ 0 h 2866613"/>
                <a:gd name="connsiteX2" fmla="*/ 146957 w 146957"/>
                <a:gd name="connsiteY2" fmla="*/ 1433307 h 2866613"/>
                <a:gd name="connsiteX3" fmla="*/ 78922 w 146957"/>
                <a:gd name="connsiteY3" fmla="*/ 2866613 h 2866613"/>
                <a:gd name="connsiteX4" fmla="*/ 0 w 146957"/>
                <a:gd name="connsiteY4" fmla="*/ 2135436 h 2866613"/>
                <a:gd name="connsiteX0" fmla="*/ 0 w 146957"/>
                <a:gd name="connsiteY0" fmla="*/ 2135436 h 2866613"/>
                <a:gd name="connsiteX1" fmla="*/ 78922 w 146957"/>
                <a:gd name="connsiteY1" fmla="*/ 0 h 2866613"/>
                <a:gd name="connsiteX2" fmla="*/ 146957 w 146957"/>
                <a:gd name="connsiteY2" fmla="*/ 2162650 h 2866613"/>
                <a:gd name="connsiteX3" fmla="*/ 78922 w 146957"/>
                <a:gd name="connsiteY3" fmla="*/ 2866613 h 2866613"/>
                <a:gd name="connsiteX4" fmla="*/ 0 w 146957"/>
                <a:gd name="connsiteY4" fmla="*/ 2135436 h 2866613"/>
                <a:gd name="connsiteX0" fmla="*/ 0 w 146957"/>
                <a:gd name="connsiteY0" fmla="*/ 2135436 h 2866613"/>
                <a:gd name="connsiteX1" fmla="*/ 78922 w 146957"/>
                <a:gd name="connsiteY1" fmla="*/ 0 h 2866613"/>
                <a:gd name="connsiteX2" fmla="*/ 146957 w 146957"/>
                <a:gd name="connsiteY2" fmla="*/ 2129993 h 2866613"/>
                <a:gd name="connsiteX3" fmla="*/ 78922 w 146957"/>
                <a:gd name="connsiteY3" fmla="*/ 2866613 h 2866613"/>
                <a:gd name="connsiteX4" fmla="*/ 0 w 146957"/>
                <a:gd name="connsiteY4" fmla="*/ 2135436 h 2866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57" h="2866613">
                  <a:moveTo>
                    <a:pt x="0" y="2135436"/>
                  </a:moveTo>
                  <a:lnTo>
                    <a:pt x="78922" y="0"/>
                  </a:lnTo>
                  <a:lnTo>
                    <a:pt x="146957" y="2129993"/>
                  </a:lnTo>
                  <a:lnTo>
                    <a:pt x="78922" y="2866613"/>
                  </a:lnTo>
                  <a:lnTo>
                    <a:pt x="0" y="2135436"/>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48" name="Rectangle 47"/>
            <p:cNvSpPr/>
            <p:nvPr/>
          </p:nvSpPr>
          <p:spPr>
            <a:xfrm>
              <a:off x="5996051" y="1498558"/>
              <a:ext cx="178640" cy="4436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grpSp>
      <p:sp>
        <p:nvSpPr>
          <p:cNvPr id="50" name="Rectangle 49"/>
          <p:cNvSpPr/>
          <p:nvPr/>
        </p:nvSpPr>
        <p:spPr>
          <a:xfrm>
            <a:off x="5514411" y="484910"/>
            <a:ext cx="1491563" cy="701731"/>
          </a:xfrm>
          <a:prstGeom prst="rect">
            <a:avLst/>
          </a:prstGeom>
        </p:spPr>
        <p:txBody>
          <a:bodyPr vert="horz" lIns="91440" tIns="45720" rIns="91440" bIns="45720" rtlCol="0" anchor="ctr">
            <a:normAutofit/>
          </a:bodyPr>
          <a:lstStyle/>
          <a:p>
            <a:pPr algn="ctr">
              <a:lnSpc>
                <a:spcPct val="90000"/>
              </a:lnSpc>
              <a:spcBef>
                <a:spcPct val="0"/>
              </a:spcBef>
            </a:pPr>
            <a:r>
              <a:rPr lang="en-US" sz="4400" dirty="0">
                <a:latin typeface="+mj-lt"/>
                <a:ea typeface="Arial Unicode MS" panose="020B0604020202020204" pitchFamily="34" charset="-128"/>
                <a:cs typeface="Arial Unicode MS" panose="020B0604020202020204" pitchFamily="34" charset="-128"/>
              </a:rPr>
              <a:t>Set…</a:t>
            </a:r>
          </a:p>
        </p:txBody>
      </p:sp>
      <p:sp>
        <p:nvSpPr>
          <p:cNvPr id="51" name="Rectangle 50"/>
          <p:cNvSpPr/>
          <p:nvPr/>
        </p:nvSpPr>
        <p:spPr>
          <a:xfrm>
            <a:off x="5416550" y="488731"/>
            <a:ext cx="1687285" cy="701731"/>
          </a:xfrm>
          <a:prstGeom prst="rect">
            <a:avLst/>
          </a:prstGeom>
        </p:spPr>
        <p:txBody>
          <a:bodyPr vert="horz" lIns="91440" tIns="45720" rIns="91440" bIns="45720" rtlCol="0" anchor="ctr">
            <a:noAutofit/>
          </a:bodyPr>
          <a:lstStyle/>
          <a:p>
            <a:pPr algn="ctr">
              <a:lnSpc>
                <a:spcPct val="90000"/>
              </a:lnSpc>
              <a:spcBef>
                <a:spcPct val="0"/>
              </a:spcBef>
            </a:pPr>
            <a:r>
              <a:rPr lang="en-US" sz="4400" dirty="0">
                <a:latin typeface="+mj-lt"/>
                <a:ea typeface="Arial Unicode MS" panose="020B0604020202020204" pitchFamily="34" charset="-128"/>
                <a:cs typeface="Arial Unicode MS" panose="020B0604020202020204" pitchFamily="34" charset="-128"/>
              </a:rPr>
              <a:t>Build!</a:t>
            </a:r>
          </a:p>
        </p:txBody>
      </p:sp>
      <p:sp>
        <p:nvSpPr>
          <p:cNvPr id="52" name="TextBox 51"/>
          <p:cNvSpPr txBox="1"/>
          <p:nvPr/>
        </p:nvSpPr>
        <p:spPr>
          <a:xfrm>
            <a:off x="4160706" y="3141259"/>
            <a:ext cx="3845926" cy="1015663"/>
          </a:xfrm>
          <a:prstGeom prst="rect">
            <a:avLst/>
          </a:prstGeom>
          <a:noFill/>
        </p:spPr>
        <p:txBody>
          <a:bodyPr wrap="none" rtlCol="0">
            <a:spAutoFit/>
          </a:bodyPr>
          <a:lstStyle/>
          <a:p>
            <a:pPr algn="ctr"/>
            <a:r>
              <a:rPr lang="en-US" sz="6000" dirty="0">
                <a:solidFill>
                  <a:schemeClr val="accent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rPr>
              <a:t>Time’s Up!</a:t>
            </a:r>
          </a:p>
        </p:txBody>
      </p:sp>
      <p:sp>
        <p:nvSpPr>
          <p:cNvPr id="47" name="Rectangle 46">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08745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250"/>
                                        <p:tgtEl>
                                          <p:spTgt spid="2"/>
                                        </p:tgtEl>
                                      </p:cBhvr>
                                    </p:animEffect>
                                    <p:set>
                                      <p:cBhvr>
                                        <p:cTn id="7" dur="1" fill="hold">
                                          <p:stCondLst>
                                            <p:cond delay="249"/>
                                          </p:stCondLst>
                                        </p:cTn>
                                        <p:tgtEl>
                                          <p:spTgt spid="2"/>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50"/>
                                        <p:tgtEl>
                                          <p:spTgt spid="50"/>
                                        </p:tgtEl>
                                      </p:cBhvr>
                                    </p:animEffect>
                                  </p:childTnLst>
                                </p:cTn>
                              </p:par>
                            </p:childTnLst>
                          </p:cTn>
                        </p:par>
                        <p:par>
                          <p:cTn id="12" fill="hold">
                            <p:stCondLst>
                              <p:cond delay="500"/>
                            </p:stCondLst>
                            <p:childTnLst>
                              <p:par>
                                <p:cTn id="13" presetID="10" presetClass="exit" presetSubtype="0" fill="hold" grpId="1" nodeType="afterEffect">
                                  <p:stCondLst>
                                    <p:cond delay="500"/>
                                  </p:stCondLst>
                                  <p:childTnLst>
                                    <p:animEffect transition="out" filter="fade">
                                      <p:cBhvr>
                                        <p:cTn id="14" dur="250"/>
                                        <p:tgtEl>
                                          <p:spTgt spid="50"/>
                                        </p:tgtEl>
                                      </p:cBhvr>
                                    </p:animEffect>
                                    <p:set>
                                      <p:cBhvr>
                                        <p:cTn id="15" dur="1" fill="hold">
                                          <p:stCondLst>
                                            <p:cond delay="249"/>
                                          </p:stCondLst>
                                        </p:cTn>
                                        <p:tgtEl>
                                          <p:spTgt spid="50"/>
                                        </p:tgtEl>
                                        <p:attrNameLst>
                                          <p:attrName>style.visibility</p:attrName>
                                        </p:attrNameLst>
                                      </p:cBhvr>
                                      <p:to>
                                        <p:strVal val="hidden"/>
                                      </p:to>
                                    </p:se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par>
                                <p:cTn id="20" presetID="8" presetClass="emph" presetSubtype="0" fill="hold" nodeType="withEffect">
                                  <p:stCondLst>
                                    <p:cond delay="0"/>
                                  </p:stCondLst>
                                  <p:childTnLst>
                                    <p:animRot by="1440000">
                                      <p:cBhvr>
                                        <p:cTn id="21" dur="60000" fill="hold"/>
                                        <p:tgtEl>
                                          <p:spTgt spid="49"/>
                                        </p:tgtEl>
                                        <p:attrNameLst>
                                          <p:attrName>r</p:attrName>
                                        </p:attrNameLst>
                                      </p:cBhvr>
                                    </p:animRot>
                                  </p:childTnLst>
                                </p:cTn>
                              </p:par>
                            </p:childTnLst>
                          </p:cTn>
                        </p:par>
                        <p:par>
                          <p:cTn id="22" fill="hold">
                            <p:stCondLst>
                              <p:cond delay="61250"/>
                            </p:stCondLst>
                            <p:childTnLst>
                              <p:par>
                                <p:cTn id="23" presetID="8" presetClass="emph" presetSubtype="0" fill="hold" nodeType="afterEffect">
                                  <p:stCondLst>
                                    <p:cond delay="0"/>
                                  </p:stCondLst>
                                  <p:childTnLst>
                                    <p:animRot by="1440000">
                                      <p:cBhvr>
                                        <p:cTn id="24" dur="60000" fill="hold"/>
                                        <p:tgtEl>
                                          <p:spTgt spid="49"/>
                                        </p:tgtEl>
                                        <p:attrNameLst>
                                          <p:attrName>r</p:attrName>
                                        </p:attrNameLst>
                                      </p:cBhvr>
                                    </p:animRot>
                                  </p:childTnLst>
                                </p:cTn>
                              </p:par>
                            </p:childTnLst>
                          </p:cTn>
                        </p:par>
                        <p:par>
                          <p:cTn id="25" fill="hold">
                            <p:stCondLst>
                              <p:cond delay="121250"/>
                            </p:stCondLst>
                            <p:childTnLst>
                              <p:par>
                                <p:cTn id="26" presetID="8" presetClass="emph" presetSubtype="0" fill="hold" nodeType="afterEffect">
                                  <p:stCondLst>
                                    <p:cond delay="0"/>
                                  </p:stCondLst>
                                  <p:childTnLst>
                                    <p:animRot by="1440000">
                                      <p:cBhvr>
                                        <p:cTn id="27" dur="60000" fill="hold"/>
                                        <p:tgtEl>
                                          <p:spTgt spid="49"/>
                                        </p:tgtEl>
                                        <p:attrNameLst>
                                          <p:attrName>r</p:attrName>
                                        </p:attrNameLst>
                                      </p:cBhvr>
                                    </p:animRot>
                                  </p:childTnLst>
                                </p:cTn>
                              </p:par>
                            </p:childTnLst>
                          </p:cTn>
                        </p:par>
                        <p:par>
                          <p:cTn id="28" fill="hold">
                            <p:stCondLst>
                              <p:cond delay="181250"/>
                            </p:stCondLst>
                            <p:childTnLst>
                              <p:par>
                                <p:cTn id="29" presetID="8" presetClass="emph" presetSubtype="0" fill="hold" nodeType="afterEffect">
                                  <p:stCondLst>
                                    <p:cond delay="0"/>
                                  </p:stCondLst>
                                  <p:childTnLst>
                                    <p:animRot by="1440000">
                                      <p:cBhvr>
                                        <p:cTn id="30" dur="60000" fill="hold"/>
                                        <p:tgtEl>
                                          <p:spTgt spid="49"/>
                                        </p:tgtEl>
                                        <p:attrNameLst>
                                          <p:attrName>r</p:attrName>
                                        </p:attrNameLst>
                                      </p:cBhvr>
                                    </p:animRot>
                                  </p:childTnLst>
                                </p:cTn>
                              </p:par>
                            </p:childTnLst>
                          </p:cTn>
                        </p:par>
                        <p:par>
                          <p:cTn id="31" fill="hold">
                            <p:stCondLst>
                              <p:cond delay="241250"/>
                            </p:stCondLst>
                            <p:childTnLst>
                              <p:par>
                                <p:cTn id="32" presetID="8" presetClass="emph" presetSubtype="0" fill="hold" nodeType="afterEffect">
                                  <p:stCondLst>
                                    <p:cond delay="0"/>
                                  </p:stCondLst>
                                  <p:childTnLst>
                                    <p:animRot by="1440000">
                                      <p:cBhvr>
                                        <p:cTn id="33" dur="60000" fill="hold"/>
                                        <p:tgtEl>
                                          <p:spTgt spid="49"/>
                                        </p:tgtEl>
                                        <p:attrNameLst>
                                          <p:attrName>r</p:attrName>
                                        </p:attrNameLst>
                                      </p:cBhvr>
                                    </p:animRot>
                                  </p:childTnLst>
                                </p:cTn>
                              </p:par>
                            </p:childTnLst>
                          </p:cTn>
                        </p:par>
                        <p:par>
                          <p:cTn id="34" fill="hold">
                            <p:stCondLst>
                              <p:cond delay="301250"/>
                            </p:stCondLst>
                            <p:childTnLst>
                              <p:par>
                                <p:cTn id="35" presetID="8" presetClass="emph" presetSubtype="0" fill="hold" nodeType="afterEffect">
                                  <p:stCondLst>
                                    <p:cond delay="0"/>
                                  </p:stCondLst>
                                  <p:childTnLst>
                                    <p:animRot by="1440000">
                                      <p:cBhvr>
                                        <p:cTn id="36" dur="60000" fill="hold"/>
                                        <p:tgtEl>
                                          <p:spTgt spid="49"/>
                                        </p:tgtEl>
                                        <p:attrNameLst>
                                          <p:attrName>r</p:attrName>
                                        </p:attrNameLst>
                                      </p:cBhvr>
                                    </p:animRot>
                                  </p:childTnLst>
                                </p:cTn>
                              </p:par>
                            </p:childTnLst>
                          </p:cTn>
                        </p:par>
                        <p:par>
                          <p:cTn id="37" fill="hold">
                            <p:stCondLst>
                              <p:cond delay="361250"/>
                            </p:stCondLst>
                            <p:childTnLst>
                              <p:par>
                                <p:cTn id="38" presetID="8" presetClass="emph" presetSubtype="0" fill="hold" nodeType="afterEffect">
                                  <p:stCondLst>
                                    <p:cond delay="0"/>
                                  </p:stCondLst>
                                  <p:childTnLst>
                                    <p:animRot by="1440000">
                                      <p:cBhvr>
                                        <p:cTn id="39" dur="60000" fill="hold"/>
                                        <p:tgtEl>
                                          <p:spTgt spid="49"/>
                                        </p:tgtEl>
                                        <p:attrNameLst>
                                          <p:attrName>r</p:attrName>
                                        </p:attrNameLst>
                                      </p:cBhvr>
                                    </p:animRot>
                                  </p:childTnLst>
                                </p:cTn>
                              </p:par>
                            </p:childTnLst>
                          </p:cTn>
                        </p:par>
                        <p:par>
                          <p:cTn id="40" fill="hold">
                            <p:stCondLst>
                              <p:cond delay="421250"/>
                            </p:stCondLst>
                            <p:childTnLst>
                              <p:par>
                                <p:cTn id="41" presetID="8" presetClass="emph" presetSubtype="0" fill="hold" nodeType="afterEffect">
                                  <p:stCondLst>
                                    <p:cond delay="0"/>
                                  </p:stCondLst>
                                  <p:childTnLst>
                                    <p:animRot by="1440000">
                                      <p:cBhvr>
                                        <p:cTn id="42" dur="60000" fill="hold"/>
                                        <p:tgtEl>
                                          <p:spTgt spid="49"/>
                                        </p:tgtEl>
                                        <p:attrNameLst>
                                          <p:attrName>r</p:attrName>
                                        </p:attrNameLst>
                                      </p:cBhvr>
                                    </p:animRot>
                                  </p:childTnLst>
                                </p:cTn>
                              </p:par>
                            </p:childTnLst>
                          </p:cTn>
                        </p:par>
                        <p:par>
                          <p:cTn id="43" fill="hold">
                            <p:stCondLst>
                              <p:cond delay="481250"/>
                            </p:stCondLst>
                            <p:childTnLst>
                              <p:par>
                                <p:cTn id="44" presetID="8" presetClass="emph" presetSubtype="0" fill="hold" nodeType="afterEffect">
                                  <p:stCondLst>
                                    <p:cond delay="0"/>
                                  </p:stCondLst>
                                  <p:childTnLst>
                                    <p:animRot by="1440000">
                                      <p:cBhvr>
                                        <p:cTn id="45" dur="60000" fill="hold"/>
                                        <p:tgtEl>
                                          <p:spTgt spid="49"/>
                                        </p:tgtEl>
                                        <p:attrNameLst>
                                          <p:attrName>r</p:attrName>
                                        </p:attrNameLst>
                                      </p:cBhvr>
                                    </p:animRot>
                                  </p:childTnLst>
                                </p:cTn>
                              </p:par>
                            </p:childTnLst>
                          </p:cTn>
                        </p:par>
                        <p:par>
                          <p:cTn id="46" fill="hold">
                            <p:stCondLst>
                              <p:cond delay="541250"/>
                            </p:stCondLst>
                            <p:childTnLst>
                              <p:par>
                                <p:cTn id="47" presetID="8" presetClass="emph" presetSubtype="0" fill="hold" nodeType="afterEffect">
                                  <p:stCondLst>
                                    <p:cond delay="0"/>
                                  </p:stCondLst>
                                  <p:childTnLst>
                                    <p:animRot by="1440000">
                                      <p:cBhvr>
                                        <p:cTn id="48" dur="60000" fill="hold"/>
                                        <p:tgtEl>
                                          <p:spTgt spid="49"/>
                                        </p:tgtEl>
                                        <p:attrNameLst>
                                          <p:attrName>r</p:attrName>
                                        </p:attrNameLst>
                                      </p:cBhvr>
                                    </p:animRot>
                                  </p:childTnLst>
                                </p:cTn>
                              </p:par>
                            </p:childTnLst>
                          </p:cTn>
                        </p:par>
                        <p:par>
                          <p:cTn id="49" fill="hold">
                            <p:stCondLst>
                              <p:cond delay="601250"/>
                            </p:stCondLst>
                            <p:childTnLst>
                              <p:par>
                                <p:cTn id="50" presetID="8" presetClass="emph" presetSubtype="0" fill="hold" nodeType="afterEffect">
                                  <p:stCondLst>
                                    <p:cond delay="0"/>
                                  </p:stCondLst>
                                  <p:childTnLst>
                                    <p:animRot by="1440000">
                                      <p:cBhvr>
                                        <p:cTn id="51" dur="60000" fill="hold"/>
                                        <p:tgtEl>
                                          <p:spTgt spid="49"/>
                                        </p:tgtEl>
                                        <p:attrNameLst>
                                          <p:attrName>r</p:attrName>
                                        </p:attrNameLst>
                                      </p:cBhvr>
                                    </p:animRot>
                                  </p:childTnLst>
                                </p:cTn>
                              </p:par>
                            </p:childTnLst>
                          </p:cTn>
                        </p:par>
                        <p:par>
                          <p:cTn id="52" fill="hold">
                            <p:stCondLst>
                              <p:cond delay="661250"/>
                            </p:stCondLst>
                            <p:childTnLst>
                              <p:par>
                                <p:cTn id="53" presetID="8" presetClass="emph" presetSubtype="0" fill="hold" nodeType="afterEffect">
                                  <p:stCondLst>
                                    <p:cond delay="0"/>
                                  </p:stCondLst>
                                  <p:childTnLst>
                                    <p:animRot by="1440000">
                                      <p:cBhvr>
                                        <p:cTn id="54" dur="60000" fill="hold"/>
                                        <p:tgtEl>
                                          <p:spTgt spid="49"/>
                                        </p:tgtEl>
                                        <p:attrNameLst>
                                          <p:attrName>r</p:attrName>
                                        </p:attrNameLst>
                                      </p:cBhvr>
                                    </p:animRot>
                                  </p:childTnLst>
                                </p:cTn>
                              </p:par>
                            </p:childTnLst>
                          </p:cTn>
                        </p:par>
                        <p:par>
                          <p:cTn id="55" fill="hold">
                            <p:stCondLst>
                              <p:cond delay="721250"/>
                            </p:stCondLst>
                            <p:childTnLst>
                              <p:par>
                                <p:cTn id="56" presetID="8" presetClass="emph" presetSubtype="0" fill="hold" nodeType="afterEffect">
                                  <p:stCondLst>
                                    <p:cond delay="0"/>
                                  </p:stCondLst>
                                  <p:childTnLst>
                                    <p:animRot by="1440000">
                                      <p:cBhvr>
                                        <p:cTn id="57" dur="60000" fill="hold"/>
                                        <p:tgtEl>
                                          <p:spTgt spid="49"/>
                                        </p:tgtEl>
                                        <p:attrNameLst>
                                          <p:attrName>r</p:attrName>
                                        </p:attrNameLst>
                                      </p:cBhvr>
                                    </p:animRot>
                                  </p:childTnLst>
                                </p:cTn>
                              </p:par>
                            </p:childTnLst>
                          </p:cTn>
                        </p:par>
                        <p:par>
                          <p:cTn id="58" fill="hold">
                            <p:stCondLst>
                              <p:cond delay="781250"/>
                            </p:stCondLst>
                            <p:childTnLst>
                              <p:par>
                                <p:cTn id="59" presetID="8" presetClass="emph" presetSubtype="0" fill="hold" nodeType="afterEffect">
                                  <p:stCondLst>
                                    <p:cond delay="0"/>
                                  </p:stCondLst>
                                  <p:childTnLst>
                                    <p:animRot by="1440000">
                                      <p:cBhvr>
                                        <p:cTn id="60" dur="60000" fill="hold"/>
                                        <p:tgtEl>
                                          <p:spTgt spid="49"/>
                                        </p:tgtEl>
                                        <p:attrNameLst>
                                          <p:attrName>r</p:attrName>
                                        </p:attrNameLst>
                                      </p:cBhvr>
                                    </p:animRot>
                                  </p:childTnLst>
                                </p:cTn>
                              </p:par>
                            </p:childTnLst>
                          </p:cTn>
                        </p:par>
                        <p:par>
                          <p:cTn id="61" fill="hold">
                            <p:stCondLst>
                              <p:cond delay="841250"/>
                            </p:stCondLst>
                            <p:childTnLst>
                              <p:par>
                                <p:cTn id="62" presetID="8" presetClass="emph" presetSubtype="0" fill="hold" nodeType="afterEffect">
                                  <p:stCondLst>
                                    <p:cond delay="0"/>
                                  </p:stCondLst>
                                  <p:childTnLst>
                                    <p:animRot by="1440000">
                                      <p:cBhvr>
                                        <p:cTn id="63" dur="60000" fill="hold"/>
                                        <p:tgtEl>
                                          <p:spTgt spid="49"/>
                                        </p:tgtEl>
                                        <p:attrNameLst>
                                          <p:attrName>r</p:attrName>
                                        </p:attrNameLst>
                                      </p:cBhvr>
                                    </p:animRot>
                                  </p:childTnLst>
                                </p:cTn>
                              </p:par>
                            </p:childTnLst>
                          </p:cTn>
                        </p:par>
                        <p:par>
                          <p:cTn id="64" fill="hold">
                            <p:stCondLst>
                              <p:cond delay="901250"/>
                            </p:stCondLst>
                            <p:childTnLst>
                              <p:par>
                                <p:cTn id="65" presetID="10" presetClass="exit" presetSubtype="0" fill="hold" nodeType="afterEffect">
                                  <p:stCondLst>
                                    <p:cond delay="0"/>
                                  </p:stCondLst>
                                  <p:childTnLst>
                                    <p:animEffect transition="out" filter="fade">
                                      <p:cBhvr>
                                        <p:cTn id="66" dur="500"/>
                                        <p:tgtEl>
                                          <p:spTgt spid="49"/>
                                        </p:tgtEl>
                                      </p:cBhvr>
                                    </p:animEffect>
                                    <p:set>
                                      <p:cBhvr>
                                        <p:cTn id="67" dur="1" fill="hold">
                                          <p:stCondLst>
                                            <p:cond delay="499"/>
                                          </p:stCondLst>
                                        </p:cTn>
                                        <p:tgtEl>
                                          <p:spTgt spid="49"/>
                                        </p:tgtEl>
                                        <p:attrNameLst>
                                          <p:attrName>style.visibility</p:attrName>
                                        </p:attrNameLst>
                                      </p:cBhvr>
                                      <p:to>
                                        <p:strVal val="hidden"/>
                                      </p:to>
                                    </p:set>
                                  </p:childTnLst>
                                </p:cTn>
                              </p:par>
                            </p:childTnLst>
                          </p:cTn>
                        </p:par>
                        <p:par>
                          <p:cTn id="68" fill="hold">
                            <p:stCondLst>
                              <p:cond delay="90175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50" grpId="0"/>
      <p:bldP spid="50" grpId="1"/>
      <p:bldP spid="51" grpId="0"/>
      <p:bldP spid="5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another collaboration.</a:t>
            </a:r>
            <a:br>
              <a:rPr lang="en-US" dirty="0"/>
            </a:br>
            <a:r>
              <a:rPr lang="en-US" dirty="0"/>
              <a:t>Literally.  Again.</a:t>
            </a:r>
          </a:p>
        </p:txBody>
      </p:sp>
      <p:sp>
        <p:nvSpPr>
          <p:cNvPr id="3" name="Content Placeholder 2"/>
          <p:cNvSpPr>
            <a:spLocks noGrp="1"/>
          </p:cNvSpPr>
          <p:nvPr>
            <p:ph idx="1"/>
          </p:nvPr>
        </p:nvSpPr>
        <p:spPr/>
        <p:txBody>
          <a:bodyPr>
            <a:normAutofit/>
          </a:bodyPr>
          <a:lstStyle/>
          <a:p>
            <a:pPr marL="0" indent="0">
              <a:lnSpc>
                <a:spcPct val="109000"/>
              </a:lnSpc>
              <a:spcBef>
                <a:spcPts val="0"/>
              </a:spcBef>
              <a:buNone/>
            </a:pPr>
            <a:r>
              <a:rPr lang="en-US" sz="4000" dirty="0"/>
              <a:t>After you’ve had a few days to put your charter to the test, get to know each other, and learn together, I’ll return to give you another shot at the Lego</a:t>
            </a:r>
            <a:r>
              <a:rPr lang="en-US" sz="4000" baseline="30000" dirty="0"/>
              <a:t>®</a:t>
            </a:r>
            <a:r>
              <a:rPr lang="en-US" sz="4000" dirty="0"/>
              <a:t> challenge.</a:t>
            </a:r>
          </a:p>
          <a:p>
            <a:pPr marL="0" indent="0">
              <a:lnSpc>
                <a:spcPct val="109000"/>
              </a:lnSpc>
              <a:spcBef>
                <a:spcPts val="0"/>
              </a:spcBef>
              <a:buNone/>
            </a:pPr>
            <a:endParaRPr lang="en-US" sz="4000" dirty="0"/>
          </a:p>
          <a:p>
            <a:pPr marL="0" indent="0">
              <a:lnSpc>
                <a:spcPct val="109000"/>
              </a:lnSpc>
              <a:spcBef>
                <a:spcPts val="0"/>
              </a:spcBef>
              <a:buNone/>
            </a:pPr>
            <a:r>
              <a:rPr lang="en-US" sz="4000" dirty="0"/>
              <a:t>More to come…same bat-time, same bat-channel!</a:t>
            </a:r>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19749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3" name="Content Placeholder 2"/>
          <p:cNvSpPr>
            <a:spLocks noGrp="1"/>
          </p:cNvSpPr>
          <p:nvPr>
            <p:ph idx="1"/>
          </p:nvPr>
        </p:nvSpPr>
        <p:spPr>
          <a:xfrm>
            <a:off x="469557" y="1498558"/>
            <a:ext cx="11581271" cy="4651985"/>
          </a:xfrm>
        </p:spPr>
        <p:txBody>
          <a:bodyPr>
            <a:noAutofit/>
          </a:bodyPr>
          <a:lstStyle/>
          <a:p>
            <a:pPr>
              <a:lnSpc>
                <a:spcPct val="109000"/>
              </a:lnSpc>
              <a:spcBef>
                <a:spcPts val="0"/>
              </a:spcBef>
            </a:pPr>
            <a:r>
              <a:rPr lang="en-US" sz="3600" dirty="0">
                <a:hlinkClick r:id="rId3" action="ppaction://hlinksldjump"/>
              </a:rPr>
              <a:t>Pyramid of Trust</a:t>
            </a:r>
            <a:endParaRPr lang="en-US" sz="3600" dirty="0"/>
          </a:p>
          <a:p>
            <a:pPr>
              <a:lnSpc>
                <a:spcPct val="109000"/>
              </a:lnSpc>
              <a:spcBef>
                <a:spcPts val="0"/>
              </a:spcBef>
            </a:pPr>
            <a:r>
              <a:rPr lang="en-US" sz="3600" dirty="0">
                <a:hlinkClick r:id="rId4" action="ppaction://hlinksldjump"/>
              </a:rPr>
              <a:t>Virtual Distance</a:t>
            </a:r>
            <a:endParaRPr lang="en-US" sz="3600" dirty="0"/>
          </a:p>
          <a:p>
            <a:pPr>
              <a:lnSpc>
                <a:spcPct val="109000"/>
              </a:lnSpc>
              <a:spcBef>
                <a:spcPts val="0"/>
              </a:spcBef>
            </a:pPr>
            <a:r>
              <a:rPr lang="en-US" sz="3600" dirty="0">
                <a:hlinkClick r:id="rId5" action="ppaction://hlinksldjump"/>
              </a:rPr>
              <a:t>Psychological Safety</a:t>
            </a:r>
            <a:endParaRPr lang="en-US" sz="3600" dirty="0"/>
          </a:p>
          <a:p>
            <a:pPr>
              <a:lnSpc>
                <a:spcPct val="109000"/>
              </a:lnSpc>
              <a:spcBef>
                <a:spcPts val="0"/>
              </a:spcBef>
            </a:pPr>
            <a:r>
              <a:rPr lang="en-US" sz="3600" dirty="0">
                <a:hlinkClick r:id="rId6" action="ppaction://hlinksldjump"/>
              </a:rPr>
              <a:t>PeopleStyles</a:t>
            </a:r>
            <a:endParaRPr lang="en-US" sz="3600" dirty="0"/>
          </a:p>
          <a:p>
            <a:pPr>
              <a:lnSpc>
                <a:spcPct val="109000"/>
              </a:lnSpc>
              <a:spcBef>
                <a:spcPts val="0"/>
              </a:spcBef>
            </a:pPr>
            <a:r>
              <a:rPr lang="en-US" sz="3600" i="1" dirty="0">
                <a:hlinkClick r:id="rId7" action="ppaction://hlinksldjump"/>
              </a:rPr>
              <a:t>The Culture Map</a:t>
            </a:r>
            <a:endParaRPr lang="en-US" sz="3600" i="1" dirty="0"/>
          </a:p>
          <a:p>
            <a:pPr>
              <a:lnSpc>
                <a:spcPct val="109000"/>
              </a:lnSpc>
              <a:spcBef>
                <a:spcPts val="0"/>
              </a:spcBef>
            </a:pPr>
            <a:r>
              <a:rPr lang="en-US" sz="3600" dirty="0">
                <a:hlinkClick r:id="rId8" action="ppaction://hlinksldjump"/>
              </a:rPr>
              <a:t>Ladder of Inference</a:t>
            </a:r>
            <a:endParaRPr lang="en-US" sz="3600" dirty="0"/>
          </a:p>
          <a:p>
            <a:pPr>
              <a:lnSpc>
                <a:spcPct val="109000"/>
              </a:lnSpc>
              <a:spcBef>
                <a:spcPts val="0"/>
              </a:spcBef>
            </a:pPr>
            <a:r>
              <a:rPr lang="en-US" sz="3600" dirty="0">
                <a:hlinkClick r:id="rId9" action="ppaction://hlinksldjump"/>
              </a:rPr>
              <a:t>Team Charters</a:t>
            </a:r>
            <a:endParaRPr lang="en-US" sz="3600" dirty="0"/>
          </a:p>
        </p:txBody>
      </p:sp>
    </p:spTree>
    <p:extLst>
      <p:ext uri="{BB962C8B-B14F-4D97-AF65-F5344CB8AC3E}">
        <p14:creationId xmlns:p14="http://schemas.microsoft.com/office/powerpoint/2010/main" val="2310563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71" t="4994" r="559" b="1335"/>
          <a:stretch/>
        </p:blipFill>
        <p:spPr>
          <a:xfrm flipH="1">
            <a:off x="0" y="-1145566"/>
            <a:ext cx="12192000" cy="9164546"/>
          </a:xfrm>
          <a:prstGeom prst="rect">
            <a:avLst/>
          </a:prstGeom>
          <a:solidFill>
            <a:schemeClr val="bg1"/>
          </a:solidFill>
          <a:ln>
            <a:noFill/>
          </a:ln>
        </p:spPr>
      </p:pic>
      <p:sp>
        <p:nvSpPr>
          <p:cNvPr id="7" name="Rectangle 6"/>
          <p:cNvSpPr/>
          <p:nvPr/>
        </p:nvSpPr>
        <p:spPr>
          <a:xfrm>
            <a:off x="0" y="-1145566"/>
            <a:ext cx="12192000" cy="916455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8" name="TextBox 7"/>
          <p:cNvSpPr txBox="1"/>
          <p:nvPr/>
        </p:nvSpPr>
        <p:spPr>
          <a:xfrm>
            <a:off x="398061" y="320041"/>
            <a:ext cx="3915103" cy="1200329"/>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Positive Face Needs:</a:t>
            </a:r>
          </a:p>
          <a:p>
            <a:r>
              <a:rPr lang="en-US" sz="2400" dirty="0">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The desire to be well-liked and respected by others</a:t>
            </a:r>
          </a:p>
        </p:txBody>
      </p:sp>
      <p:sp>
        <p:nvSpPr>
          <p:cNvPr id="9" name="TextBox 8"/>
          <p:cNvSpPr txBox="1"/>
          <p:nvPr/>
        </p:nvSpPr>
        <p:spPr>
          <a:xfrm>
            <a:off x="7557251" y="5255408"/>
            <a:ext cx="4145090" cy="1200329"/>
          </a:xfrm>
          <a:prstGeom prst="rect">
            <a:avLst/>
          </a:prstGeom>
          <a:noFill/>
        </p:spPr>
        <p:txBody>
          <a:bodyPr wrap="square" rtlCol="0">
            <a:spAutoFit/>
          </a:bodyPr>
          <a:lstStyle/>
          <a:p>
            <a:pPr algn="r"/>
            <a:r>
              <a:rPr lang="en-US" sz="2400" b="1" dirty="0">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Negative Face Needs:</a:t>
            </a:r>
            <a:endParaRPr lang="en-US" sz="2400" dirty="0">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endParaRPr>
          </a:p>
          <a:p>
            <a:pPr algn="r"/>
            <a:r>
              <a:rPr lang="en-US" sz="2400" dirty="0">
                <a:effectLst>
                  <a:outerShdw blurRad="38100" dist="38100" dir="2700000" algn="tl">
                    <a:srgbClr val="000000">
                      <a:alpha val="43137"/>
                    </a:srgbClr>
                  </a:outerShdw>
                </a:effectLst>
                <a:ea typeface="Arial Unicode MS" panose="020B0604020202020204" pitchFamily="34" charset="-128"/>
                <a:cs typeface="Arial Unicode MS" panose="020B0604020202020204" pitchFamily="34" charset="-128"/>
              </a:rPr>
              <a:t>The desire to be free from inconvenience or obligation</a:t>
            </a:r>
          </a:p>
        </p:txBody>
      </p:sp>
      <p:pic>
        <p:nvPicPr>
          <p:cNvPr id="3" name="Rita Hayworth Gave Good Face">
            <a:hlinkClick r:id="" action="ppaction://media"/>
          </p:cNvPr>
          <p:cNvPicPr>
            <a:picLocks noChangeAspect="1"/>
          </p:cNvPicPr>
          <p:nvPr>
            <a:videoFile r:link="rId1"/>
            <p:extLst>
              <p:ext uri="{DAA4B4D4-6D71-4841-9C94-3DE7FCFB9230}">
                <p14:media xmlns:p14="http://schemas.microsoft.com/office/powerpoint/2010/main" r:embed="rId2">
                  <p14:trim st="2324"/>
                </p14:media>
              </p:ext>
            </p:extLst>
          </p:nvPr>
        </p:nvPicPr>
        <p:blipFill>
          <a:blip r:embed="rId6"/>
          <a:stretch>
            <a:fillRect/>
          </a:stretch>
        </p:blipFill>
        <p:spPr>
          <a:xfrm>
            <a:off x="1547644" y="1004241"/>
            <a:ext cx="9106888" cy="5123013"/>
          </a:xfrm>
          <a:prstGeom prst="ellipse">
            <a:avLst/>
          </a:prstGeom>
          <a:ln>
            <a:noFill/>
          </a:ln>
          <a:effectLst>
            <a:softEdge rad="190500"/>
          </a:effectLst>
        </p:spPr>
      </p:pic>
      <p:sp>
        <p:nvSpPr>
          <p:cNvPr id="4" name="TextBox 3"/>
          <p:cNvSpPr txBox="1"/>
          <p:nvPr/>
        </p:nvSpPr>
        <p:spPr>
          <a:xfrm>
            <a:off x="8428985" y="6596009"/>
            <a:ext cx="3523722" cy="215444"/>
          </a:xfrm>
          <a:prstGeom prst="rect">
            <a:avLst/>
          </a:prstGeom>
          <a:noFill/>
        </p:spPr>
        <p:txBody>
          <a:bodyPr wrap="none" rtlCol="0">
            <a:spAutoFit/>
          </a:bodyPr>
          <a:lstStyle/>
          <a:p>
            <a:r>
              <a:rPr lang="en-US" sz="800" dirty="0">
                <a:ea typeface="Arial Unicode MS" panose="020B0604020202020204" pitchFamily="34" charset="-128"/>
                <a:cs typeface="Arial Unicode MS" panose="020B0604020202020204" pitchFamily="34" charset="-128"/>
              </a:rPr>
              <a:t>Source: </a:t>
            </a:r>
            <a:r>
              <a:rPr lang="en-US" sz="800" i="1" dirty="0">
                <a:ea typeface="Arial Unicode MS" panose="020B0604020202020204" pitchFamily="34" charset="-128"/>
                <a:cs typeface="Arial Unicode MS" panose="020B0604020202020204" pitchFamily="34" charset="-128"/>
              </a:rPr>
              <a:t>Politeness: Some universals in language usage</a:t>
            </a:r>
            <a:r>
              <a:rPr lang="en-US" sz="800" dirty="0">
                <a:ea typeface="Arial Unicode MS" panose="020B0604020202020204" pitchFamily="34" charset="-128"/>
                <a:cs typeface="Arial Unicode MS" panose="020B0604020202020204" pitchFamily="34" charset="-128"/>
              </a:rPr>
              <a:t>, Brown &amp; Levinson (1987)</a:t>
            </a:r>
          </a:p>
        </p:txBody>
      </p:sp>
    </p:spTree>
    <p:extLst>
      <p:ext uri="{BB962C8B-B14F-4D97-AF65-F5344CB8AC3E}">
        <p14:creationId xmlns:p14="http://schemas.microsoft.com/office/powerpoint/2010/main" val="35982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par>
                          <p:cTn id="7" fill="hold">
                            <p:stCondLst>
                              <p:cond delay="0"/>
                            </p:stCondLst>
                            <p:childTnLst>
                              <p:par>
                                <p:cTn id="8" presetID="6" presetClass="exit" presetSubtype="16" fill="hold" nodeType="afterEffect">
                                  <p:stCondLst>
                                    <p:cond delay="1500"/>
                                  </p:stCondLst>
                                  <p:childTnLst>
                                    <p:animEffect transition="out" filter="circle(in)">
                                      <p:cBhvr>
                                        <p:cTn id="9" dur="1000"/>
                                        <p:tgtEl>
                                          <p:spTgt spid="3"/>
                                        </p:tgtEl>
                                      </p:cBhvr>
                                    </p:animEffect>
                                    <p:set>
                                      <p:cBhvr>
                                        <p:cTn id="10" dur="1" fill="hold">
                                          <p:stCondLst>
                                            <p:cond delay="999"/>
                                          </p:stCondLst>
                                        </p:cTn>
                                        <p:tgtEl>
                                          <p:spTgt spid="3"/>
                                        </p:tgtEl>
                                        <p:attrNameLst>
                                          <p:attrName>style.visibility</p:attrName>
                                        </p:attrNameLst>
                                      </p:cBhvr>
                                      <p:to>
                                        <p:strVal val="hidden"/>
                                      </p:to>
                                    </p:set>
                                    <p:cmd type="call" cmd="stop">
                                      <p:cBhvr>
                                        <p:cTn id="11" dur="1">
                                          <p:stCondLst>
                                            <p:cond delay="999"/>
                                          </p:stCondLst>
                                        </p:cTn>
                                        <p:tgtEl>
                                          <p:spTgt spid="3"/>
                                        </p:tgtEl>
                                      </p:cBhvr>
                                    </p:cmd>
                                  </p:childTnLst>
                                </p:cTn>
                              </p:par>
                            </p:childTnLst>
                          </p:cTn>
                        </p:par>
                        <p:par>
                          <p:cTn id="12" fill="hold">
                            <p:stCondLst>
                              <p:cond delay="2500"/>
                            </p:stCondLst>
                            <p:childTnLst>
                              <p:par>
                                <p:cTn id="13" presetID="23" presetClass="entr" presetSubtype="28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childTnLst>
                          </p:cTn>
                        </p:par>
                        <p:par>
                          <p:cTn id="17" fill="hold">
                            <p:stCondLst>
                              <p:cond delay="3000"/>
                            </p:stCondLst>
                            <p:childTnLst>
                              <p:par>
                                <p:cTn id="18" presetID="23" presetClass="entr" presetSubtype="28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4/3*#ppt_w"/>
                                          </p:val>
                                        </p:tav>
                                        <p:tav tm="100000">
                                          <p:val>
                                            <p:strVal val="#ppt_w"/>
                                          </p:val>
                                        </p:tav>
                                      </p:tavLst>
                                    </p:anim>
                                    <p:anim calcmode="lin" valueType="num">
                                      <p:cBhvr>
                                        <p:cTn id="21" dur="500" fill="hold"/>
                                        <p:tgtEl>
                                          <p:spTgt spid="8"/>
                                        </p:tgtEl>
                                        <p:attrNameLst>
                                          <p:attrName>ppt_h</p:attrName>
                                        </p:attrNameLst>
                                      </p:cBhvr>
                                      <p:tavLst>
                                        <p:tav tm="0">
                                          <p:val>
                                            <p:strVal val="4/3*#ppt_h"/>
                                          </p:val>
                                        </p:tav>
                                        <p:tav tm="100000">
                                          <p:val>
                                            <p:strVal val="#ppt_h"/>
                                          </p:val>
                                        </p:tav>
                                      </p:tavLst>
                                    </p:anim>
                                  </p:childTnLst>
                                </p:cTn>
                              </p:par>
                              <p:par>
                                <p:cTn id="22" presetID="23" presetClass="entr" presetSubtype="288"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strVal val="4/3*#ppt_w"/>
                                          </p:val>
                                        </p:tav>
                                        <p:tav tm="100000">
                                          <p:val>
                                            <p:strVal val="#ppt_w"/>
                                          </p:val>
                                        </p:tav>
                                      </p:tavLst>
                                    </p:anim>
                                    <p:anim calcmode="lin" valueType="num">
                                      <p:cBhvr>
                                        <p:cTn id="25" dur="500" fill="hold"/>
                                        <p:tgtEl>
                                          <p:spTgt spid="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20000">
                <p:cTn id="26" fill="hold" display="0">
                  <p:stCondLst>
                    <p:cond delay="indefinite"/>
                  </p:stCondLst>
                </p:cTn>
                <p:tgtEl>
                  <p:spTgt spid="3"/>
                </p:tgtEl>
              </p:cMediaNode>
            </p:video>
          </p:childTnLst>
        </p:cTn>
      </p:par>
    </p:tnLst>
    <p:bldLst>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Best Practices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8037930"/>
              </p:ext>
            </p:extLst>
          </p:nvPr>
        </p:nvGraphicFramePr>
        <p:xfrm>
          <a:off x="2429150" y="1166943"/>
          <a:ext cx="7333699"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hlinkClick r:id="rId7"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38176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1150" y="354132"/>
            <a:ext cx="7389198" cy="5796411"/>
          </a:xfrm>
        </p:spPr>
        <p:txBody>
          <a:bodyPr anchor="ctr">
            <a:normAutofit/>
          </a:bodyPr>
          <a:lstStyle/>
          <a:p>
            <a:pPr marL="0" indent="0">
              <a:lnSpc>
                <a:spcPct val="150000"/>
              </a:lnSpc>
              <a:spcBef>
                <a:spcPts val="0"/>
              </a:spcBef>
              <a:buNone/>
            </a:pPr>
            <a:r>
              <a:rPr lang="en-US" i="1" dirty="0"/>
              <a:t>“The whole is greater than the sum of its parts.”</a:t>
            </a:r>
          </a:p>
          <a:p>
            <a:pPr marL="0" indent="0" algn="r">
              <a:lnSpc>
                <a:spcPct val="60000"/>
              </a:lnSpc>
              <a:spcBef>
                <a:spcPts val="0"/>
              </a:spcBef>
              <a:buNone/>
            </a:pPr>
            <a:r>
              <a:rPr lang="en-US" sz="2000" dirty="0"/>
              <a:t>~ Aristotle</a:t>
            </a:r>
          </a:p>
          <a:p>
            <a:pPr marL="0" indent="0">
              <a:lnSpc>
                <a:spcPct val="100000"/>
              </a:lnSpc>
              <a:spcBef>
                <a:spcPts val="0"/>
              </a:spcBef>
              <a:buNone/>
            </a:pPr>
            <a:endParaRPr lang="en-US" dirty="0"/>
          </a:p>
          <a:p>
            <a:pPr marL="0" indent="0">
              <a:lnSpc>
                <a:spcPct val="150000"/>
              </a:lnSpc>
              <a:spcBef>
                <a:spcPts val="0"/>
              </a:spcBef>
              <a:buNone/>
            </a:pPr>
            <a:r>
              <a:rPr lang="en-US" i="1" dirty="0"/>
              <a:t>“For however many things have a plurality of parts and are not merely a complete aggregate but instead some kind of a whole beyond its parts…”</a:t>
            </a:r>
          </a:p>
          <a:p>
            <a:pPr marL="0" indent="0" algn="r">
              <a:lnSpc>
                <a:spcPct val="60000"/>
              </a:lnSpc>
              <a:spcBef>
                <a:spcPts val="0"/>
              </a:spcBef>
              <a:buNone/>
            </a:pPr>
            <a:r>
              <a:rPr lang="en-US" sz="2000" dirty="0"/>
              <a:t>~ Aristotle</a:t>
            </a:r>
          </a:p>
        </p:txBody>
      </p:sp>
      <p:pic>
        <p:nvPicPr>
          <p:cNvPr id="4" name="Picture 3" descr="Nota | Los sueños de un visionario"/>
          <p:cNvPicPr>
            <a:picLocks noChangeAspect="1"/>
          </p:cNvPicPr>
          <p:nvPr/>
        </p:nvPicPr>
        <p:blipFill rotWithShape="1">
          <a:blip r:embed="rId2">
            <a:extLst>
              <a:ext uri="{28A0092B-C50C-407E-A947-70E740481C1C}">
                <a14:useLocalDpi xmlns:a14="http://schemas.microsoft.com/office/drawing/2010/main" val="0"/>
              </a:ext>
            </a:extLst>
          </a:blip>
          <a:srcRect l="1535"/>
          <a:stretch/>
        </p:blipFill>
        <p:spPr>
          <a:xfrm>
            <a:off x="158564" y="2186302"/>
            <a:ext cx="3266470" cy="4308316"/>
          </a:xfrm>
          <a:prstGeom prst="rect">
            <a:avLst/>
          </a:prstGeom>
        </p:spPr>
      </p:pic>
      <p:sp>
        <p:nvSpPr>
          <p:cNvPr id="5" name="Freeform 4"/>
          <p:cNvSpPr/>
          <p:nvPr/>
        </p:nvSpPr>
        <p:spPr>
          <a:xfrm>
            <a:off x="4638907" y="574288"/>
            <a:ext cx="6646127" cy="568712"/>
          </a:xfrm>
          <a:custGeom>
            <a:avLst/>
            <a:gdLst>
              <a:gd name="connsiteX0" fmla="*/ 0 w 6646127"/>
              <a:gd name="connsiteY0" fmla="*/ 423746 h 568712"/>
              <a:gd name="connsiteX1" fmla="*/ 758283 w 6646127"/>
              <a:gd name="connsiteY1" fmla="*/ 412595 h 568712"/>
              <a:gd name="connsiteX2" fmla="*/ 1014761 w 6646127"/>
              <a:gd name="connsiteY2" fmla="*/ 395868 h 568712"/>
              <a:gd name="connsiteX3" fmla="*/ 1243361 w 6646127"/>
              <a:gd name="connsiteY3" fmla="*/ 407019 h 568712"/>
              <a:gd name="connsiteX4" fmla="*/ 1276815 w 6646127"/>
              <a:gd name="connsiteY4" fmla="*/ 412595 h 568712"/>
              <a:gd name="connsiteX5" fmla="*/ 1388327 w 6646127"/>
              <a:gd name="connsiteY5" fmla="*/ 434897 h 568712"/>
              <a:gd name="connsiteX6" fmla="*/ 1444083 w 6646127"/>
              <a:gd name="connsiteY6" fmla="*/ 446049 h 568712"/>
              <a:gd name="connsiteX7" fmla="*/ 1483113 w 6646127"/>
              <a:gd name="connsiteY7" fmla="*/ 457200 h 568712"/>
              <a:gd name="connsiteX8" fmla="*/ 1527717 w 6646127"/>
              <a:gd name="connsiteY8" fmla="*/ 462775 h 568712"/>
              <a:gd name="connsiteX9" fmla="*/ 1583473 w 6646127"/>
              <a:gd name="connsiteY9" fmla="*/ 473927 h 568712"/>
              <a:gd name="connsiteX10" fmla="*/ 1940313 w 6646127"/>
              <a:gd name="connsiteY10" fmla="*/ 468351 h 568712"/>
              <a:gd name="connsiteX11" fmla="*/ 1984917 w 6646127"/>
              <a:gd name="connsiteY11" fmla="*/ 462775 h 568712"/>
              <a:gd name="connsiteX12" fmla="*/ 3200400 w 6646127"/>
              <a:gd name="connsiteY12" fmla="*/ 457200 h 568712"/>
              <a:gd name="connsiteX13" fmla="*/ 3211552 w 6646127"/>
              <a:gd name="connsiteY13" fmla="*/ 446049 h 568712"/>
              <a:gd name="connsiteX14" fmla="*/ 3211552 w 6646127"/>
              <a:gd name="connsiteY14" fmla="*/ 345688 h 568712"/>
              <a:gd name="connsiteX15" fmla="*/ 3194825 w 6646127"/>
              <a:gd name="connsiteY15" fmla="*/ 301083 h 568712"/>
              <a:gd name="connsiteX16" fmla="*/ 3166947 w 6646127"/>
              <a:gd name="connsiteY16" fmla="*/ 278780 h 568712"/>
              <a:gd name="connsiteX17" fmla="*/ 3133493 w 6646127"/>
              <a:gd name="connsiteY17" fmla="*/ 245327 h 568712"/>
              <a:gd name="connsiteX18" fmla="*/ 3088888 w 6646127"/>
              <a:gd name="connsiteY18" fmla="*/ 206297 h 568712"/>
              <a:gd name="connsiteX19" fmla="*/ 2982952 w 6646127"/>
              <a:gd name="connsiteY19" fmla="*/ 139390 h 568712"/>
              <a:gd name="connsiteX20" fmla="*/ 2865864 w 6646127"/>
              <a:gd name="connsiteY20" fmla="*/ 61332 h 568712"/>
              <a:gd name="connsiteX21" fmla="*/ 2776654 w 6646127"/>
              <a:gd name="connsiteY21" fmla="*/ 16727 h 568712"/>
              <a:gd name="connsiteX22" fmla="*/ 2676293 w 6646127"/>
              <a:gd name="connsiteY22" fmla="*/ 0 h 568712"/>
              <a:gd name="connsiteX23" fmla="*/ 2575932 w 6646127"/>
              <a:gd name="connsiteY23" fmla="*/ 5575 h 568712"/>
              <a:gd name="connsiteX24" fmla="*/ 2553630 w 6646127"/>
              <a:gd name="connsiteY24" fmla="*/ 22302 h 568712"/>
              <a:gd name="connsiteX25" fmla="*/ 2514600 w 6646127"/>
              <a:gd name="connsiteY25" fmla="*/ 55756 h 568712"/>
              <a:gd name="connsiteX26" fmla="*/ 2486722 w 6646127"/>
              <a:gd name="connsiteY26" fmla="*/ 83634 h 568712"/>
              <a:gd name="connsiteX27" fmla="*/ 2464420 w 6646127"/>
              <a:gd name="connsiteY27" fmla="*/ 122663 h 568712"/>
              <a:gd name="connsiteX28" fmla="*/ 2447693 w 6646127"/>
              <a:gd name="connsiteY28" fmla="*/ 172844 h 568712"/>
              <a:gd name="connsiteX29" fmla="*/ 2469995 w 6646127"/>
              <a:gd name="connsiteY29" fmla="*/ 301083 h 568712"/>
              <a:gd name="connsiteX30" fmla="*/ 2492298 w 6646127"/>
              <a:gd name="connsiteY30" fmla="*/ 323385 h 568712"/>
              <a:gd name="connsiteX31" fmla="*/ 2525752 w 6646127"/>
              <a:gd name="connsiteY31" fmla="*/ 351263 h 568712"/>
              <a:gd name="connsiteX32" fmla="*/ 2648415 w 6646127"/>
              <a:gd name="connsiteY32" fmla="*/ 418171 h 568712"/>
              <a:gd name="connsiteX33" fmla="*/ 2681869 w 6646127"/>
              <a:gd name="connsiteY33" fmla="*/ 434897 h 568712"/>
              <a:gd name="connsiteX34" fmla="*/ 2726473 w 6646127"/>
              <a:gd name="connsiteY34" fmla="*/ 446049 h 568712"/>
              <a:gd name="connsiteX35" fmla="*/ 2787805 w 6646127"/>
              <a:gd name="connsiteY35" fmla="*/ 457200 h 568712"/>
              <a:gd name="connsiteX36" fmla="*/ 2837986 w 6646127"/>
              <a:gd name="connsiteY36" fmla="*/ 468351 h 568712"/>
              <a:gd name="connsiteX37" fmla="*/ 3434576 w 6646127"/>
              <a:gd name="connsiteY37" fmla="*/ 462775 h 568712"/>
              <a:gd name="connsiteX38" fmla="*/ 3573966 w 6646127"/>
              <a:gd name="connsiteY38" fmla="*/ 468351 h 568712"/>
              <a:gd name="connsiteX39" fmla="*/ 3590693 w 6646127"/>
              <a:gd name="connsiteY39" fmla="*/ 479502 h 568712"/>
              <a:gd name="connsiteX40" fmla="*/ 3624147 w 6646127"/>
              <a:gd name="connsiteY40" fmla="*/ 485078 h 568712"/>
              <a:gd name="connsiteX41" fmla="*/ 3902927 w 6646127"/>
              <a:gd name="connsiteY41" fmla="*/ 473927 h 568712"/>
              <a:gd name="connsiteX42" fmla="*/ 3936381 w 6646127"/>
              <a:gd name="connsiteY42" fmla="*/ 468351 h 568712"/>
              <a:gd name="connsiteX43" fmla="*/ 3980986 w 6646127"/>
              <a:gd name="connsiteY43" fmla="*/ 462775 h 568712"/>
              <a:gd name="connsiteX44" fmla="*/ 4003288 w 6646127"/>
              <a:gd name="connsiteY44" fmla="*/ 457200 h 568712"/>
              <a:gd name="connsiteX45" fmla="*/ 4142678 w 6646127"/>
              <a:gd name="connsiteY45" fmla="*/ 446049 h 568712"/>
              <a:gd name="connsiteX46" fmla="*/ 4226313 w 6646127"/>
              <a:gd name="connsiteY46" fmla="*/ 440473 h 568712"/>
              <a:gd name="connsiteX47" fmla="*/ 4382430 w 6646127"/>
              <a:gd name="connsiteY47" fmla="*/ 423746 h 568712"/>
              <a:gd name="connsiteX48" fmla="*/ 4728117 w 6646127"/>
              <a:gd name="connsiteY48" fmla="*/ 434897 h 568712"/>
              <a:gd name="connsiteX49" fmla="*/ 4761571 w 6646127"/>
              <a:gd name="connsiteY49" fmla="*/ 440473 h 568712"/>
              <a:gd name="connsiteX50" fmla="*/ 4806176 w 6646127"/>
              <a:gd name="connsiteY50" fmla="*/ 451624 h 568712"/>
              <a:gd name="connsiteX51" fmla="*/ 5659244 w 6646127"/>
              <a:gd name="connsiteY51" fmla="*/ 457200 h 568712"/>
              <a:gd name="connsiteX52" fmla="*/ 5826513 w 6646127"/>
              <a:gd name="connsiteY52" fmla="*/ 479502 h 568712"/>
              <a:gd name="connsiteX53" fmla="*/ 5910147 w 6646127"/>
              <a:gd name="connsiteY53" fmla="*/ 496229 h 568712"/>
              <a:gd name="connsiteX54" fmla="*/ 5977054 w 6646127"/>
              <a:gd name="connsiteY54" fmla="*/ 518532 h 568712"/>
              <a:gd name="connsiteX55" fmla="*/ 6032810 w 6646127"/>
              <a:gd name="connsiteY55" fmla="*/ 535258 h 568712"/>
              <a:gd name="connsiteX56" fmla="*/ 6105293 w 6646127"/>
              <a:gd name="connsiteY56" fmla="*/ 551985 h 568712"/>
              <a:gd name="connsiteX57" fmla="*/ 6216805 w 6646127"/>
              <a:gd name="connsiteY57" fmla="*/ 568712 h 568712"/>
              <a:gd name="connsiteX58" fmla="*/ 6328317 w 6646127"/>
              <a:gd name="connsiteY58" fmla="*/ 557561 h 568712"/>
              <a:gd name="connsiteX59" fmla="*/ 6372922 w 6646127"/>
              <a:gd name="connsiteY59" fmla="*/ 546410 h 568712"/>
              <a:gd name="connsiteX60" fmla="*/ 6395225 w 6646127"/>
              <a:gd name="connsiteY60" fmla="*/ 540834 h 568712"/>
              <a:gd name="connsiteX61" fmla="*/ 6411952 w 6646127"/>
              <a:gd name="connsiteY61" fmla="*/ 529683 h 568712"/>
              <a:gd name="connsiteX62" fmla="*/ 6439830 w 6646127"/>
              <a:gd name="connsiteY62" fmla="*/ 524107 h 568712"/>
              <a:gd name="connsiteX63" fmla="*/ 6646127 w 6646127"/>
              <a:gd name="connsiteY63" fmla="*/ 524107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646127" h="568712">
                <a:moveTo>
                  <a:pt x="0" y="423746"/>
                </a:moveTo>
                <a:lnTo>
                  <a:pt x="758283" y="412595"/>
                </a:lnTo>
                <a:cubicBezTo>
                  <a:pt x="843925" y="410242"/>
                  <a:pt x="1014761" y="395868"/>
                  <a:pt x="1014761" y="395868"/>
                </a:cubicBezTo>
                <a:lnTo>
                  <a:pt x="1243361" y="407019"/>
                </a:lnTo>
                <a:cubicBezTo>
                  <a:pt x="1254643" y="407739"/>
                  <a:pt x="1265713" y="410460"/>
                  <a:pt x="1276815" y="412595"/>
                </a:cubicBezTo>
                <a:lnTo>
                  <a:pt x="1388327" y="434897"/>
                </a:lnTo>
                <a:cubicBezTo>
                  <a:pt x="1406912" y="438614"/>
                  <a:pt x="1425859" y="440842"/>
                  <a:pt x="1444083" y="446049"/>
                </a:cubicBezTo>
                <a:cubicBezTo>
                  <a:pt x="1457093" y="449766"/>
                  <a:pt x="1469845" y="454547"/>
                  <a:pt x="1483113" y="457200"/>
                </a:cubicBezTo>
                <a:cubicBezTo>
                  <a:pt x="1497806" y="460138"/>
                  <a:pt x="1512937" y="460312"/>
                  <a:pt x="1527717" y="462775"/>
                </a:cubicBezTo>
                <a:cubicBezTo>
                  <a:pt x="1546413" y="465891"/>
                  <a:pt x="1564888" y="470210"/>
                  <a:pt x="1583473" y="473927"/>
                </a:cubicBezTo>
                <a:lnTo>
                  <a:pt x="1940313" y="468351"/>
                </a:lnTo>
                <a:cubicBezTo>
                  <a:pt x="1955291" y="467935"/>
                  <a:pt x="1969934" y="462908"/>
                  <a:pt x="1984917" y="462775"/>
                </a:cubicBezTo>
                <a:lnTo>
                  <a:pt x="3200400" y="457200"/>
                </a:lnTo>
                <a:cubicBezTo>
                  <a:pt x="3204117" y="453483"/>
                  <a:pt x="3208847" y="450557"/>
                  <a:pt x="3211552" y="446049"/>
                </a:cubicBezTo>
                <a:cubicBezTo>
                  <a:pt x="3227064" y="420196"/>
                  <a:pt x="3212276" y="352562"/>
                  <a:pt x="3211552" y="345688"/>
                </a:cubicBezTo>
                <a:cubicBezTo>
                  <a:pt x="3210335" y="334128"/>
                  <a:pt x="3202489" y="309841"/>
                  <a:pt x="3194825" y="301083"/>
                </a:cubicBezTo>
                <a:cubicBezTo>
                  <a:pt x="3186988" y="292127"/>
                  <a:pt x="3175753" y="286785"/>
                  <a:pt x="3166947" y="278780"/>
                </a:cubicBezTo>
                <a:cubicBezTo>
                  <a:pt x="3155278" y="268172"/>
                  <a:pt x="3145049" y="256058"/>
                  <a:pt x="3133493" y="245327"/>
                </a:cubicBezTo>
                <a:cubicBezTo>
                  <a:pt x="3119015" y="231884"/>
                  <a:pt x="3105045" y="217667"/>
                  <a:pt x="3088888" y="206297"/>
                </a:cubicBezTo>
                <a:cubicBezTo>
                  <a:pt x="3054732" y="182261"/>
                  <a:pt x="3014384" y="166892"/>
                  <a:pt x="2982952" y="139390"/>
                </a:cubicBezTo>
                <a:cubicBezTo>
                  <a:pt x="2910666" y="76140"/>
                  <a:pt x="2965506" y="118271"/>
                  <a:pt x="2865864" y="61332"/>
                </a:cubicBezTo>
                <a:cubicBezTo>
                  <a:pt x="2819500" y="34838"/>
                  <a:pt x="2827074" y="30733"/>
                  <a:pt x="2776654" y="16727"/>
                </a:cubicBezTo>
                <a:cubicBezTo>
                  <a:pt x="2742060" y="7118"/>
                  <a:pt x="2711359" y="4383"/>
                  <a:pt x="2676293" y="0"/>
                </a:cubicBezTo>
                <a:cubicBezTo>
                  <a:pt x="2642839" y="1858"/>
                  <a:pt x="2608897" y="-419"/>
                  <a:pt x="2575932" y="5575"/>
                </a:cubicBezTo>
                <a:cubicBezTo>
                  <a:pt x="2566789" y="7237"/>
                  <a:pt x="2561192" y="16901"/>
                  <a:pt x="2553630" y="22302"/>
                </a:cubicBezTo>
                <a:cubicBezTo>
                  <a:pt x="2531822" y="37879"/>
                  <a:pt x="2535888" y="30920"/>
                  <a:pt x="2514600" y="55756"/>
                </a:cubicBezTo>
                <a:cubicBezTo>
                  <a:pt x="2489820" y="84667"/>
                  <a:pt x="2518937" y="62158"/>
                  <a:pt x="2486722" y="83634"/>
                </a:cubicBezTo>
                <a:cubicBezTo>
                  <a:pt x="2473855" y="135106"/>
                  <a:pt x="2492101" y="78373"/>
                  <a:pt x="2464420" y="122663"/>
                </a:cubicBezTo>
                <a:cubicBezTo>
                  <a:pt x="2455673" y="136659"/>
                  <a:pt x="2451677" y="156908"/>
                  <a:pt x="2447693" y="172844"/>
                </a:cubicBezTo>
                <a:cubicBezTo>
                  <a:pt x="2455127" y="215590"/>
                  <a:pt x="2457669" y="259483"/>
                  <a:pt x="2469995" y="301083"/>
                </a:cubicBezTo>
                <a:cubicBezTo>
                  <a:pt x="2472982" y="311163"/>
                  <a:pt x="2484483" y="316352"/>
                  <a:pt x="2492298" y="323385"/>
                </a:cubicBezTo>
                <a:cubicBezTo>
                  <a:pt x="2503088" y="333095"/>
                  <a:pt x="2513860" y="342939"/>
                  <a:pt x="2525752" y="351263"/>
                </a:cubicBezTo>
                <a:cubicBezTo>
                  <a:pt x="2626200" y="421577"/>
                  <a:pt x="2570210" y="384656"/>
                  <a:pt x="2648415" y="418171"/>
                </a:cubicBezTo>
                <a:cubicBezTo>
                  <a:pt x="2659874" y="423082"/>
                  <a:pt x="2670128" y="430704"/>
                  <a:pt x="2681869" y="434897"/>
                </a:cubicBezTo>
                <a:cubicBezTo>
                  <a:pt x="2696302" y="440052"/>
                  <a:pt x="2711540" y="442603"/>
                  <a:pt x="2726473" y="446049"/>
                </a:cubicBezTo>
                <a:cubicBezTo>
                  <a:pt x="2765290" y="455007"/>
                  <a:pt x="2745180" y="448675"/>
                  <a:pt x="2787805" y="457200"/>
                </a:cubicBezTo>
                <a:cubicBezTo>
                  <a:pt x="2804607" y="460560"/>
                  <a:pt x="2821259" y="464634"/>
                  <a:pt x="2837986" y="468351"/>
                </a:cubicBezTo>
                <a:lnTo>
                  <a:pt x="3434576" y="462775"/>
                </a:lnTo>
                <a:cubicBezTo>
                  <a:pt x="3481076" y="462775"/>
                  <a:pt x="3527730" y="463397"/>
                  <a:pt x="3573966" y="468351"/>
                </a:cubicBezTo>
                <a:cubicBezTo>
                  <a:pt x="3580629" y="469065"/>
                  <a:pt x="3584336" y="477383"/>
                  <a:pt x="3590693" y="479502"/>
                </a:cubicBezTo>
                <a:cubicBezTo>
                  <a:pt x="3601418" y="483077"/>
                  <a:pt x="3612996" y="483219"/>
                  <a:pt x="3624147" y="485078"/>
                </a:cubicBezTo>
                <a:lnTo>
                  <a:pt x="3902927" y="473927"/>
                </a:lnTo>
                <a:cubicBezTo>
                  <a:pt x="3914216" y="473322"/>
                  <a:pt x="3925189" y="469950"/>
                  <a:pt x="3936381" y="468351"/>
                </a:cubicBezTo>
                <a:cubicBezTo>
                  <a:pt x="3951214" y="466232"/>
                  <a:pt x="3966206" y="465238"/>
                  <a:pt x="3980986" y="462775"/>
                </a:cubicBezTo>
                <a:cubicBezTo>
                  <a:pt x="3988544" y="461515"/>
                  <a:pt x="3995666" y="457988"/>
                  <a:pt x="4003288" y="457200"/>
                </a:cubicBezTo>
                <a:cubicBezTo>
                  <a:pt x="4049652" y="452404"/>
                  <a:pt x="4096197" y="449535"/>
                  <a:pt x="4142678" y="446049"/>
                </a:cubicBezTo>
                <a:cubicBezTo>
                  <a:pt x="4170540" y="443959"/>
                  <a:pt x="4198493" y="443061"/>
                  <a:pt x="4226313" y="440473"/>
                </a:cubicBezTo>
                <a:cubicBezTo>
                  <a:pt x="4278425" y="435625"/>
                  <a:pt x="4382430" y="423746"/>
                  <a:pt x="4382430" y="423746"/>
                </a:cubicBezTo>
                <a:lnTo>
                  <a:pt x="4728117" y="434897"/>
                </a:lnTo>
                <a:cubicBezTo>
                  <a:pt x="4739403" y="435561"/>
                  <a:pt x="4750517" y="438104"/>
                  <a:pt x="4761571" y="440473"/>
                </a:cubicBezTo>
                <a:cubicBezTo>
                  <a:pt x="4776557" y="443684"/>
                  <a:pt x="4790853" y="451338"/>
                  <a:pt x="4806176" y="451624"/>
                </a:cubicBezTo>
                <a:cubicBezTo>
                  <a:pt x="5090489" y="456922"/>
                  <a:pt x="5374888" y="455341"/>
                  <a:pt x="5659244" y="457200"/>
                </a:cubicBezTo>
                <a:cubicBezTo>
                  <a:pt x="5697964" y="462040"/>
                  <a:pt x="5785945" y="472507"/>
                  <a:pt x="5826513" y="479502"/>
                </a:cubicBezTo>
                <a:cubicBezTo>
                  <a:pt x="5854530" y="484332"/>
                  <a:pt x="5882627" y="489094"/>
                  <a:pt x="5910147" y="496229"/>
                </a:cubicBezTo>
                <a:cubicBezTo>
                  <a:pt x="5932903" y="502129"/>
                  <a:pt x="5954652" y="511404"/>
                  <a:pt x="5977054" y="518532"/>
                </a:cubicBezTo>
                <a:cubicBezTo>
                  <a:pt x="5995544" y="524415"/>
                  <a:pt x="6014114" y="530065"/>
                  <a:pt x="6032810" y="535258"/>
                </a:cubicBezTo>
                <a:cubicBezTo>
                  <a:pt x="6050374" y="540137"/>
                  <a:pt x="6084792" y="548705"/>
                  <a:pt x="6105293" y="551985"/>
                </a:cubicBezTo>
                <a:lnTo>
                  <a:pt x="6216805" y="568712"/>
                </a:lnTo>
                <a:cubicBezTo>
                  <a:pt x="6253976" y="564995"/>
                  <a:pt x="6291336" y="562844"/>
                  <a:pt x="6328317" y="557561"/>
                </a:cubicBezTo>
                <a:cubicBezTo>
                  <a:pt x="6343489" y="555394"/>
                  <a:pt x="6358054" y="550127"/>
                  <a:pt x="6372922" y="546410"/>
                </a:cubicBezTo>
                <a:lnTo>
                  <a:pt x="6395225" y="540834"/>
                </a:lnTo>
                <a:cubicBezTo>
                  <a:pt x="6400801" y="537117"/>
                  <a:pt x="6405678" y="532036"/>
                  <a:pt x="6411952" y="529683"/>
                </a:cubicBezTo>
                <a:cubicBezTo>
                  <a:pt x="6420825" y="526355"/>
                  <a:pt x="6430356" y="524333"/>
                  <a:pt x="6439830" y="524107"/>
                </a:cubicBezTo>
                <a:cubicBezTo>
                  <a:pt x="6508576" y="522470"/>
                  <a:pt x="6577361" y="524107"/>
                  <a:pt x="6646127" y="524107"/>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6" name="Freeform 5"/>
          <p:cNvSpPr/>
          <p:nvPr/>
        </p:nvSpPr>
        <p:spPr>
          <a:xfrm>
            <a:off x="4454912" y="1622502"/>
            <a:ext cx="1115122" cy="211874"/>
          </a:xfrm>
          <a:custGeom>
            <a:avLst/>
            <a:gdLst>
              <a:gd name="connsiteX0" fmla="*/ 0 w 1115122"/>
              <a:gd name="connsiteY0" fmla="*/ 211874 h 211874"/>
              <a:gd name="connsiteX1" fmla="*/ 161693 w 1115122"/>
              <a:gd name="connsiteY1" fmla="*/ 200722 h 211874"/>
              <a:gd name="connsiteX2" fmla="*/ 211873 w 1115122"/>
              <a:gd name="connsiteY2" fmla="*/ 195147 h 211874"/>
              <a:gd name="connsiteX3" fmla="*/ 278781 w 1115122"/>
              <a:gd name="connsiteY3" fmla="*/ 189571 h 211874"/>
              <a:gd name="connsiteX4" fmla="*/ 317810 w 1115122"/>
              <a:gd name="connsiteY4" fmla="*/ 178420 h 211874"/>
              <a:gd name="connsiteX5" fmla="*/ 356839 w 1115122"/>
              <a:gd name="connsiteY5" fmla="*/ 172844 h 211874"/>
              <a:gd name="connsiteX6" fmla="*/ 390293 w 1115122"/>
              <a:gd name="connsiteY6" fmla="*/ 161693 h 211874"/>
              <a:gd name="connsiteX7" fmla="*/ 395868 w 1115122"/>
              <a:gd name="connsiteY7" fmla="*/ 144966 h 211874"/>
              <a:gd name="connsiteX8" fmla="*/ 395868 w 1115122"/>
              <a:gd name="connsiteY8" fmla="*/ 27878 h 211874"/>
              <a:gd name="connsiteX9" fmla="*/ 373566 w 1115122"/>
              <a:gd name="connsiteY9" fmla="*/ 16727 h 211874"/>
              <a:gd name="connsiteX10" fmla="*/ 334537 w 1115122"/>
              <a:gd name="connsiteY10" fmla="*/ 5576 h 211874"/>
              <a:gd name="connsiteX11" fmla="*/ 317810 w 1115122"/>
              <a:gd name="connsiteY11" fmla="*/ 0 h 211874"/>
              <a:gd name="connsiteX12" fmla="*/ 273205 w 1115122"/>
              <a:gd name="connsiteY12" fmla="*/ 5576 h 211874"/>
              <a:gd name="connsiteX13" fmla="*/ 262054 w 1115122"/>
              <a:gd name="connsiteY13" fmla="*/ 39030 h 211874"/>
              <a:gd name="connsiteX14" fmla="*/ 267629 w 1115122"/>
              <a:gd name="connsiteY14" fmla="*/ 94786 h 211874"/>
              <a:gd name="connsiteX15" fmla="*/ 306659 w 1115122"/>
              <a:gd name="connsiteY15" fmla="*/ 111513 h 211874"/>
              <a:gd name="connsiteX16" fmla="*/ 328961 w 1115122"/>
              <a:gd name="connsiteY16" fmla="*/ 122664 h 211874"/>
              <a:gd name="connsiteX17" fmla="*/ 635620 w 1115122"/>
              <a:gd name="connsiteY17" fmla="*/ 128239 h 211874"/>
              <a:gd name="connsiteX18" fmla="*/ 981308 w 1115122"/>
              <a:gd name="connsiteY18" fmla="*/ 139391 h 211874"/>
              <a:gd name="connsiteX19" fmla="*/ 1115122 w 1115122"/>
              <a:gd name="connsiteY19" fmla="*/ 139391 h 21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5122" h="211874">
                <a:moveTo>
                  <a:pt x="0" y="211874"/>
                </a:moveTo>
                <a:lnTo>
                  <a:pt x="161693" y="200722"/>
                </a:lnTo>
                <a:cubicBezTo>
                  <a:pt x="178470" y="199397"/>
                  <a:pt x="195119" y="196743"/>
                  <a:pt x="211873" y="195147"/>
                </a:cubicBezTo>
                <a:cubicBezTo>
                  <a:pt x="234152" y="193025"/>
                  <a:pt x="256478" y="191430"/>
                  <a:pt x="278781" y="189571"/>
                </a:cubicBezTo>
                <a:cubicBezTo>
                  <a:pt x="291791" y="185854"/>
                  <a:pt x="304580" y="181255"/>
                  <a:pt x="317810" y="178420"/>
                </a:cubicBezTo>
                <a:cubicBezTo>
                  <a:pt x="330660" y="175666"/>
                  <a:pt x="344034" y="175799"/>
                  <a:pt x="356839" y="172844"/>
                </a:cubicBezTo>
                <a:cubicBezTo>
                  <a:pt x="368292" y="170201"/>
                  <a:pt x="390293" y="161693"/>
                  <a:pt x="390293" y="161693"/>
                </a:cubicBezTo>
                <a:cubicBezTo>
                  <a:pt x="392151" y="156117"/>
                  <a:pt x="394817" y="150748"/>
                  <a:pt x="395868" y="144966"/>
                </a:cubicBezTo>
                <a:cubicBezTo>
                  <a:pt x="402081" y="110792"/>
                  <a:pt x="406424" y="59545"/>
                  <a:pt x="395868" y="27878"/>
                </a:cubicBezTo>
                <a:cubicBezTo>
                  <a:pt x="393240" y="19993"/>
                  <a:pt x="381205" y="20001"/>
                  <a:pt x="373566" y="16727"/>
                </a:cubicBezTo>
                <a:cubicBezTo>
                  <a:pt x="360204" y="11001"/>
                  <a:pt x="348675" y="9616"/>
                  <a:pt x="334537" y="5576"/>
                </a:cubicBezTo>
                <a:cubicBezTo>
                  <a:pt x="328886" y="3961"/>
                  <a:pt x="323386" y="1859"/>
                  <a:pt x="317810" y="0"/>
                </a:cubicBezTo>
                <a:cubicBezTo>
                  <a:pt x="302942" y="1859"/>
                  <a:pt x="285480" y="-3017"/>
                  <a:pt x="273205" y="5576"/>
                </a:cubicBezTo>
                <a:cubicBezTo>
                  <a:pt x="263575" y="12317"/>
                  <a:pt x="262054" y="39030"/>
                  <a:pt x="262054" y="39030"/>
                </a:cubicBezTo>
                <a:cubicBezTo>
                  <a:pt x="263912" y="57615"/>
                  <a:pt x="261723" y="77066"/>
                  <a:pt x="267629" y="94786"/>
                </a:cubicBezTo>
                <a:cubicBezTo>
                  <a:pt x="271395" y="106084"/>
                  <a:pt x="299968" y="109004"/>
                  <a:pt x="306659" y="111513"/>
                </a:cubicBezTo>
                <a:cubicBezTo>
                  <a:pt x="314441" y="114431"/>
                  <a:pt x="320660" y="122242"/>
                  <a:pt x="328961" y="122664"/>
                </a:cubicBezTo>
                <a:cubicBezTo>
                  <a:pt x="431066" y="127856"/>
                  <a:pt x="533400" y="126381"/>
                  <a:pt x="635620" y="128239"/>
                </a:cubicBezTo>
                <a:cubicBezTo>
                  <a:pt x="766778" y="133486"/>
                  <a:pt x="842391" y="137114"/>
                  <a:pt x="981308" y="139391"/>
                </a:cubicBezTo>
                <a:cubicBezTo>
                  <a:pt x="1025907" y="140122"/>
                  <a:pt x="1070517" y="139391"/>
                  <a:pt x="1115122" y="139391"/>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7" name="Freeform 6"/>
          <p:cNvSpPr/>
          <p:nvPr/>
        </p:nvSpPr>
        <p:spPr>
          <a:xfrm>
            <a:off x="10510024" y="2026027"/>
            <a:ext cx="1215483" cy="157154"/>
          </a:xfrm>
          <a:custGeom>
            <a:avLst/>
            <a:gdLst>
              <a:gd name="connsiteX0" fmla="*/ 0 w 1215483"/>
              <a:gd name="connsiteY0" fmla="*/ 109432 h 157154"/>
              <a:gd name="connsiteX1" fmla="*/ 273205 w 1215483"/>
              <a:gd name="connsiteY1" fmla="*/ 120583 h 157154"/>
              <a:gd name="connsiteX2" fmla="*/ 362415 w 1215483"/>
              <a:gd name="connsiteY2" fmla="*/ 131734 h 157154"/>
              <a:gd name="connsiteX3" fmla="*/ 596591 w 1215483"/>
              <a:gd name="connsiteY3" fmla="*/ 142885 h 157154"/>
              <a:gd name="connsiteX4" fmla="*/ 663498 w 1215483"/>
              <a:gd name="connsiteY4" fmla="*/ 126158 h 157154"/>
              <a:gd name="connsiteX5" fmla="*/ 641196 w 1215483"/>
              <a:gd name="connsiteY5" fmla="*/ 42524 h 157154"/>
              <a:gd name="connsiteX6" fmla="*/ 579864 w 1215483"/>
              <a:gd name="connsiteY6" fmla="*/ 9071 h 157154"/>
              <a:gd name="connsiteX7" fmla="*/ 563137 w 1215483"/>
              <a:gd name="connsiteY7" fmla="*/ 3495 h 157154"/>
              <a:gd name="connsiteX8" fmla="*/ 501805 w 1215483"/>
              <a:gd name="connsiteY8" fmla="*/ 9071 h 157154"/>
              <a:gd name="connsiteX9" fmla="*/ 535259 w 1215483"/>
              <a:gd name="connsiteY9" fmla="*/ 120583 h 157154"/>
              <a:gd name="connsiteX10" fmla="*/ 551986 w 1215483"/>
              <a:gd name="connsiteY10" fmla="*/ 126158 h 157154"/>
              <a:gd name="connsiteX11" fmla="*/ 568713 w 1215483"/>
              <a:gd name="connsiteY11" fmla="*/ 137310 h 157154"/>
              <a:gd name="connsiteX12" fmla="*/ 869796 w 1215483"/>
              <a:gd name="connsiteY12" fmla="*/ 154036 h 157154"/>
              <a:gd name="connsiteX13" fmla="*/ 1215483 w 1215483"/>
              <a:gd name="connsiteY13" fmla="*/ 154036 h 15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483" h="157154">
                <a:moveTo>
                  <a:pt x="0" y="109432"/>
                </a:moveTo>
                <a:cubicBezTo>
                  <a:pt x="60532" y="111450"/>
                  <a:pt x="201615" y="115076"/>
                  <a:pt x="273205" y="120583"/>
                </a:cubicBezTo>
                <a:cubicBezTo>
                  <a:pt x="389035" y="129493"/>
                  <a:pt x="222159" y="123484"/>
                  <a:pt x="362415" y="131734"/>
                </a:cubicBezTo>
                <a:cubicBezTo>
                  <a:pt x="440427" y="136323"/>
                  <a:pt x="518532" y="139168"/>
                  <a:pt x="596591" y="142885"/>
                </a:cubicBezTo>
                <a:cubicBezTo>
                  <a:pt x="618893" y="137309"/>
                  <a:pt x="650474" y="145102"/>
                  <a:pt x="663498" y="126158"/>
                </a:cubicBezTo>
                <a:cubicBezTo>
                  <a:pt x="698903" y="74658"/>
                  <a:pt x="666610" y="59467"/>
                  <a:pt x="641196" y="42524"/>
                </a:cubicBezTo>
                <a:cubicBezTo>
                  <a:pt x="620263" y="11127"/>
                  <a:pt x="636402" y="27917"/>
                  <a:pt x="579864" y="9071"/>
                </a:cubicBezTo>
                <a:lnTo>
                  <a:pt x="563137" y="3495"/>
                </a:lnTo>
                <a:cubicBezTo>
                  <a:pt x="542693" y="5354"/>
                  <a:pt x="512213" y="-8623"/>
                  <a:pt x="501805" y="9071"/>
                </a:cubicBezTo>
                <a:cubicBezTo>
                  <a:pt x="474714" y="55125"/>
                  <a:pt x="497727" y="101818"/>
                  <a:pt x="535259" y="120583"/>
                </a:cubicBezTo>
                <a:cubicBezTo>
                  <a:pt x="540516" y="123211"/>
                  <a:pt x="546410" y="124300"/>
                  <a:pt x="551986" y="126158"/>
                </a:cubicBezTo>
                <a:cubicBezTo>
                  <a:pt x="557562" y="129875"/>
                  <a:pt x="562415" y="135020"/>
                  <a:pt x="568713" y="137310"/>
                </a:cubicBezTo>
                <a:cubicBezTo>
                  <a:pt x="653653" y="168199"/>
                  <a:pt x="835825" y="153721"/>
                  <a:pt x="869796" y="154036"/>
                </a:cubicBezTo>
                <a:lnTo>
                  <a:pt x="1215483" y="154036"/>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4248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wd">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3350"/>
                            </p:stCondLst>
                            <p:childTnLst>
                              <p:par>
                                <p:cTn id="21" presetID="22" presetClass="entr" presetSubtype="8" fill="hold" grpId="0" nodeType="afterEffect">
                                  <p:stCondLst>
                                    <p:cond delay="0"/>
                                  </p:stCondLst>
                                  <p:iterate type="wd">
                                    <p:tmPct val="10000"/>
                                  </p:iterate>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Nota | Los sueños de un visionario"/>
          <p:cNvPicPr>
            <a:picLocks noChangeAspect="1"/>
          </p:cNvPicPr>
          <p:nvPr/>
        </p:nvPicPr>
        <p:blipFill rotWithShape="1">
          <a:blip r:embed="rId2">
            <a:extLst>
              <a:ext uri="{28A0092B-C50C-407E-A947-70E740481C1C}">
                <a14:useLocalDpi xmlns:a14="http://schemas.microsoft.com/office/drawing/2010/main" val="0"/>
              </a:ext>
            </a:extLst>
          </a:blip>
          <a:srcRect l="1535"/>
          <a:stretch/>
        </p:blipFill>
        <p:spPr>
          <a:xfrm>
            <a:off x="158564" y="2186302"/>
            <a:ext cx="3266470" cy="4308316"/>
          </a:xfrm>
          <a:prstGeom prst="rect">
            <a:avLst/>
          </a:prstGeom>
        </p:spPr>
      </p:pic>
      <p:pic>
        <p:nvPicPr>
          <p:cNvPr id="12" name="Picture 11" descr="Five questions about psychological safety, answered. • ScienceFor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3425" y="-3528698"/>
            <a:ext cx="5715000" cy="5715000"/>
          </a:xfrm>
          <a:prstGeom prst="rect">
            <a:avLst/>
          </a:prstGeom>
        </p:spPr>
      </p:pic>
      <p:pic>
        <p:nvPicPr>
          <p:cNvPr id="13" name="Picture 12" descr="Five questions about psychological safety, answered. • ScienceFor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3425" y="2720181"/>
            <a:ext cx="5715000" cy="5715000"/>
          </a:xfrm>
          <a:prstGeom prst="rect">
            <a:avLst/>
          </a:prstGeom>
        </p:spPr>
      </p:pic>
      <p:graphicFrame>
        <p:nvGraphicFramePr>
          <p:cNvPr id="14" name="Diagram 13"/>
          <p:cNvGraphicFramePr/>
          <p:nvPr>
            <p:extLst>
              <p:ext uri="{D42A27DB-BD31-4B8C-83A1-F6EECF244321}">
                <p14:modId xmlns:p14="http://schemas.microsoft.com/office/powerpoint/2010/main" val="1419536435"/>
              </p:ext>
            </p:extLst>
          </p:nvPr>
        </p:nvGraphicFramePr>
        <p:xfrm>
          <a:off x="3425033" y="311294"/>
          <a:ext cx="8475229" cy="58543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7955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Arial Unicode MS" panose="020B0604020202020204" pitchFamily="34" charset="-128"/>
              </a:rPr>
              <a:t>Processing &amp; Decision-Making Time</a:t>
            </a:r>
          </a:p>
        </p:txBody>
      </p:sp>
      <p:sp>
        <p:nvSpPr>
          <p:cNvPr id="8" name="TextBox 7"/>
          <p:cNvSpPr txBox="1"/>
          <p:nvPr/>
        </p:nvSpPr>
        <p:spPr>
          <a:xfrm>
            <a:off x="8368247" y="3851889"/>
            <a:ext cx="2325044" cy="923330"/>
          </a:xfrm>
          <a:prstGeom prst="rect">
            <a:avLst/>
          </a:prstGeom>
          <a:noFill/>
        </p:spPr>
        <p:txBody>
          <a:bodyPr wrap="square" rtlCol="0">
            <a:spAutoFit/>
          </a:bodyPr>
          <a:lstStyle/>
          <a:p>
            <a:pPr defTabSz="457200">
              <a:defRPr/>
            </a:pPr>
            <a:r>
              <a:rPr lang="en-US" b="1" dirty="0">
                <a:solidFill>
                  <a:prstClr val="black"/>
                </a:solidFill>
                <a:latin typeface="Calibri"/>
                <a:ea typeface="Arial Unicode MS" panose="020B0604020202020204" pitchFamily="34" charset="-128"/>
                <a:cs typeface="Arial Unicode MS" panose="020B0604020202020204" pitchFamily="34" charset="-128"/>
              </a:rPr>
              <a:t>Driver</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Future Focus</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Rapid Decision Making</a:t>
            </a:r>
          </a:p>
        </p:txBody>
      </p:sp>
      <p:sp>
        <p:nvSpPr>
          <p:cNvPr id="9" name="TextBox 8"/>
          <p:cNvSpPr txBox="1"/>
          <p:nvPr/>
        </p:nvSpPr>
        <p:spPr>
          <a:xfrm>
            <a:off x="8368248" y="2397013"/>
            <a:ext cx="2338413" cy="923330"/>
          </a:xfrm>
          <a:prstGeom prst="rect">
            <a:avLst/>
          </a:prstGeom>
          <a:noFill/>
        </p:spPr>
        <p:txBody>
          <a:bodyPr wrap="square" rtlCol="0">
            <a:spAutoFit/>
          </a:bodyPr>
          <a:lstStyle/>
          <a:p>
            <a:pPr defTabSz="457200">
              <a:defRPr/>
            </a:pPr>
            <a:r>
              <a:rPr lang="en-US" b="1" dirty="0">
                <a:solidFill>
                  <a:prstClr val="black"/>
                </a:solidFill>
                <a:latin typeface="Calibri"/>
                <a:ea typeface="Arial Unicode MS" panose="020B0604020202020204" pitchFamily="34" charset="-128"/>
                <a:cs typeface="Arial Unicode MS" panose="020B0604020202020204" pitchFamily="34" charset="-128"/>
              </a:rPr>
              <a:t>Expressive </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Future Focus</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Rapid Decision Making</a:t>
            </a:r>
          </a:p>
        </p:txBody>
      </p:sp>
      <p:sp>
        <p:nvSpPr>
          <p:cNvPr id="10" name="TextBox 9"/>
          <p:cNvSpPr txBox="1"/>
          <p:nvPr/>
        </p:nvSpPr>
        <p:spPr>
          <a:xfrm>
            <a:off x="1222961" y="3851890"/>
            <a:ext cx="2768535" cy="1200329"/>
          </a:xfrm>
          <a:prstGeom prst="rect">
            <a:avLst/>
          </a:prstGeom>
          <a:noFill/>
        </p:spPr>
        <p:txBody>
          <a:bodyPr wrap="square" rtlCol="0">
            <a:spAutoFit/>
          </a:bodyPr>
          <a:lstStyle/>
          <a:p>
            <a:pPr defTabSz="457200">
              <a:defRPr/>
            </a:pPr>
            <a:r>
              <a:rPr lang="en-US" b="1" dirty="0">
                <a:solidFill>
                  <a:prstClr val="black"/>
                </a:solidFill>
                <a:latin typeface="Calibri"/>
                <a:ea typeface="Arial Unicode MS" panose="020B0604020202020204" pitchFamily="34" charset="-128"/>
                <a:cs typeface="Arial Unicode MS" panose="020B0604020202020204" pitchFamily="34" charset="-128"/>
              </a:rPr>
              <a:t>Analytic</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Historical Focus</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Slow, deliberate decision making</a:t>
            </a:r>
          </a:p>
        </p:txBody>
      </p:sp>
      <p:sp>
        <p:nvSpPr>
          <p:cNvPr id="11" name="TextBox 10"/>
          <p:cNvSpPr txBox="1"/>
          <p:nvPr/>
        </p:nvSpPr>
        <p:spPr>
          <a:xfrm>
            <a:off x="1222960" y="2397013"/>
            <a:ext cx="2972454" cy="923330"/>
          </a:xfrm>
          <a:prstGeom prst="rect">
            <a:avLst/>
          </a:prstGeom>
          <a:noFill/>
        </p:spPr>
        <p:txBody>
          <a:bodyPr wrap="square" rtlCol="0">
            <a:spAutoFit/>
          </a:bodyPr>
          <a:lstStyle/>
          <a:p>
            <a:pPr defTabSz="457200">
              <a:defRPr/>
            </a:pPr>
            <a:r>
              <a:rPr lang="en-US" b="1" dirty="0">
                <a:solidFill>
                  <a:prstClr val="black"/>
                </a:solidFill>
                <a:latin typeface="Calibri"/>
                <a:ea typeface="Arial Unicode MS" panose="020B0604020202020204" pitchFamily="34" charset="-128"/>
                <a:cs typeface="Arial Unicode MS" panose="020B0604020202020204" pitchFamily="34" charset="-128"/>
              </a:rPr>
              <a:t>Amiable </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Focus on the moment – now </a:t>
            </a:r>
          </a:p>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Slow decision making</a:t>
            </a:r>
          </a:p>
        </p:txBody>
      </p:sp>
      <p:cxnSp>
        <p:nvCxnSpPr>
          <p:cNvPr id="13" name="Straight Arrow Connector 12"/>
          <p:cNvCxnSpPr/>
          <p:nvPr/>
        </p:nvCxnSpPr>
        <p:spPr>
          <a:xfrm>
            <a:off x="559558" y="3593482"/>
            <a:ext cx="10965976" cy="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7094" y="3089318"/>
            <a:ext cx="825867" cy="369332"/>
          </a:xfrm>
          <a:prstGeom prst="rect">
            <a:avLst/>
          </a:prstGeom>
          <a:noFill/>
        </p:spPr>
        <p:txBody>
          <a:bodyPr wrap="none" rtlCol="0">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Slower</a:t>
            </a:r>
          </a:p>
        </p:txBody>
      </p:sp>
      <p:sp>
        <p:nvSpPr>
          <p:cNvPr id="15" name="TextBox 14"/>
          <p:cNvSpPr txBox="1"/>
          <p:nvPr/>
        </p:nvSpPr>
        <p:spPr>
          <a:xfrm>
            <a:off x="10974555" y="3100760"/>
            <a:ext cx="764227" cy="369332"/>
          </a:xfrm>
          <a:prstGeom prst="rect">
            <a:avLst/>
          </a:prstGeom>
          <a:noFill/>
        </p:spPr>
        <p:txBody>
          <a:bodyPr wrap="none" rtlCol="0">
            <a:spAutoFit/>
          </a:bodyPr>
          <a:lstStyle/>
          <a:p>
            <a:pP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Faster</a:t>
            </a:r>
          </a:p>
        </p:txBody>
      </p:sp>
    </p:spTree>
    <p:extLst>
      <p:ext uri="{BB962C8B-B14F-4D97-AF65-F5344CB8AC3E}">
        <p14:creationId xmlns:p14="http://schemas.microsoft.com/office/powerpoint/2010/main" val="50441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 Quadrants </a:t>
            </a:r>
          </a:p>
        </p:txBody>
      </p:sp>
      <p:sp>
        <p:nvSpPr>
          <p:cNvPr id="3" name="Text Placeholder 2"/>
          <p:cNvSpPr>
            <a:spLocks noGrp="1"/>
          </p:cNvSpPr>
          <p:nvPr>
            <p:ph type="body" idx="1"/>
          </p:nvPr>
        </p:nvSpPr>
        <p:spPr/>
        <p:txBody>
          <a:bodyPr/>
          <a:lstStyle/>
          <a:p>
            <a:endParaRPr lang="en-US"/>
          </a:p>
        </p:txBody>
      </p:sp>
      <p:sp>
        <p:nvSpPr>
          <p:cNvPr id="40" name="Rectangle 3"/>
          <p:cNvSpPr>
            <a:spLocks noChangeArrowheads="1"/>
          </p:cNvSpPr>
          <p:nvPr/>
        </p:nvSpPr>
        <p:spPr bwMode="auto">
          <a:xfrm>
            <a:off x="2303144" y="1403350"/>
            <a:ext cx="7677150" cy="4419600"/>
          </a:xfrm>
          <a:prstGeom prst="rect">
            <a:avLst/>
          </a:prstGeom>
          <a:solidFill>
            <a:schemeClr val="accent1">
              <a:alpha val="30000"/>
            </a:schemeClr>
          </a:solidFill>
          <a:ln w="76200">
            <a:solidFill>
              <a:schemeClr val="tx1"/>
            </a:solidFill>
            <a:miter lim="800000"/>
            <a:headEnd/>
            <a:tailEnd/>
          </a:ln>
        </p:spPr>
        <p:txBody>
          <a:bodyPr wrap="none" anchor="ctr"/>
          <a:lstStyle/>
          <a:p>
            <a:pPr algn="ct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1" name="Line 4"/>
          <p:cNvSpPr>
            <a:spLocks noChangeShapeType="1"/>
          </p:cNvSpPr>
          <p:nvPr/>
        </p:nvSpPr>
        <p:spPr bwMode="auto">
          <a:xfrm>
            <a:off x="6141719" y="1403350"/>
            <a:ext cx="0" cy="4419600"/>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2" name="Line 5"/>
          <p:cNvSpPr>
            <a:spLocks noChangeShapeType="1"/>
          </p:cNvSpPr>
          <p:nvPr/>
        </p:nvSpPr>
        <p:spPr bwMode="auto">
          <a:xfrm>
            <a:off x="-533400" y="7391400"/>
            <a:ext cx="7772400" cy="0"/>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3" name="Line 6"/>
          <p:cNvSpPr>
            <a:spLocks noChangeShapeType="1"/>
          </p:cNvSpPr>
          <p:nvPr/>
        </p:nvSpPr>
        <p:spPr bwMode="auto">
          <a:xfrm>
            <a:off x="8002060" y="1403350"/>
            <a:ext cx="5291" cy="4389012"/>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4" name="Line 7"/>
          <p:cNvSpPr>
            <a:spLocks noChangeShapeType="1"/>
          </p:cNvSpPr>
          <p:nvPr/>
        </p:nvSpPr>
        <p:spPr bwMode="auto">
          <a:xfrm>
            <a:off x="4270124" y="1479550"/>
            <a:ext cx="0" cy="426720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5" name="Line 8"/>
          <p:cNvSpPr>
            <a:spLocks noChangeShapeType="1"/>
          </p:cNvSpPr>
          <p:nvPr/>
        </p:nvSpPr>
        <p:spPr bwMode="auto">
          <a:xfrm>
            <a:off x="2339033" y="4695087"/>
            <a:ext cx="7620000" cy="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6" name="Line 9"/>
          <p:cNvSpPr>
            <a:spLocks noChangeShapeType="1"/>
          </p:cNvSpPr>
          <p:nvPr/>
        </p:nvSpPr>
        <p:spPr bwMode="auto">
          <a:xfrm>
            <a:off x="2339033" y="2562798"/>
            <a:ext cx="7620000" cy="0"/>
          </a:xfrm>
          <a:prstGeom prst="line">
            <a:avLst/>
          </a:prstGeom>
          <a:noFill/>
          <a:ln w="9525">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
        <p:nvSpPr>
          <p:cNvPr id="47" name="Text Box 10"/>
          <p:cNvSpPr txBox="1">
            <a:spLocks noChangeArrowheads="1"/>
          </p:cNvSpPr>
          <p:nvPr/>
        </p:nvSpPr>
        <p:spPr bwMode="auto">
          <a:xfrm>
            <a:off x="2617220" y="4886116"/>
            <a:ext cx="1338828"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ANALYTICAL</a:t>
            </a:r>
          </a:p>
        </p:txBody>
      </p:sp>
      <p:sp>
        <p:nvSpPr>
          <p:cNvPr id="48" name="Text Box 11"/>
          <p:cNvSpPr txBox="1">
            <a:spLocks noChangeArrowheads="1"/>
          </p:cNvSpPr>
          <p:nvPr/>
        </p:nvSpPr>
        <p:spPr bwMode="auto">
          <a:xfrm>
            <a:off x="4541992" y="4881084"/>
            <a:ext cx="1338828"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ANALYTICAL</a:t>
            </a:r>
          </a:p>
        </p:txBody>
      </p:sp>
      <p:sp>
        <p:nvSpPr>
          <p:cNvPr id="49" name="Text Box 12"/>
          <p:cNvSpPr txBox="1">
            <a:spLocks noChangeArrowheads="1"/>
          </p:cNvSpPr>
          <p:nvPr/>
        </p:nvSpPr>
        <p:spPr bwMode="auto">
          <a:xfrm>
            <a:off x="6650689" y="4874385"/>
            <a:ext cx="933744"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50" name="Text Box 13"/>
          <p:cNvSpPr txBox="1">
            <a:spLocks noChangeArrowheads="1"/>
          </p:cNvSpPr>
          <p:nvPr/>
        </p:nvSpPr>
        <p:spPr bwMode="auto">
          <a:xfrm>
            <a:off x="8565580" y="4874385"/>
            <a:ext cx="879192"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51" name="Text Box 14"/>
          <p:cNvSpPr txBox="1">
            <a:spLocks noChangeArrowheads="1"/>
          </p:cNvSpPr>
          <p:nvPr/>
        </p:nvSpPr>
        <p:spPr bwMode="auto">
          <a:xfrm>
            <a:off x="2641433" y="3857730"/>
            <a:ext cx="1338828"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ANALYTICAL</a:t>
            </a:r>
          </a:p>
        </p:txBody>
      </p:sp>
      <p:sp>
        <p:nvSpPr>
          <p:cNvPr id="52" name="Text Box 15"/>
          <p:cNvSpPr txBox="1">
            <a:spLocks noChangeArrowheads="1"/>
          </p:cNvSpPr>
          <p:nvPr/>
        </p:nvSpPr>
        <p:spPr bwMode="auto">
          <a:xfrm>
            <a:off x="4542136" y="3841059"/>
            <a:ext cx="1338828"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ANALYTICAL</a:t>
            </a:r>
          </a:p>
        </p:txBody>
      </p:sp>
      <p:sp>
        <p:nvSpPr>
          <p:cNvPr id="53" name="Text Box 16"/>
          <p:cNvSpPr txBox="1">
            <a:spLocks noChangeArrowheads="1"/>
          </p:cNvSpPr>
          <p:nvPr/>
        </p:nvSpPr>
        <p:spPr bwMode="auto">
          <a:xfrm>
            <a:off x="6639925" y="3857730"/>
            <a:ext cx="955272"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54" name="Text Box 17"/>
          <p:cNvSpPr txBox="1">
            <a:spLocks noChangeArrowheads="1"/>
          </p:cNvSpPr>
          <p:nvPr/>
        </p:nvSpPr>
        <p:spPr bwMode="auto">
          <a:xfrm>
            <a:off x="8410520" y="3862892"/>
            <a:ext cx="1166605"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p:txBody>
      </p:sp>
      <p:sp>
        <p:nvSpPr>
          <p:cNvPr id="55" name="Text Box 18"/>
          <p:cNvSpPr txBox="1">
            <a:spLocks noChangeArrowheads="1"/>
          </p:cNvSpPr>
          <p:nvPr/>
        </p:nvSpPr>
        <p:spPr bwMode="auto">
          <a:xfrm>
            <a:off x="2777139" y="2715654"/>
            <a:ext cx="1042623"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56" name="Text Box 19"/>
          <p:cNvSpPr txBox="1">
            <a:spLocks noChangeArrowheads="1"/>
          </p:cNvSpPr>
          <p:nvPr/>
        </p:nvSpPr>
        <p:spPr bwMode="auto">
          <a:xfrm>
            <a:off x="4690239" y="2715654"/>
            <a:ext cx="1042623"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57" name="Text Box 20"/>
          <p:cNvSpPr txBox="1">
            <a:spLocks noChangeArrowheads="1"/>
          </p:cNvSpPr>
          <p:nvPr/>
        </p:nvSpPr>
        <p:spPr bwMode="auto">
          <a:xfrm>
            <a:off x="6468809" y="2715461"/>
            <a:ext cx="1288446"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Analytic</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58" name="Text Box 21"/>
          <p:cNvSpPr txBox="1">
            <a:spLocks noChangeArrowheads="1"/>
          </p:cNvSpPr>
          <p:nvPr/>
        </p:nvSpPr>
        <p:spPr bwMode="auto">
          <a:xfrm>
            <a:off x="8349599" y="2726054"/>
            <a:ext cx="1288446"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Driver</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59" name="Text Box 22"/>
          <p:cNvSpPr txBox="1">
            <a:spLocks noChangeArrowheads="1"/>
          </p:cNvSpPr>
          <p:nvPr/>
        </p:nvSpPr>
        <p:spPr bwMode="auto">
          <a:xfrm>
            <a:off x="2765655" y="1705036"/>
            <a:ext cx="1042623"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60" name="Text Box 23"/>
          <p:cNvSpPr txBox="1">
            <a:spLocks noChangeArrowheads="1"/>
          </p:cNvSpPr>
          <p:nvPr/>
        </p:nvSpPr>
        <p:spPr bwMode="auto">
          <a:xfrm>
            <a:off x="4628105" y="1699525"/>
            <a:ext cx="1166605"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p:txBody>
      </p:sp>
      <p:sp>
        <p:nvSpPr>
          <p:cNvPr id="61" name="Text Box 24"/>
          <p:cNvSpPr txBox="1">
            <a:spLocks noChangeArrowheads="1"/>
          </p:cNvSpPr>
          <p:nvPr/>
        </p:nvSpPr>
        <p:spPr bwMode="auto">
          <a:xfrm>
            <a:off x="6468528" y="1710544"/>
            <a:ext cx="1283685"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Amiable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62" name="Text Box 25"/>
          <p:cNvSpPr txBox="1">
            <a:spLocks noChangeArrowheads="1"/>
          </p:cNvSpPr>
          <p:nvPr/>
        </p:nvSpPr>
        <p:spPr bwMode="auto">
          <a:xfrm>
            <a:off x="8354361" y="1724599"/>
            <a:ext cx="1283685" cy="646331"/>
          </a:xfrm>
          <a:prstGeom prst="rect">
            <a:avLst/>
          </a:prstGeom>
          <a:noFill/>
          <a:ln w="9525">
            <a:noFill/>
            <a:miter lim="800000"/>
            <a:headEnd/>
            <a:tailEnd/>
          </a:ln>
        </p:spPr>
        <p:txBody>
          <a:bodyPr wrap="none">
            <a:spAutoFit/>
          </a:bodyPr>
          <a:lstStyle/>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a:p>
            <a:pPr algn="ctr" defTabSz="457200">
              <a:defRPr/>
            </a:pPr>
            <a:r>
              <a:rPr lang="en-US" dirty="0">
                <a:solidFill>
                  <a:prstClr val="black"/>
                </a:solidFill>
                <a:latin typeface="Calibri"/>
                <a:ea typeface="Arial Unicode MS" panose="020B0604020202020204" pitchFamily="34" charset="-128"/>
                <a:cs typeface="Arial Unicode MS" panose="020B0604020202020204" pitchFamily="34" charset="-128"/>
              </a:rPr>
              <a:t>EXPRESSIVE</a:t>
            </a:r>
          </a:p>
        </p:txBody>
      </p:sp>
      <p:sp>
        <p:nvSpPr>
          <p:cNvPr id="64" name="Line 27"/>
          <p:cNvSpPr>
            <a:spLocks noChangeShapeType="1"/>
          </p:cNvSpPr>
          <p:nvPr/>
        </p:nvSpPr>
        <p:spPr bwMode="auto">
          <a:xfrm>
            <a:off x="2286000" y="3650030"/>
            <a:ext cx="7696200" cy="0"/>
          </a:xfrm>
          <a:prstGeom prst="line">
            <a:avLst/>
          </a:prstGeom>
          <a:noFill/>
          <a:ln w="76200">
            <a:solidFill>
              <a:schemeClr val="tx1"/>
            </a:solidFill>
            <a:round/>
            <a:headEnd/>
            <a:tailEnd/>
          </a:ln>
        </p:spPr>
        <p:txBody>
          <a:bodyPr/>
          <a:lstStyle/>
          <a:p>
            <a:pPr defTabSz="457200">
              <a:defRPr/>
            </a:pPr>
            <a:endParaRPr lang="en-US" dirty="0">
              <a:solidFill>
                <a:prstClr val="black"/>
              </a:solidFill>
              <a:latin typeface="Calibri"/>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09662225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noFill/>
          <a:ln>
            <a:noFill/>
          </a:ln>
        </p:spPr>
        <p:txBody>
          <a:bodyPr vert="horz" lIns="45720" tIns="0" rIns="45720" bIns="0" rtlCol="0" anchor="b" anchorCtr="0">
            <a:normAutofit/>
          </a:bodyPr>
          <a:lstStyle/>
          <a:p>
            <a:r>
              <a:rPr lang="en-US" dirty="0"/>
              <a:t>Back Up Styles</a:t>
            </a:r>
          </a:p>
        </p:txBody>
      </p:sp>
      <p:cxnSp>
        <p:nvCxnSpPr>
          <p:cNvPr id="18" name="Straight Connector 17"/>
          <p:cNvCxnSpPr/>
          <p:nvPr/>
        </p:nvCxnSpPr>
        <p:spPr>
          <a:xfrm rot="10800000">
            <a:off x="3657600" y="3503611"/>
            <a:ext cx="4876798" cy="1588"/>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4241007" y="3455194"/>
            <a:ext cx="3711575" cy="1588"/>
          </a:xfrm>
          <a:prstGeom prst="line">
            <a:avLst/>
          </a:prstGeom>
          <a:ln>
            <a:solidFill>
              <a:srgbClr val="808080"/>
            </a:solidFill>
          </a:ln>
          <a:effectLst/>
        </p:spPr>
        <p:style>
          <a:lnRef idx="2">
            <a:schemeClr val="accent1"/>
          </a:lnRef>
          <a:fillRef idx="0">
            <a:schemeClr val="accent1"/>
          </a:fillRef>
          <a:effectRef idx="1">
            <a:schemeClr val="accent1"/>
          </a:effectRef>
          <a:fontRef idx="minor">
            <a:schemeClr val="tx1"/>
          </a:fontRef>
        </p:style>
      </p:cxnSp>
      <p:sp>
        <p:nvSpPr>
          <p:cNvPr id="27" name="Text Box 8"/>
          <p:cNvSpPr txBox="1">
            <a:spLocks noChangeArrowheads="1"/>
          </p:cNvSpPr>
          <p:nvPr/>
        </p:nvSpPr>
        <p:spPr bwMode="auto">
          <a:xfrm>
            <a:off x="6553200" y="1828801"/>
            <a:ext cx="2743200" cy="1846659"/>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DRIVER</a:t>
            </a:r>
          </a:p>
          <a:p>
            <a:pPr marL="457200" indent="-457200" defTabSz="457200">
              <a:spcBef>
                <a:spcPct val="50000"/>
              </a:spcBef>
              <a:buFontTx/>
              <a:buAutoNum type="arabicPeriod"/>
              <a:defRPr/>
            </a:pPr>
            <a:r>
              <a:rPr lang="en-US" dirty="0">
                <a:solidFill>
                  <a:srgbClr val="5F5F5F"/>
                </a:solidFill>
                <a:latin typeface="Calibri" charset="0"/>
                <a:ea typeface="Calibri" charset="0"/>
                <a:cs typeface="Calibri" charset="0"/>
              </a:rPr>
              <a:t>autocratic</a:t>
            </a:r>
          </a:p>
          <a:p>
            <a:pPr marL="457200" indent="-457200" defTabSz="457200">
              <a:spcBef>
                <a:spcPct val="50000"/>
              </a:spcBef>
              <a:buFontTx/>
              <a:buAutoNum type="arabicPeriod"/>
              <a:defRPr/>
            </a:pPr>
            <a:r>
              <a:rPr lang="en-US" dirty="0">
                <a:solidFill>
                  <a:srgbClr val="FF0000"/>
                </a:solidFill>
                <a:latin typeface="Calibri" charset="0"/>
                <a:ea typeface="Calibri" charset="0"/>
                <a:cs typeface="Calibri" charset="0"/>
              </a:rPr>
              <a:t>avoiding</a:t>
            </a:r>
          </a:p>
          <a:p>
            <a:pPr defTabSz="457200">
              <a:spcBef>
                <a:spcPct val="50000"/>
              </a:spcBef>
              <a:defRPr/>
            </a:pPr>
            <a:endParaRPr lang="en-US" sz="2400" dirty="0">
              <a:solidFill>
                <a:srgbClr val="002060"/>
              </a:solidFill>
              <a:latin typeface="Calibri" charset="0"/>
              <a:ea typeface="Calibri" charset="0"/>
              <a:cs typeface="Calibri" charset="0"/>
            </a:endParaRPr>
          </a:p>
        </p:txBody>
      </p:sp>
      <p:sp>
        <p:nvSpPr>
          <p:cNvPr id="31" name="Text Box 9"/>
          <p:cNvSpPr txBox="1">
            <a:spLocks noChangeArrowheads="1"/>
          </p:cNvSpPr>
          <p:nvPr/>
        </p:nvSpPr>
        <p:spPr bwMode="auto">
          <a:xfrm>
            <a:off x="6499225" y="3657601"/>
            <a:ext cx="2743200" cy="1846659"/>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EXPRESSIVE</a:t>
            </a:r>
          </a:p>
          <a:p>
            <a:pPr marL="457200" indent="-457200" defTabSz="457200">
              <a:spcBef>
                <a:spcPct val="50000"/>
              </a:spcBef>
              <a:buFont typeface="+mj-lt"/>
              <a:buAutoNum type="arabicPeriod"/>
              <a:defRPr/>
            </a:pPr>
            <a:r>
              <a:rPr lang="en-US" dirty="0">
                <a:solidFill>
                  <a:srgbClr val="5F5F5F"/>
                </a:solidFill>
                <a:latin typeface="Calibri" charset="0"/>
                <a:ea typeface="Calibri" charset="0"/>
                <a:cs typeface="Calibri" charset="0"/>
              </a:rPr>
              <a:t>attacking</a:t>
            </a:r>
          </a:p>
          <a:p>
            <a:pPr marL="457200" indent="-457200" defTabSz="457200">
              <a:spcBef>
                <a:spcPct val="50000"/>
              </a:spcBef>
              <a:buFont typeface="+mj-lt"/>
              <a:buAutoNum type="arabicPeriod"/>
              <a:defRPr/>
            </a:pPr>
            <a:r>
              <a:rPr lang="en-US" dirty="0">
                <a:solidFill>
                  <a:srgbClr val="FF0000"/>
                </a:solidFill>
                <a:latin typeface="Calibri" charset="0"/>
                <a:ea typeface="Calibri" charset="0"/>
                <a:cs typeface="Calibri" charset="0"/>
              </a:rPr>
              <a:t>acquiescing</a:t>
            </a:r>
          </a:p>
          <a:p>
            <a:pPr defTabSz="457200">
              <a:spcBef>
                <a:spcPct val="50000"/>
              </a:spcBef>
              <a:defRPr/>
            </a:pPr>
            <a:endParaRPr lang="en-US" sz="2400" dirty="0">
              <a:solidFill>
                <a:srgbClr val="002060"/>
              </a:solidFill>
              <a:latin typeface="Calibri" charset="0"/>
              <a:ea typeface="Calibri" charset="0"/>
              <a:cs typeface="Calibri" charset="0"/>
            </a:endParaRPr>
          </a:p>
        </p:txBody>
      </p:sp>
      <p:sp>
        <p:nvSpPr>
          <p:cNvPr id="34" name="Text Box 10"/>
          <p:cNvSpPr txBox="1">
            <a:spLocks noChangeArrowheads="1"/>
          </p:cNvSpPr>
          <p:nvPr/>
        </p:nvSpPr>
        <p:spPr bwMode="auto">
          <a:xfrm>
            <a:off x="4267200" y="3657600"/>
            <a:ext cx="2743200" cy="1292662"/>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AMIABLE</a:t>
            </a:r>
          </a:p>
          <a:p>
            <a:pPr marL="457200" indent="-457200" defTabSz="457200">
              <a:spcBef>
                <a:spcPct val="50000"/>
              </a:spcBef>
              <a:buFont typeface="+mj-lt"/>
              <a:buAutoNum type="arabicPeriod"/>
              <a:defRPr/>
            </a:pPr>
            <a:r>
              <a:rPr lang="en-US" dirty="0">
                <a:solidFill>
                  <a:srgbClr val="5F5F5F"/>
                </a:solidFill>
                <a:latin typeface="Calibri" charset="0"/>
                <a:ea typeface="Calibri" charset="0"/>
                <a:cs typeface="Calibri" charset="0"/>
              </a:rPr>
              <a:t>acquiescing</a:t>
            </a:r>
          </a:p>
          <a:p>
            <a:pPr marL="457200" indent="-457200" defTabSz="457200">
              <a:spcBef>
                <a:spcPct val="50000"/>
              </a:spcBef>
              <a:buFont typeface="+mj-lt"/>
              <a:buAutoNum type="arabicPeriod"/>
              <a:defRPr/>
            </a:pPr>
            <a:r>
              <a:rPr lang="en-US" dirty="0">
                <a:solidFill>
                  <a:srgbClr val="FF0000"/>
                </a:solidFill>
                <a:latin typeface="Calibri" charset="0"/>
                <a:ea typeface="Calibri" charset="0"/>
                <a:cs typeface="Calibri" charset="0"/>
              </a:rPr>
              <a:t>attacking</a:t>
            </a:r>
          </a:p>
        </p:txBody>
      </p:sp>
      <p:sp>
        <p:nvSpPr>
          <p:cNvPr id="43" name="Text Box 11"/>
          <p:cNvSpPr txBox="1">
            <a:spLocks noChangeArrowheads="1"/>
          </p:cNvSpPr>
          <p:nvPr/>
        </p:nvSpPr>
        <p:spPr bwMode="auto">
          <a:xfrm>
            <a:off x="4267200" y="1828800"/>
            <a:ext cx="2743200" cy="1292662"/>
          </a:xfrm>
          <a:prstGeom prst="rect">
            <a:avLst/>
          </a:prstGeom>
          <a:noFill/>
          <a:ln w="9525">
            <a:noFill/>
            <a:miter lim="800000"/>
            <a:headEnd/>
            <a:tailEnd/>
          </a:ln>
        </p:spPr>
        <p:txBody>
          <a:bodyPr>
            <a:prstTxWarp prst="textNoShape">
              <a:avLst/>
            </a:prstTxWarp>
            <a:spAutoFit/>
          </a:bodyPr>
          <a:lstStyle/>
          <a:p>
            <a:pPr defTabSz="457200">
              <a:spcBef>
                <a:spcPct val="50000"/>
              </a:spcBef>
              <a:defRPr/>
            </a:pPr>
            <a:r>
              <a:rPr lang="en-US" sz="2400" dirty="0">
                <a:solidFill>
                  <a:srgbClr val="002060"/>
                </a:solidFill>
                <a:latin typeface="Calibri" charset="0"/>
                <a:ea typeface="Calibri" charset="0"/>
                <a:cs typeface="Calibri" charset="0"/>
              </a:rPr>
              <a:t>ANALYTIC</a:t>
            </a:r>
          </a:p>
          <a:p>
            <a:pPr marL="457200" indent="-457200" defTabSz="457200">
              <a:spcBef>
                <a:spcPct val="50000"/>
              </a:spcBef>
              <a:buFontTx/>
              <a:buAutoNum type="arabicPeriod"/>
              <a:defRPr/>
            </a:pPr>
            <a:r>
              <a:rPr lang="en-US" dirty="0">
                <a:solidFill>
                  <a:srgbClr val="5F5F5F"/>
                </a:solidFill>
                <a:latin typeface="Calibri" charset="0"/>
                <a:ea typeface="Calibri" charset="0"/>
                <a:cs typeface="Calibri" charset="0"/>
              </a:rPr>
              <a:t>avoiding</a:t>
            </a:r>
          </a:p>
          <a:p>
            <a:pPr marL="457200" indent="-457200" defTabSz="457200">
              <a:spcBef>
                <a:spcPct val="50000"/>
              </a:spcBef>
              <a:buFontTx/>
              <a:buAutoNum type="arabicPeriod"/>
              <a:defRPr/>
            </a:pPr>
            <a:r>
              <a:rPr lang="en-US" dirty="0">
                <a:solidFill>
                  <a:srgbClr val="FF0000"/>
                </a:solidFill>
                <a:latin typeface="Calibri" charset="0"/>
                <a:ea typeface="Calibri" charset="0"/>
                <a:cs typeface="Calibri" charset="0"/>
              </a:rPr>
              <a:t>autocratic</a:t>
            </a:r>
          </a:p>
        </p:txBody>
      </p:sp>
    </p:spTree>
    <p:extLst>
      <p:ext uri="{BB962C8B-B14F-4D97-AF65-F5344CB8AC3E}">
        <p14:creationId xmlns:p14="http://schemas.microsoft.com/office/powerpoint/2010/main" val="212805926"/>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25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Effect transition="in" filter="fade">
                                      <p:cBhvr>
                                        <p:cTn id="12" dur="250"/>
                                        <p:tgtEl>
                                          <p:spTgt spid="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fade">
                                      <p:cBhvr>
                                        <p:cTn id="17" dur="250"/>
                                        <p:tgtEl>
                                          <p:spTgt spid="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250"/>
                                        <p:tgtEl>
                                          <p:spTgt spid="3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fade">
                                      <p:cBhvr>
                                        <p:cTn id="27" dur="250"/>
                                        <p:tgtEl>
                                          <p:spTgt spid="3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xEl>
                                              <p:pRg st="2" end="2"/>
                                            </p:txEl>
                                          </p:spTgt>
                                        </p:tgtEl>
                                        <p:attrNameLst>
                                          <p:attrName>style.visibility</p:attrName>
                                        </p:attrNameLst>
                                      </p:cBhvr>
                                      <p:to>
                                        <p:strVal val="visible"/>
                                      </p:to>
                                    </p:set>
                                    <p:animEffect transition="in" filter="fade">
                                      <p:cBhvr>
                                        <p:cTn id="32" dur="250"/>
                                        <p:tgtEl>
                                          <p:spTgt spid="3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fade">
                                      <p:cBhvr>
                                        <p:cTn id="37" dur="250"/>
                                        <p:tgtEl>
                                          <p:spTgt spid="3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xEl>
                                              <p:pRg st="1" end="1"/>
                                            </p:txEl>
                                          </p:spTgt>
                                        </p:tgtEl>
                                        <p:attrNameLst>
                                          <p:attrName>style.visibility</p:attrName>
                                        </p:attrNameLst>
                                      </p:cBhvr>
                                      <p:to>
                                        <p:strVal val="visible"/>
                                      </p:to>
                                    </p:set>
                                    <p:animEffect transition="in" filter="fade">
                                      <p:cBhvr>
                                        <p:cTn id="42" dur="250"/>
                                        <p:tgtEl>
                                          <p:spTgt spid="3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xEl>
                                              <p:pRg st="2" end="2"/>
                                            </p:txEl>
                                          </p:spTgt>
                                        </p:tgtEl>
                                        <p:attrNameLst>
                                          <p:attrName>style.visibility</p:attrName>
                                        </p:attrNameLst>
                                      </p:cBhvr>
                                      <p:to>
                                        <p:strVal val="visible"/>
                                      </p:to>
                                    </p:set>
                                    <p:animEffect transition="in" filter="fade">
                                      <p:cBhvr>
                                        <p:cTn id="47" dur="250"/>
                                        <p:tgtEl>
                                          <p:spTgt spid="3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Effect transition="in" filter="fade">
                                      <p:cBhvr>
                                        <p:cTn id="52" dur="250"/>
                                        <p:tgtEl>
                                          <p:spTgt spid="2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xEl>
                                              <p:pRg st="1" end="1"/>
                                            </p:txEl>
                                          </p:spTgt>
                                        </p:tgtEl>
                                        <p:attrNameLst>
                                          <p:attrName>style.visibility</p:attrName>
                                        </p:attrNameLst>
                                      </p:cBhvr>
                                      <p:to>
                                        <p:strVal val="visible"/>
                                      </p:to>
                                    </p:set>
                                    <p:animEffect transition="in" filter="fade">
                                      <p:cBhvr>
                                        <p:cTn id="57" dur="250"/>
                                        <p:tgtEl>
                                          <p:spTgt spid="2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xEl>
                                              <p:pRg st="2" end="2"/>
                                            </p:txEl>
                                          </p:spTgt>
                                        </p:tgtEl>
                                        <p:attrNameLst>
                                          <p:attrName>style.visibility</p:attrName>
                                        </p:attrNameLst>
                                      </p:cBhvr>
                                      <p:to>
                                        <p:strVal val="visible"/>
                                      </p:to>
                                    </p:set>
                                    <p:animEffect transition="in" filter="fade">
                                      <p:cBhvr>
                                        <p:cTn id="62" dur="25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1" grpId="0" build="p"/>
      <p:bldP spid="34" grpId="0" build="p"/>
      <p:bldP spid="43"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78905" y="172995"/>
            <a:ext cx="11871924" cy="1325563"/>
          </a:xfrm>
        </p:spPr>
        <p:txBody>
          <a:bodyPr>
            <a:normAutofit/>
          </a:bodyPr>
          <a:lstStyle/>
          <a:p>
            <a:r>
              <a:rPr lang="en-US" dirty="0"/>
              <a:t>Working Through Communication Breakdowns</a:t>
            </a:r>
          </a:p>
        </p:txBody>
      </p:sp>
      <p:pic>
        <p:nvPicPr>
          <p:cNvPr id="6" name="Content Placeholder 5" descr="Communication Breakdown | Rob Liano – Best Selling Author ..."/>
          <p:cNvPicPr>
            <a:picLocks noGrp="1" noChangeAspect="1"/>
          </p:cNvPicPr>
          <p:nvPr>
            <p:ph idx="1"/>
          </p:nvPr>
        </p:nvPicPr>
        <p:blipFill>
          <a:blip r:embed="rId2"/>
          <a:stretch>
            <a:fillRect/>
          </a:stretch>
        </p:blipFill>
        <p:spPr>
          <a:xfrm>
            <a:off x="3849019" y="1498558"/>
            <a:ext cx="4493962" cy="4679281"/>
          </a:xfrm>
        </p:spPr>
      </p:pic>
      <p:sp>
        <p:nvSpPr>
          <p:cNvPr id="5" name="Rectangle 4">
            <a:hlinkClick r:id="rId3"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5826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it go?</a:t>
            </a:r>
          </a:p>
        </p:txBody>
      </p:sp>
      <p:sp>
        <p:nvSpPr>
          <p:cNvPr id="3" name="Content Placeholder 2"/>
          <p:cNvSpPr>
            <a:spLocks noGrp="1"/>
          </p:cNvSpPr>
          <p:nvPr>
            <p:ph idx="1"/>
          </p:nvPr>
        </p:nvSpPr>
        <p:spPr/>
        <p:txBody>
          <a:bodyPr/>
          <a:lstStyle/>
          <a:p>
            <a:endParaRPr lang="en-US"/>
          </a:p>
        </p:txBody>
      </p:sp>
      <p:sp>
        <p:nvSpPr>
          <p:cNvPr id="4" name="Rectangle 3">
            <a:hlinkClick r:id="rId2"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033892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lowchart: Process 6"/>
          <p:cNvSpPr/>
          <p:nvPr/>
        </p:nvSpPr>
        <p:spPr>
          <a:xfrm>
            <a:off x="5386991" y="354187"/>
            <a:ext cx="1342529" cy="51269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Breakdown</a:t>
            </a:r>
          </a:p>
        </p:txBody>
      </p:sp>
      <p:sp>
        <p:nvSpPr>
          <p:cNvPr id="8" name="Flowchart: Process 7"/>
          <p:cNvSpPr/>
          <p:nvPr/>
        </p:nvSpPr>
        <p:spPr>
          <a:xfrm>
            <a:off x="8225329" y="354187"/>
            <a:ext cx="1538095" cy="51269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Commitment</a:t>
            </a:r>
          </a:p>
        </p:txBody>
      </p:sp>
      <p:sp>
        <p:nvSpPr>
          <p:cNvPr id="11" name="Flowchart: Connector 10"/>
          <p:cNvSpPr/>
          <p:nvPr/>
        </p:nvSpPr>
        <p:spPr>
          <a:xfrm>
            <a:off x="4443519" y="1234234"/>
            <a:ext cx="3229471" cy="14482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Mind</a:t>
            </a:r>
          </a:p>
          <a:p>
            <a:pPr algn="ctr"/>
            <a:r>
              <a:rPr lang="en-US" sz="1200" i="1" dirty="0">
                <a:ea typeface="Arial Unicode MS" panose="020B0604020202020204" pitchFamily="34" charset="-128"/>
                <a:cs typeface="Arial Unicode MS" panose="020B0604020202020204" pitchFamily="34" charset="-128"/>
              </a:rPr>
              <a:t>Something is wrong with it</a:t>
            </a:r>
          </a:p>
          <a:p>
            <a:pPr algn="ctr"/>
            <a:r>
              <a:rPr lang="en-US" sz="1200" i="1" dirty="0">
                <a:ea typeface="Arial Unicode MS" panose="020B0604020202020204" pitchFamily="34" charset="-128"/>
                <a:cs typeface="Arial Unicode MS" panose="020B0604020202020204" pitchFamily="34" charset="-128"/>
              </a:rPr>
              <a:t>Something is wrong with them</a:t>
            </a:r>
          </a:p>
          <a:p>
            <a:pPr algn="ctr"/>
            <a:r>
              <a:rPr lang="en-US" sz="1200" i="1" dirty="0">
                <a:ea typeface="Arial Unicode MS" panose="020B0604020202020204" pitchFamily="34" charset="-128"/>
                <a:cs typeface="Arial Unicode MS" panose="020B0604020202020204" pitchFamily="34" charset="-128"/>
              </a:rPr>
              <a:t>Something is wrong with me</a:t>
            </a:r>
          </a:p>
        </p:txBody>
      </p:sp>
      <p:sp>
        <p:nvSpPr>
          <p:cNvPr id="12" name="Flowchart: Connector 11"/>
          <p:cNvSpPr/>
          <p:nvPr/>
        </p:nvSpPr>
        <p:spPr>
          <a:xfrm>
            <a:off x="2168091" y="1004313"/>
            <a:ext cx="1908083" cy="1908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Arial Unicode MS" panose="020B0604020202020204" pitchFamily="34" charset="-128"/>
                <a:cs typeface="Arial Unicode MS" panose="020B0604020202020204" pitchFamily="34" charset="-128"/>
              </a:rPr>
              <a:t>Right/Wrong</a:t>
            </a:r>
          </a:p>
          <a:p>
            <a:pPr algn="ctr"/>
            <a:r>
              <a:rPr lang="en-US" sz="1200" dirty="0">
                <a:ea typeface="Arial Unicode MS" panose="020B0604020202020204" pitchFamily="34" charset="-128"/>
                <a:cs typeface="Arial Unicode MS" panose="020B0604020202020204" pitchFamily="34" charset="-128"/>
              </a:rPr>
              <a:t>Finger Pointing</a:t>
            </a:r>
          </a:p>
          <a:p>
            <a:pPr algn="ctr"/>
            <a:r>
              <a:rPr lang="en-US" sz="1200" dirty="0">
                <a:ea typeface="Arial Unicode MS" panose="020B0604020202020204" pitchFamily="34" charset="-128"/>
                <a:cs typeface="Arial Unicode MS" panose="020B0604020202020204" pitchFamily="34" charset="-128"/>
              </a:rPr>
              <a:t>Blame</a:t>
            </a:r>
          </a:p>
          <a:p>
            <a:pPr algn="ctr"/>
            <a:r>
              <a:rPr lang="en-US" sz="1200" dirty="0">
                <a:ea typeface="Arial Unicode MS" panose="020B0604020202020204" pitchFamily="34" charset="-128"/>
                <a:cs typeface="Arial Unicode MS" panose="020B0604020202020204" pitchFamily="34" charset="-128"/>
              </a:rPr>
              <a:t>No Coaching</a:t>
            </a:r>
          </a:p>
          <a:p>
            <a:pPr algn="ctr"/>
            <a:r>
              <a:rPr lang="en-US" sz="1200" dirty="0">
                <a:ea typeface="Arial Unicode MS" panose="020B0604020202020204" pitchFamily="34" charset="-128"/>
                <a:cs typeface="Arial Unicode MS" panose="020B0604020202020204" pitchFamily="34" charset="-128"/>
              </a:rPr>
              <a:t>Excuses/Story</a:t>
            </a:r>
          </a:p>
          <a:p>
            <a:pPr algn="ctr"/>
            <a:r>
              <a:rPr lang="en-US" sz="1200" dirty="0">
                <a:ea typeface="Arial Unicode MS" panose="020B0604020202020204" pitchFamily="34" charset="-128"/>
                <a:cs typeface="Arial Unicode MS" panose="020B0604020202020204" pitchFamily="34" charset="-128"/>
              </a:rPr>
              <a:t>Hiding/Denial</a:t>
            </a:r>
          </a:p>
          <a:p>
            <a:pPr algn="ctr"/>
            <a:r>
              <a:rPr lang="en-US" sz="1200" dirty="0">
                <a:ea typeface="Arial Unicode MS" panose="020B0604020202020204" pitchFamily="34" charset="-128"/>
                <a:cs typeface="Arial Unicode MS" panose="020B0604020202020204" pitchFamily="34" charset="-128"/>
              </a:rPr>
              <a:t>No Training</a:t>
            </a:r>
          </a:p>
          <a:p>
            <a:pPr algn="ctr"/>
            <a:r>
              <a:rPr lang="en-US" sz="1200" dirty="0">
                <a:ea typeface="Arial Unicode MS" panose="020B0604020202020204" pitchFamily="34" charset="-128"/>
                <a:cs typeface="Arial Unicode MS" panose="020B0604020202020204" pitchFamily="34" charset="-128"/>
              </a:rPr>
              <a:t>Resignation</a:t>
            </a:r>
          </a:p>
        </p:txBody>
      </p:sp>
      <p:sp>
        <p:nvSpPr>
          <p:cNvPr id="13" name="Flowchart: Alternate Process 12"/>
          <p:cNvSpPr/>
          <p:nvPr/>
        </p:nvSpPr>
        <p:spPr>
          <a:xfrm>
            <a:off x="5228424" y="3089460"/>
            <a:ext cx="1654377" cy="7082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Declare a Breakdown</a:t>
            </a:r>
          </a:p>
        </p:txBody>
      </p:sp>
      <p:sp>
        <p:nvSpPr>
          <p:cNvPr id="14" name="Flowchart: Alternate Process 13"/>
          <p:cNvSpPr/>
          <p:nvPr/>
        </p:nvSpPr>
        <p:spPr>
          <a:xfrm>
            <a:off x="5228424" y="4231139"/>
            <a:ext cx="1654377" cy="7082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Restate Commitment</a:t>
            </a:r>
          </a:p>
        </p:txBody>
      </p:sp>
      <p:sp>
        <p:nvSpPr>
          <p:cNvPr id="15" name="Flowchart: Alternate Process 14"/>
          <p:cNvSpPr/>
          <p:nvPr/>
        </p:nvSpPr>
        <p:spPr>
          <a:xfrm>
            <a:off x="8040334" y="1456225"/>
            <a:ext cx="1908082" cy="10042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Conversation for Action</a:t>
            </a:r>
          </a:p>
          <a:p>
            <a:pPr algn="ctr"/>
            <a:r>
              <a:rPr lang="en-US" sz="1100" i="1" dirty="0">
                <a:ea typeface="Arial Unicode MS" panose="020B0604020202020204" pitchFamily="34" charset="-128"/>
                <a:cs typeface="Arial Unicode MS" panose="020B0604020202020204" pitchFamily="34" charset="-128"/>
              </a:rPr>
              <a:t>Requests &amp; Commitments</a:t>
            </a:r>
          </a:p>
        </p:txBody>
      </p:sp>
      <p:sp>
        <p:nvSpPr>
          <p:cNvPr id="16" name="Flowchart: Alternate Process 15"/>
          <p:cNvSpPr/>
          <p:nvPr/>
        </p:nvSpPr>
        <p:spPr>
          <a:xfrm>
            <a:off x="8040334" y="2819896"/>
            <a:ext cx="1908082" cy="10042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Conversation for Opportunity</a:t>
            </a:r>
          </a:p>
          <a:p>
            <a:pPr algn="ctr"/>
            <a:r>
              <a:rPr lang="en-US" sz="1100" i="1" dirty="0">
                <a:ea typeface="Arial Unicode MS" panose="020B0604020202020204" pitchFamily="34" charset="-128"/>
                <a:cs typeface="Arial Unicode MS" panose="020B0604020202020204" pitchFamily="34" charset="-128"/>
              </a:rPr>
              <a:t>Evaluate the Possibilities</a:t>
            </a:r>
          </a:p>
        </p:txBody>
      </p:sp>
      <p:sp>
        <p:nvSpPr>
          <p:cNvPr id="17" name="Flowchart: Alternate Process 16"/>
          <p:cNvSpPr/>
          <p:nvPr/>
        </p:nvSpPr>
        <p:spPr>
          <a:xfrm>
            <a:off x="8040334" y="4183568"/>
            <a:ext cx="1908082" cy="8034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Conversation for Possibility</a:t>
            </a:r>
          </a:p>
          <a:p>
            <a:pPr algn="ctr"/>
            <a:r>
              <a:rPr lang="en-US" sz="1100" i="1" dirty="0">
                <a:ea typeface="Arial Unicode MS" panose="020B0604020202020204" pitchFamily="34" charset="-128"/>
                <a:cs typeface="Arial Unicode MS" panose="020B0604020202020204" pitchFamily="34" charset="-128"/>
              </a:rPr>
              <a:t>Brainstorming</a:t>
            </a:r>
          </a:p>
        </p:txBody>
      </p:sp>
      <p:sp>
        <p:nvSpPr>
          <p:cNvPr id="18" name="Flowchart: Decision 17"/>
          <p:cNvSpPr/>
          <p:nvPr/>
        </p:nvSpPr>
        <p:spPr>
          <a:xfrm>
            <a:off x="4884863" y="5245964"/>
            <a:ext cx="2341496" cy="88797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a typeface="Arial Unicode MS" panose="020B0604020202020204" pitchFamily="34" charset="-128"/>
                <a:cs typeface="Arial Unicode MS" panose="020B0604020202020204" pitchFamily="34" charset="-128"/>
              </a:rPr>
              <a:t>Still Committed?</a:t>
            </a:r>
          </a:p>
        </p:txBody>
      </p:sp>
      <p:sp>
        <p:nvSpPr>
          <p:cNvPr id="19" name="Flowchart: Alternate Process 18"/>
          <p:cNvSpPr/>
          <p:nvPr/>
        </p:nvSpPr>
        <p:spPr>
          <a:xfrm>
            <a:off x="2268516" y="5238037"/>
            <a:ext cx="2066650" cy="9038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Arial Unicode MS" panose="020B0604020202020204" pitchFamily="34" charset="-128"/>
                <a:cs typeface="Arial Unicode MS" panose="020B0604020202020204" pitchFamily="34" charset="-128"/>
              </a:rPr>
              <a:t>Communicate</a:t>
            </a:r>
          </a:p>
          <a:p>
            <a:pPr algn="ctr"/>
            <a:r>
              <a:rPr lang="en-US" dirty="0">
                <a:ea typeface="Arial Unicode MS" panose="020B0604020202020204" pitchFamily="34" charset="-128"/>
                <a:cs typeface="Arial Unicode MS" panose="020B0604020202020204" pitchFamily="34" charset="-128"/>
              </a:rPr>
              <a:t>Resolve</a:t>
            </a:r>
          </a:p>
          <a:p>
            <a:pPr algn="ctr"/>
            <a:r>
              <a:rPr lang="en-US" dirty="0">
                <a:ea typeface="Arial Unicode MS" panose="020B0604020202020204" pitchFamily="34" charset="-128"/>
                <a:cs typeface="Arial Unicode MS" panose="020B0604020202020204" pitchFamily="34" charset="-128"/>
              </a:rPr>
              <a:t>Be Responsible</a:t>
            </a:r>
          </a:p>
        </p:txBody>
      </p:sp>
      <p:cxnSp>
        <p:nvCxnSpPr>
          <p:cNvPr id="21" name="Straight Arrow Connector 20"/>
          <p:cNvCxnSpPr>
            <a:stCxn id="7" idx="2"/>
            <a:endCxn id="11" idx="0"/>
          </p:cNvCxnSpPr>
          <p:nvPr/>
        </p:nvCxnSpPr>
        <p:spPr>
          <a:xfrm flipH="1">
            <a:off x="6058255" y="866885"/>
            <a:ext cx="1" cy="36734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p:cNvCxnSpPr>
            <a:stCxn id="11" idx="4"/>
            <a:endCxn id="13" idx="0"/>
          </p:cNvCxnSpPr>
          <p:nvPr/>
        </p:nvCxnSpPr>
        <p:spPr>
          <a:xfrm flipH="1">
            <a:off x="6055612" y="2682474"/>
            <a:ext cx="2642" cy="40698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p:cNvCxnSpPr>
            <a:stCxn id="13" idx="2"/>
            <a:endCxn id="14" idx="0"/>
          </p:cNvCxnSpPr>
          <p:nvPr/>
        </p:nvCxnSpPr>
        <p:spPr>
          <a:xfrm>
            <a:off x="6055612" y="3797723"/>
            <a:ext cx="0" cy="43341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p:cNvCxnSpPr>
            <a:stCxn id="14" idx="2"/>
            <a:endCxn id="18" idx="0"/>
          </p:cNvCxnSpPr>
          <p:nvPr/>
        </p:nvCxnSpPr>
        <p:spPr>
          <a:xfrm flipH="1">
            <a:off x="6055612" y="4939402"/>
            <a:ext cx="1" cy="3065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p:cNvCxnSpPr>
            <a:stCxn id="18" idx="1"/>
            <a:endCxn id="19" idx="3"/>
          </p:cNvCxnSpPr>
          <p:nvPr/>
        </p:nvCxnSpPr>
        <p:spPr>
          <a:xfrm flipH="1">
            <a:off x="4335167" y="5689951"/>
            <a:ext cx="54969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2" name="Connector: Elbow 31"/>
          <p:cNvCxnSpPr>
            <a:stCxn id="18" idx="3"/>
            <a:endCxn id="17" idx="2"/>
          </p:cNvCxnSpPr>
          <p:nvPr/>
        </p:nvCxnSpPr>
        <p:spPr>
          <a:xfrm flipV="1">
            <a:off x="7226359" y="4986973"/>
            <a:ext cx="1768016" cy="702979"/>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p:cNvCxnSpPr>
            <a:stCxn id="17" idx="0"/>
            <a:endCxn id="16" idx="2"/>
          </p:cNvCxnSpPr>
          <p:nvPr/>
        </p:nvCxnSpPr>
        <p:spPr>
          <a:xfrm flipV="1">
            <a:off x="8994375" y="3824152"/>
            <a:ext cx="0" cy="35941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p:cNvCxnSpPr>
            <a:stCxn id="16" idx="0"/>
            <a:endCxn id="15" idx="2"/>
          </p:cNvCxnSpPr>
          <p:nvPr/>
        </p:nvCxnSpPr>
        <p:spPr>
          <a:xfrm flipV="1">
            <a:off x="8994375" y="2460482"/>
            <a:ext cx="0" cy="35941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8" name="Straight Arrow Connector 37"/>
          <p:cNvCxnSpPr>
            <a:stCxn id="15" idx="0"/>
            <a:endCxn id="8" idx="2"/>
          </p:cNvCxnSpPr>
          <p:nvPr/>
        </p:nvCxnSpPr>
        <p:spPr>
          <a:xfrm flipV="1">
            <a:off x="8994376" y="866885"/>
            <a:ext cx="1" cy="58934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40" name="Straight Arrow Connector 39"/>
          <p:cNvCxnSpPr>
            <a:stCxn id="8" idx="1"/>
            <a:endCxn id="7" idx="3"/>
          </p:cNvCxnSpPr>
          <p:nvPr/>
        </p:nvCxnSpPr>
        <p:spPr>
          <a:xfrm flipH="1">
            <a:off x="6729520" y="610536"/>
            <a:ext cx="1495809"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p:cNvCxnSpPr>
            <a:stCxn id="11" idx="2"/>
            <a:endCxn id="12" idx="6"/>
          </p:cNvCxnSpPr>
          <p:nvPr/>
        </p:nvCxnSpPr>
        <p:spPr>
          <a:xfrm flipH="1">
            <a:off x="4076174" y="1958354"/>
            <a:ext cx="367345"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TextBox 42"/>
          <p:cNvSpPr txBox="1"/>
          <p:nvPr/>
        </p:nvSpPr>
        <p:spPr>
          <a:xfrm>
            <a:off x="4490203" y="5382175"/>
            <a:ext cx="394660" cy="307777"/>
          </a:xfrm>
          <a:prstGeom prst="rect">
            <a:avLst/>
          </a:prstGeom>
          <a:noFill/>
        </p:spPr>
        <p:txBody>
          <a:bodyPr wrap="none" rtlCol="0">
            <a:spAutoFit/>
          </a:bodyPr>
          <a:lstStyle/>
          <a:p>
            <a:r>
              <a:rPr lang="en-US" sz="1400" i="1" dirty="0">
                <a:ea typeface="Arial Unicode MS" panose="020B0604020202020204" pitchFamily="34" charset="-128"/>
                <a:cs typeface="Arial Unicode MS" panose="020B0604020202020204" pitchFamily="34" charset="-128"/>
              </a:rPr>
              <a:t>No</a:t>
            </a:r>
            <a:endParaRPr lang="en-US" i="1" dirty="0">
              <a:ea typeface="Arial Unicode MS" panose="020B0604020202020204" pitchFamily="34" charset="-128"/>
              <a:cs typeface="Arial Unicode MS" panose="020B0604020202020204" pitchFamily="34" charset="-128"/>
            </a:endParaRPr>
          </a:p>
        </p:txBody>
      </p:sp>
      <p:sp>
        <p:nvSpPr>
          <p:cNvPr id="44" name="TextBox 43"/>
          <p:cNvSpPr txBox="1"/>
          <p:nvPr/>
        </p:nvSpPr>
        <p:spPr>
          <a:xfrm>
            <a:off x="7892102" y="5382175"/>
            <a:ext cx="436530" cy="307777"/>
          </a:xfrm>
          <a:prstGeom prst="rect">
            <a:avLst/>
          </a:prstGeom>
          <a:noFill/>
        </p:spPr>
        <p:txBody>
          <a:bodyPr wrap="none" rtlCol="0">
            <a:spAutoFit/>
          </a:bodyPr>
          <a:lstStyle/>
          <a:p>
            <a:r>
              <a:rPr lang="en-US" sz="1400" i="1" dirty="0">
                <a:ea typeface="Arial Unicode MS" panose="020B0604020202020204" pitchFamily="34" charset="-128"/>
                <a:cs typeface="Arial Unicode MS" panose="020B0604020202020204" pitchFamily="34" charset="-128"/>
              </a:rPr>
              <a:t>Yes</a:t>
            </a:r>
            <a:endParaRPr lang="en-US" i="1" dirty="0">
              <a:ea typeface="Arial Unicode MS" panose="020B0604020202020204" pitchFamily="34" charset="-128"/>
              <a:cs typeface="Arial Unicode MS" panose="020B0604020202020204" pitchFamily="34" charset="-128"/>
            </a:endParaRPr>
          </a:p>
        </p:txBody>
      </p:sp>
      <p:sp>
        <p:nvSpPr>
          <p:cNvPr id="27" name="Rectangle 26">
            <a:hlinkClick r:id="rId2" action="ppaction://hlinksldjump"/>
          </p:cNvPr>
          <p:cNvSpPr/>
          <p:nvPr/>
        </p:nvSpPr>
        <p:spPr>
          <a:xfrm>
            <a:off x="9695460" y="5681966"/>
            <a:ext cx="972541" cy="117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29" name="32-Point Star 28"/>
          <p:cNvSpPr/>
          <p:nvPr/>
        </p:nvSpPr>
        <p:spPr>
          <a:xfrm>
            <a:off x="9461671" y="-13156"/>
            <a:ext cx="603504" cy="603504"/>
          </a:xfrm>
          <a:prstGeom prst="star32">
            <a:avLst/>
          </a:prstGeom>
          <a:ln w="3175"/>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00" b="1" dirty="0">
                <a:ea typeface="Arial Unicode MS" panose="020B0604020202020204" pitchFamily="34" charset="-128"/>
                <a:cs typeface="Arial Unicode MS" panose="020B0604020202020204" pitchFamily="34" charset="-128"/>
              </a:rPr>
              <a:t>Team Charter</a:t>
            </a:r>
          </a:p>
        </p:txBody>
      </p:sp>
    </p:spTree>
    <p:extLst>
      <p:ext uri="{BB962C8B-B14F-4D97-AF65-F5344CB8AC3E}">
        <p14:creationId xmlns:p14="http://schemas.microsoft.com/office/powerpoint/2010/main" val="17337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250"/>
                                        <p:tgtEl>
                                          <p:spTgt spid="40"/>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250"/>
                                        <p:tgtEl>
                                          <p:spTgt spid="21"/>
                                        </p:tgtEl>
                                      </p:cBhvr>
                                    </p:animEffect>
                                  </p:childTnLst>
                                </p:cTn>
                              </p:par>
                            </p:childTnLst>
                          </p:cTn>
                        </p:par>
                        <p:par>
                          <p:cTn id="26" fill="hold">
                            <p:stCondLst>
                              <p:cond delay="25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25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250"/>
                                        <p:tgtEl>
                                          <p:spTgt spid="42"/>
                                        </p:tgtEl>
                                      </p:cBhvr>
                                    </p:animEffect>
                                  </p:childTnLst>
                                </p:cTn>
                              </p:par>
                            </p:childTnLst>
                          </p:cTn>
                        </p:par>
                        <p:par>
                          <p:cTn id="35" fill="hold">
                            <p:stCondLst>
                              <p:cond delay="250"/>
                            </p:stCondLst>
                            <p:childTnLst>
                              <p:par>
                                <p:cTn id="36" presetID="22" presetClass="entr" presetSubtype="2"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25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250"/>
                                        <p:tgtEl>
                                          <p:spTgt spid="24"/>
                                        </p:tgtEl>
                                      </p:cBhvr>
                                    </p:animEffect>
                                  </p:childTnLst>
                                </p:cTn>
                              </p:par>
                            </p:childTnLst>
                          </p:cTn>
                        </p:par>
                        <p:par>
                          <p:cTn id="44" fill="hold">
                            <p:stCondLst>
                              <p:cond delay="250"/>
                            </p:stCondLst>
                            <p:childTnLst>
                              <p:par>
                                <p:cTn id="45" presetID="22" presetClass="entr" presetSubtype="1"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250"/>
                                        <p:tgtEl>
                                          <p:spTgt spid="13"/>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up)">
                                      <p:cBhvr>
                                        <p:cTn id="51" dur="250"/>
                                        <p:tgtEl>
                                          <p:spTgt spid="26"/>
                                        </p:tgtEl>
                                      </p:cBhvr>
                                    </p:animEffect>
                                  </p:childTnLst>
                                </p:cTn>
                              </p:par>
                            </p:childTnLst>
                          </p:cTn>
                        </p:par>
                        <p:par>
                          <p:cTn id="52" fill="hold">
                            <p:stCondLst>
                              <p:cond delay="750"/>
                            </p:stCondLst>
                            <p:childTnLst>
                              <p:par>
                                <p:cTn id="53" presetID="22"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25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up)">
                                      <p:cBhvr>
                                        <p:cTn id="60" dur="250"/>
                                        <p:tgtEl>
                                          <p:spTgt spid="28"/>
                                        </p:tgtEl>
                                      </p:cBhvr>
                                    </p:animEffect>
                                  </p:childTnLst>
                                </p:cTn>
                              </p:par>
                            </p:childTnLst>
                          </p:cTn>
                        </p:par>
                        <p:par>
                          <p:cTn id="61" fill="hold">
                            <p:stCondLst>
                              <p:cond delay="250"/>
                            </p:stCondLst>
                            <p:childTnLst>
                              <p:par>
                                <p:cTn id="62" presetID="22" presetClass="entr" presetSubtype="1"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25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250"/>
                                        <p:tgtEl>
                                          <p:spTgt spid="30"/>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right)">
                                      <p:cBhvr>
                                        <p:cTn id="72" dur="250"/>
                                        <p:tgtEl>
                                          <p:spTgt spid="43"/>
                                        </p:tgtEl>
                                      </p:cBhvr>
                                    </p:animEffect>
                                  </p:childTnLst>
                                </p:cTn>
                              </p:par>
                            </p:childTnLst>
                          </p:cTn>
                        </p:par>
                        <p:par>
                          <p:cTn id="73" fill="hold">
                            <p:stCondLst>
                              <p:cond delay="250"/>
                            </p:stCondLst>
                            <p:childTnLst>
                              <p:par>
                                <p:cTn id="74" presetID="22" presetClass="entr" presetSubtype="2"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right)">
                                      <p:cBhvr>
                                        <p:cTn id="76" dur="25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250"/>
                                        <p:tgtEl>
                                          <p:spTgt spid="32"/>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up)">
                                      <p:cBhvr>
                                        <p:cTn id="84" dur="250"/>
                                        <p:tgtEl>
                                          <p:spTgt spid="44"/>
                                        </p:tgtEl>
                                      </p:cBhvr>
                                    </p:animEffect>
                                  </p:childTnLst>
                                </p:cTn>
                              </p:par>
                            </p:childTnLst>
                          </p:cTn>
                        </p:par>
                        <p:par>
                          <p:cTn id="85" fill="hold">
                            <p:stCondLst>
                              <p:cond delay="250"/>
                            </p:stCondLst>
                            <p:childTnLst>
                              <p:par>
                                <p:cTn id="86" presetID="22" presetClass="entr" presetSubtype="4"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down)">
                                      <p:cBhvr>
                                        <p:cTn id="88" dur="250"/>
                                        <p:tgtEl>
                                          <p:spTgt spid="17"/>
                                        </p:tgtEl>
                                      </p:cBhvr>
                                    </p:animEffect>
                                  </p:childTnLst>
                                </p:cTn>
                              </p:par>
                            </p:childTnLst>
                          </p:cTn>
                        </p:par>
                        <p:par>
                          <p:cTn id="89" fill="hold">
                            <p:stCondLst>
                              <p:cond delay="500"/>
                            </p:stCondLst>
                            <p:childTnLst>
                              <p:par>
                                <p:cTn id="90" presetID="22" presetClass="entr" presetSubtype="4"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down)">
                                      <p:cBhvr>
                                        <p:cTn id="92" dur="250"/>
                                        <p:tgtEl>
                                          <p:spTgt spid="34"/>
                                        </p:tgtEl>
                                      </p:cBhvr>
                                    </p:animEffect>
                                  </p:childTnLst>
                                </p:cTn>
                              </p:par>
                            </p:childTnLst>
                          </p:cTn>
                        </p:par>
                        <p:par>
                          <p:cTn id="93" fill="hold">
                            <p:stCondLst>
                              <p:cond delay="750"/>
                            </p:stCondLst>
                            <p:childTnLst>
                              <p:par>
                                <p:cTn id="94" presetID="22" presetClass="entr" presetSubtype="4"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250"/>
                                        <p:tgtEl>
                                          <p:spTgt spid="16"/>
                                        </p:tgtEl>
                                      </p:cBhvr>
                                    </p:animEffect>
                                  </p:childTnLst>
                                </p:cTn>
                              </p:par>
                            </p:childTnLst>
                          </p:cTn>
                        </p:par>
                        <p:par>
                          <p:cTn id="97" fill="hold">
                            <p:stCondLst>
                              <p:cond delay="1000"/>
                            </p:stCondLst>
                            <p:childTnLst>
                              <p:par>
                                <p:cTn id="98" presetID="22" presetClass="entr" presetSubtype="4" fill="hold" nodeType="after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down)">
                                      <p:cBhvr>
                                        <p:cTn id="100" dur="250"/>
                                        <p:tgtEl>
                                          <p:spTgt spid="36"/>
                                        </p:tgtEl>
                                      </p:cBhvr>
                                    </p:animEffect>
                                  </p:childTnLst>
                                </p:cTn>
                              </p:par>
                            </p:childTnLst>
                          </p:cTn>
                        </p:par>
                        <p:par>
                          <p:cTn id="101" fill="hold">
                            <p:stCondLst>
                              <p:cond delay="1250"/>
                            </p:stCondLst>
                            <p:childTnLst>
                              <p:par>
                                <p:cTn id="102" presetID="22" presetClass="entr" presetSubtype="4" fill="hold" grpId="0" nodeType="after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wipe(down)">
                                      <p:cBhvr>
                                        <p:cTn id="104" dur="250"/>
                                        <p:tgtEl>
                                          <p:spTgt spid="15"/>
                                        </p:tgtEl>
                                      </p:cBhvr>
                                    </p:animEffect>
                                  </p:childTnLst>
                                </p:cTn>
                              </p:par>
                            </p:childTnLst>
                          </p:cTn>
                        </p:par>
                        <p:par>
                          <p:cTn id="105" fill="hold">
                            <p:stCondLst>
                              <p:cond delay="1500"/>
                            </p:stCondLst>
                            <p:childTnLst>
                              <p:par>
                                <p:cTn id="106" presetID="22" presetClass="entr" presetSubtype="4"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down)">
                                      <p:cBhvr>
                                        <p:cTn id="108"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43" grpId="0"/>
      <p:bldP spid="44" grpId="0"/>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it together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98519027"/>
              </p:ext>
            </p:extLst>
          </p:nvPr>
        </p:nvGraphicFramePr>
        <p:xfrm>
          <a:off x="469901" y="1179576"/>
          <a:ext cx="11399012" cy="497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910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From Dysfunctional to High-Performance</a:t>
            </a:r>
            <a:endParaRPr lang="en-US" kern="1200" dirty="0"/>
          </a:p>
        </p:txBody>
      </p:sp>
      <p:sp>
        <p:nvSpPr>
          <p:cNvPr id="16" name="Freeform 15"/>
          <p:cNvSpPr/>
          <p:nvPr/>
        </p:nvSpPr>
        <p:spPr>
          <a:xfrm>
            <a:off x="5292519" y="1411359"/>
            <a:ext cx="1591056" cy="905192"/>
          </a:xfrm>
          <a:custGeom>
            <a:avLst/>
            <a:gdLst>
              <a:gd name="connsiteX0" fmla="*/ 0 w 1591056"/>
              <a:gd name="connsiteY0" fmla="*/ 905192 h 905192"/>
              <a:gd name="connsiteX1" fmla="*/ 795528 w 1591056"/>
              <a:gd name="connsiteY1" fmla="*/ 0 h 905192"/>
              <a:gd name="connsiteX2" fmla="*/ 795528 w 1591056"/>
              <a:gd name="connsiteY2" fmla="*/ 0 h 905192"/>
              <a:gd name="connsiteX3" fmla="*/ 1591056 w 1591056"/>
              <a:gd name="connsiteY3" fmla="*/ 905192 h 905192"/>
              <a:gd name="connsiteX4" fmla="*/ 0 w 1591056"/>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905192">
                <a:moveTo>
                  <a:pt x="0" y="905192"/>
                </a:moveTo>
                <a:lnTo>
                  <a:pt x="795528" y="0"/>
                </a:lnTo>
                <a:lnTo>
                  <a:pt x="795528" y="0"/>
                </a:lnTo>
                <a:lnTo>
                  <a:pt x="1591056" y="905192"/>
                </a:lnTo>
                <a:lnTo>
                  <a:pt x="0" y="905192"/>
                </a:lnTo>
                <a:close/>
              </a:path>
            </a:pathLst>
          </a:custGeom>
          <a:solidFill>
            <a:schemeClr val="accent1">
              <a:lumMod val="75000"/>
            </a:schemeClr>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7780" tIns="548640" rIns="17780" bIns="17780" numCol="1" spcCol="1270" anchor="ctr" anchorCtr="0">
            <a:noAutofit/>
          </a:bodyPr>
          <a:lstStyle/>
          <a:p>
            <a:pPr algn="ctr" defTabSz="622300">
              <a:lnSpc>
                <a:spcPct val="90000"/>
              </a:lnSpc>
              <a:spcBef>
                <a:spcPct val="0"/>
              </a:spcBef>
              <a:spcAft>
                <a:spcPct val="35000"/>
              </a:spcAft>
            </a:pPr>
            <a: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Inattention</a:t>
            </a:r>
            <a:b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br>
            <a: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to Results</a:t>
            </a:r>
          </a:p>
        </p:txBody>
      </p:sp>
      <p:sp>
        <p:nvSpPr>
          <p:cNvPr id="17" name="Freeform 16"/>
          <p:cNvSpPr/>
          <p:nvPr/>
        </p:nvSpPr>
        <p:spPr>
          <a:xfrm>
            <a:off x="4496991" y="2316551"/>
            <a:ext cx="3182112" cy="905192"/>
          </a:xfrm>
          <a:custGeom>
            <a:avLst/>
            <a:gdLst>
              <a:gd name="connsiteX0" fmla="*/ 0 w 3182112"/>
              <a:gd name="connsiteY0" fmla="*/ 905192 h 905192"/>
              <a:gd name="connsiteX1" fmla="*/ 795528 w 3182112"/>
              <a:gd name="connsiteY1" fmla="*/ 0 h 905192"/>
              <a:gd name="connsiteX2" fmla="*/ 2386584 w 3182112"/>
              <a:gd name="connsiteY2" fmla="*/ 0 h 905192"/>
              <a:gd name="connsiteX3" fmla="*/ 3182112 w 3182112"/>
              <a:gd name="connsiteY3" fmla="*/ 905192 h 905192"/>
              <a:gd name="connsiteX4" fmla="*/ 0 w 3182112"/>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2" h="905192">
                <a:moveTo>
                  <a:pt x="0" y="905192"/>
                </a:moveTo>
                <a:lnTo>
                  <a:pt x="795528" y="0"/>
                </a:lnTo>
                <a:lnTo>
                  <a:pt x="2386584" y="0"/>
                </a:lnTo>
                <a:lnTo>
                  <a:pt x="3182112" y="905192"/>
                </a:lnTo>
                <a:lnTo>
                  <a:pt x="0" y="905192"/>
                </a:lnTo>
                <a:close/>
              </a:path>
            </a:pathLst>
          </a:custGeom>
          <a:solidFill>
            <a:schemeClr val="accent1">
              <a:lumMod val="75000"/>
            </a:schemeClr>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74649" tIns="17780" rIns="574651" bIns="17780" numCol="1" spcCol="1270" anchor="ctr" anchorCtr="0">
            <a:noAutofit/>
          </a:bodyPr>
          <a:lstStyle/>
          <a:p>
            <a:pPr algn="ctr" defTabSz="622300">
              <a:lnSpc>
                <a:spcPct val="90000"/>
              </a:lnSpc>
              <a:spcBef>
                <a:spcPct val="0"/>
              </a:spcBef>
              <a:spcAft>
                <a:spcPct val="35000"/>
              </a:spcAft>
            </a:pPr>
            <a: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Avoidance of Accountability</a:t>
            </a:r>
          </a:p>
        </p:txBody>
      </p:sp>
      <p:sp>
        <p:nvSpPr>
          <p:cNvPr id="18" name="Freeform 17"/>
          <p:cNvSpPr/>
          <p:nvPr/>
        </p:nvSpPr>
        <p:spPr>
          <a:xfrm>
            <a:off x="3701463" y="3221744"/>
            <a:ext cx="4773168" cy="905192"/>
          </a:xfrm>
          <a:custGeom>
            <a:avLst/>
            <a:gdLst>
              <a:gd name="connsiteX0" fmla="*/ 0 w 4773168"/>
              <a:gd name="connsiteY0" fmla="*/ 905192 h 905192"/>
              <a:gd name="connsiteX1" fmla="*/ 795528 w 4773168"/>
              <a:gd name="connsiteY1" fmla="*/ 0 h 905192"/>
              <a:gd name="connsiteX2" fmla="*/ 3977640 w 4773168"/>
              <a:gd name="connsiteY2" fmla="*/ 0 h 905192"/>
              <a:gd name="connsiteX3" fmla="*/ 4773168 w 4773168"/>
              <a:gd name="connsiteY3" fmla="*/ 905192 h 905192"/>
              <a:gd name="connsiteX4" fmla="*/ 0 w 4773168"/>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168" h="905192">
                <a:moveTo>
                  <a:pt x="0" y="905192"/>
                </a:moveTo>
                <a:lnTo>
                  <a:pt x="795528" y="0"/>
                </a:lnTo>
                <a:lnTo>
                  <a:pt x="3977640" y="0"/>
                </a:lnTo>
                <a:lnTo>
                  <a:pt x="4773168" y="905192"/>
                </a:lnTo>
                <a:lnTo>
                  <a:pt x="0" y="905192"/>
                </a:lnTo>
                <a:close/>
              </a:path>
            </a:pathLst>
          </a:custGeom>
          <a:solidFill>
            <a:schemeClr val="accent1">
              <a:lumMod val="75000"/>
            </a:schemeClr>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853084" tIns="17780" rIns="853085" bIns="17780" numCol="1" spcCol="1270" anchor="ctr" anchorCtr="0">
            <a:noAutofit/>
          </a:bodyPr>
          <a:lstStyle/>
          <a:p>
            <a:pPr algn="ctr" defTabSz="622300">
              <a:lnSpc>
                <a:spcPct val="90000"/>
              </a:lnSpc>
              <a:spcBef>
                <a:spcPct val="0"/>
              </a:spcBef>
              <a:spcAft>
                <a:spcPct val="35000"/>
              </a:spcAft>
            </a:pPr>
            <a: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Lack of Commitment</a:t>
            </a:r>
          </a:p>
        </p:txBody>
      </p:sp>
      <p:sp>
        <p:nvSpPr>
          <p:cNvPr id="19" name="Freeform 18"/>
          <p:cNvSpPr/>
          <p:nvPr/>
        </p:nvSpPr>
        <p:spPr>
          <a:xfrm>
            <a:off x="2905935" y="4126936"/>
            <a:ext cx="6364224" cy="905192"/>
          </a:xfrm>
          <a:custGeom>
            <a:avLst/>
            <a:gdLst>
              <a:gd name="connsiteX0" fmla="*/ 0 w 6364224"/>
              <a:gd name="connsiteY0" fmla="*/ 905192 h 905192"/>
              <a:gd name="connsiteX1" fmla="*/ 795528 w 6364224"/>
              <a:gd name="connsiteY1" fmla="*/ 0 h 905192"/>
              <a:gd name="connsiteX2" fmla="*/ 5568696 w 6364224"/>
              <a:gd name="connsiteY2" fmla="*/ 0 h 905192"/>
              <a:gd name="connsiteX3" fmla="*/ 6364224 w 6364224"/>
              <a:gd name="connsiteY3" fmla="*/ 905192 h 905192"/>
              <a:gd name="connsiteX4" fmla="*/ 0 w 6364224"/>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4224" h="905192">
                <a:moveTo>
                  <a:pt x="0" y="905192"/>
                </a:moveTo>
                <a:lnTo>
                  <a:pt x="795528" y="0"/>
                </a:lnTo>
                <a:lnTo>
                  <a:pt x="5568696" y="0"/>
                </a:lnTo>
                <a:lnTo>
                  <a:pt x="6364224" y="905192"/>
                </a:lnTo>
                <a:lnTo>
                  <a:pt x="0" y="905192"/>
                </a:lnTo>
                <a:close/>
              </a:path>
            </a:pathLst>
          </a:custGeom>
          <a:solidFill>
            <a:schemeClr val="accent1">
              <a:lumMod val="75000"/>
            </a:schemeClr>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31519" tIns="17780" rIns="1131520" bIns="17780" numCol="1" spcCol="1270" anchor="ctr" anchorCtr="0">
            <a:noAutofit/>
          </a:bodyPr>
          <a:lstStyle/>
          <a:p>
            <a:pPr algn="ctr" defTabSz="622300">
              <a:lnSpc>
                <a:spcPct val="90000"/>
              </a:lnSpc>
              <a:spcBef>
                <a:spcPct val="0"/>
              </a:spcBef>
              <a:spcAft>
                <a:spcPct val="35000"/>
              </a:spcAft>
            </a:pPr>
            <a: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Fear of Conflict</a:t>
            </a:r>
          </a:p>
        </p:txBody>
      </p:sp>
      <p:sp>
        <p:nvSpPr>
          <p:cNvPr id="20" name="Freeform 19"/>
          <p:cNvSpPr/>
          <p:nvPr/>
        </p:nvSpPr>
        <p:spPr>
          <a:xfrm>
            <a:off x="2110407" y="5032129"/>
            <a:ext cx="7955280" cy="905192"/>
          </a:xfrm>
          <a:custGeom>
            <a:avLst/>
            <a:gdLst>
              <a:gd name="connsiteX0" fmla="*/ 0 w 7955280"/>
              <a:gd name="connsiteY0" fmla="*/ 905192 h 905192"/>
              <a:gd name="connsiteX1" fmla="*/ 795528 w 7955280"/>
              <a:gd name="connsiteY1" fmla="*/ 0 h 905192"/>
              <a:gd name="connsiteX2" fmla="*/ 7159752 w 7955280"/>
              <a:gd name="connsiteY2" fmla="*/ 0 h 905192"/>
              <a:gd name="connsiteX3" fmla="*/ 7955280 w 7955280"/>
              <a:gd name="connsiteY3" fmla="*/ 905192 h 905192"/>
              <a:gd name="connsiteX4" fmla="*/ 0 w 7955280"/>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280" h="905192">
                <a:moveTo>
                  <a:pt x="0" y="905192"/>
                </a:moveTo>
                <a:lnTo>
                  <a:pt x="795528" y="0"/>
                </a:lnTo>
                <a:lnTo>
                  <a:pt x="7159752" y="0"/>
                </a:lnTo>
                <a:lnTo>
                  <a:pt x="7955280" y="905192"/>
                </a:lnTo>
                <a:lnTo>
                  <a:pt x="0" y="905192"/>
                </a:lnTo>
                <a:close/>
              </a:path>
            </a:pathLst>
          </a:custGeom>
          <a:solidFill>
            <a:schemeClr val="accent1">
              <a:lumMod val="75000"/>
            </a:schemeClr>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9953" tIns="17780" rIns="1409955" bIns="17780" numCol="1" spcCol="1270" anchor="ctr" anchorCtr="0">
            <a:noAutofit/>
          </a:bodyPr>
          <a:lstStyle/>
          <a:p>
            <a:pPr algn="ctr" defTabSz="622300">
              <a:lnSpc>
                <a:spcPct val="90000"/>
              </a:lnSpc>
              <a:spcBef>
                <a:spcPct val="0"/>
              </a:spcBef>
              <a:spcAft>
                <a:spcPct val="35000"/>
              </a:spcAft>
            </a:pPr>
            <a:r>
              <a:rPr lang="en-US" sz="1400" dirty="0">
                <a:solidFill>
                  <a:schemeClr val="accent1">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Absence of Trust</a:t>
            </a:r>
          </a:p>
        </p:txBody>
      </p:sp>
      <p:sp>
        <p:nvSpPr>
          <p:cNvPr id="10" name="Freeform 9"/>
          <p:cNvSpPr/>
          <p:nvPr/>
        </p:nvSpPr>
        <p:spPr>
          <a:xfrm>
            <a:off x="5292519" y="1411358"/>
            <a:ext cx="1591056" cy="905192"/>
          </a:xfrm>
          <a:custGeom>
            <a:avLst/>
            <a:gdLst>
              <a:gd name="connsiteX0" fmla="*/ 0 w 1591056"/>
              <a:gd name="connsiteY0" fmla="*/ 905192 h 905192"/>
              <a:gd name="connsiteX1" fmla="*/ 795528 w 1591056"/>
              <a:gd name="connsiteY1" fmla="*/ 0 h 905192"/>
              <a:gd name="connsiteX2" fmla="*/ 795528 w 1591056"/>
              <a:gd name="connsiteY2" fmla="*/ 0 h 905192"/>
              <a:gd name="connsiteX3" fmla="*/ 1591056 w 1591056"/>
              <a:gd name="connsiteY3" fmla="*/ 905192 h 905192"/>
              <a:gd name="connsiteX4" fmla="*/ 0 w 1591056"/>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905192">
                <a:moveTo>
                  <a:pt x="0" y="905192"/>
                </a:moveTo>
                <a:lnTo>
                  <a:pt x="795528" y="0"/>
                </a:lnTo>
                <a:lnTo>
                  <a:pt x="795528" y="0"/>
                </a:lnTo>
                <a:lnTo>
                  <a:pt x="1591056" y="905192"/>
                </a:lnTo>
                <a:lnTo>
                  <a:pt x="0" y="905192"/>
                </a:lnTo>
                <a:close/>
              </a:path>
            </a:pathLst>
          </a:custGeom>
          <a:solidFill>
            <a:schemeClr val="tx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860" tIns="457200" rIns="22860" bIns="22860" numCol="1" spcCol="1270" anchor="ctr" anchorCtr="0">
            <a:noAutofit/>
          </a:bodyPr>
          <a:lstStyle/>
          <a:p>
            <a:pPr algn="ctr" defTabSz="800100">
              <a:lnSpc>
                <a:spcPct val="90000"/>
              </a:lnSpc>
              <a:spcBef>
                <a:spcPct val="0"/>
              </a:spcBef>
              <a:spcAft>
                <a:spcPct val="35000"/>
              </a:spcAft>
            </a:pPr>
            <a:r>
              <a:rPr lang="en-US" dirty="0">
                <a:solidFill>
                  <a:schemeClr val="tx2">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Results</a:t>
            </a:r>
          </a:p>
        </p:txBody>
      </p:sp>
      <p:sp>
        <p:nvSpPr>
          <p:cNvPr id="11" name="Freeform 10"/>
          <p:cNvSpPr/>
          <p:nvPr/>
        </p:nvSpPr>
        <p:spPr>
          <a:xfrm>
            <a:off x="4496991" y="2316550"/>
            <a:ext cx="3182112" cy="905192"/>
          </a:xfrm>
          <a:custGeom>
            <a:avLst/>
            <a:gdLst>
              <a:gd name="connsiteX0" fmla="*/ 0 w 3182112"/>
              <a:gd name="connsiteY0" fmla="*/ 905192 h 905192"/>
              <a:gd name="connsiteX1" fmla="*/ 795528 w 3182112"/>
              <a:gd name="connsiteY1" fmla="*/ 0 h 905192"/>
              <a:gd name="connsiteX2" fmla="*/ 2386584 w 3182112"/>
              <a:gd name="connsiteY2" fmla="*/ 0 h 905192"/>
              <a:gd name="connsiteX3" fmla="*/ 3182112 w 3182112"/>
              <a:gd name="connsiteY3" fmla="*/ 905192 h 905192"/>
              <a:gd name="connsiteX4" fmla="*/ 0 w 3182112"/>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2" h="905192">
                <a:moveTo>
                  <a:pt x="0" y="905192"/>
                </a:moveTo>
                <a:lnTo>
                  <a:pt x="795528" y="0"/>
                </a:lnTo>
                <a:lnTo>
                  <a:pt x="2386584" y="0"/>
                </a:lnTo>
                <a:lnTo>
                  <a:pt x="3182112" y="905192"/>
                </a:lnTo>
                <a:lnTo>
                  <a:pt x="0" y="905192"/>
                </a:lnTo>
                <a:close/>
              </a:path>
            </a:pathLst>
          </a:custGeom>
          <a:solidFill>
            <a:schemeClr val="tx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79729" tIns="22860" rIns="579731" bIns="22860" numCol="1" spcCol="1270" anchor="ctr" anchorCtr="0">
            <a:noAutofit/>
          </a:bodyPr>
          <a:lstStyle/>
          <a:p>
            <a:pPr algn="ctr" defTabSz="800100">
              <a:lnSpc>
                <a:spcPct val="90000"/>
              </a:lnSpc>
              <a:spcBef>
                <a:spcPct val="0"/>
              </a:spcBef>
              <a:spcAft>
                <a:spcPct val="35000"/>
              </a:spcAft>
            </a:pPr>
            <a:r>
              <a:rPr lang="en-US" dirty="0">
                <a:solidFill>
                  <a:schemeClr val="tx2">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Accountability</a:t>
            </a:r>
          </a:p>
        </p:txBody>
      </p:sp>
      <p:sp>
        <p:nvSpPr>
          <p:cNvPr id="12" name="Freeform 11"/>
          <p:cNvSpPr/>
          <p:nvPr/>
        </p:nvSpPr>
        <p:spPr>
          <a:xfrm>
            <a:off x="3701463" y="3221743"/>
            <a:ext cx="4773168" cy="905192"/>
          </a:xfrm>
          <a:custGeom>
            <a:avLst/>
            <a:gdLst>
              <a:gd name="connsiteX0" fmla="*/ 0 w 4773168"/>
              <a:gd name="connsiteY0" fmla="*/ 905192 h 905192"/>
              <a:gd name="connsiteX1" fmla="*/ 795528 w 4773168"/>
              <a:gd name="connsiteY1" fmla="*/ 0 h 905192"/>
              <a:gd name="connsiteX2" fmla="*/ 3977640 w 4773168"/>
              <a:gd name="connsiteY2" fmla="*/ 0 h 905192"/>
              <a:gd name="connsiteX3" fmla="*/ 4773168 w 4773168"/>
              <a:gd name="connsiteY3" fmla="*/ 905192 h 905192"/>
              <a:gd name="connsiteX4" fmla="*/ 0 w 4773168"/>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168" h="905192">
                <a:moveTo>
                  <a:pt x="0" y="905192"/>
                </a:moveTo>
                <a:lnTo>
                  <a:pt x="795528" y="0"/>
                </a:lnTo>
                <a:lnTo>
                  <a:pt x="3977640" y="0"/>
                </a:lnTo>
                <a:lnTo>
                  <a:pt x="4773168" y="905192"/>
                </a:lnTo>
                <a:lnTo>
                  <a:pt x="0" y="905192"/>
                </a:lnTo>
                <a:close/>
              </a:path>
            </a:pathLst>
          </a:custGeom>
          <a:solidFill>
            <a:schemeClr val="tx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58164" tIns="22860" rIns="858165" bIns="22860" numCol="1" spcCol="1270" anchor="ctr" anchorCtr="0">
            <a:noAutofit/>
          </a:bodyPr>
          <a:lstStyle/>
          <a:p>
            <a:pPr algn="ctr" defTabSz="800100">
              <a:lnSpc>
                <a:spcPct val="90000"/>
              </a:lnSpc>
              <a:spcBef>
                <a:spcPct val="0"/>
              </a:spcBef>
              <a:spcAft>
                <a:spcPct val="35000"/>
              </a:spcAft>
            </a:pPr>
            <a:r>
              <a:rPr lang="en-US" dirty="0">
                <a:solidFill>
                  <a:schemeClr val="tx2">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Commitment</a:t>
            </a:r>
          </a:p>
        </p:txBody>
      </p:sp>
      <p:sp>
        <p:nvSpPr>
          <p:cNvPr id="13" name="Freeform 12"/>
          <p:cNvSpPr/>
          <p:nvPr/>
        </p:nvSpPr>
        <p:spPr>
          <a:xfrm>
            <a:off x="2905935" y="4126935"/>
            <a:ext cx="6364224" cy="905192"/>
          </a:xfrm>
          <a:custGeom>
            <a:avLst/>
            <a:gdLst>
              <a:gd name="connsiteX0" fmla="*/ 0 w 6364224"/>
              <a:gd name="connsiteY0" fmla="*/ 905192 h 905192"/>
              <a:gd name="connsiteX1" fmla="*/ 795528 w 6364224"/>
              <a:gd name="connsiteY1" fmla="*/ 0 h 905192"/>
              <a:gd name="connsiteX2" fmla="*/ 5568696 w 6364224"/>
              <a:gd name="connsiteY2" fmla="*/ 0 h 905192"/>
              <a:gd name="connsiteX3" fmla="*/ 6364224 w 6364224"/>
              <a:gd name="connsiteY3" fmla="*/ 905192 h 905192"/>
              <a:gd name="connsiteX4" fmla="*/ 0 w 6364224"/>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4224" h="905192">
                <a:moveTo>
                  <a:pt x="0" y="905192"/>
                </a:moveTo>
                <a:lnTo>
                  <a:pt x="795528" y="0"/>
                </a:lnTo>
                <a:lnTo>
                  <a:pt x="5568696" y="0"/>
                </a:lnTo>
                <a:lnTo>
                  <a:pt x="6364224" y="905192"/>
                </a:lnTo>
                <a:lnTo>
                  <a:pt x="0" y="905192"/>
                </a:lnTo>
                <a:close/>
              </a:path>
            </a:pathLst>
          </a:custGeom>
          <a:solidFill>
            <a:schemeClr val="tx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6599" tIns="22860" rIns="1136600" bIns="22860" numCol="1" spcCol="1270" anchor="ctr" anchorCtr="0">
            <a:noAutofit/>
          </a:bodyPr>
          <a:lstStyle/>
          <a:p>
            <a:pPr algn="ctr" defTabSz="800100">
              <a:lnSpc>
                <a:spcPct val="90000"/>
              </a:lnSpc>
              <a:spcBef>
                <a:spcPct val="0"/>
              </a:spcBef>
              <a:spcAft>
                <a:spcPct val="35000"/>
              </a:spcAft>
            </a:pPr>
            <a:r>
              <a:rPr lang="en-US" dirty="0">
                <a:solidFill>
                  <a:schemeClr val="tx2">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Conflict</a:t>
            </a:r>
          </a:p>
        </p:txBody>
      </p:sp>
      <p:sp>
        <p:nvSpPr>
          <p:cNvPr id="14" name="Freeform 13"/>
          <p:cNvSpPr/>
          <p:nvPr/>
        </p:nvSpPr>
        <p:spPr>
          <a:xfrm>
            <a:off x="2110407" y="5032128"/>
            <a:ext cx="7955280" cy="905192"/>
          </a:xfrm>
          <a:custGeom>
            <a:avLst/>
            <a:gdLst>
              <a:gd name="connsiteX0" fmla="*/ 0 w 7955280"/>
              <a:gd name="connsiteY0" fmla="*/ 905192 h 905192"/>
              <a:gd name="connsiteX1" fmla="*/ 795528 w 7955280"/>
              <a:gd name="connsiteY1" fmla="*/ 0 h 905192"/>
              <a:gd name="connsiteX2" fmla="*/ 7159752 w 7955280"/>
              <a:gd name="connsiteY2" fmla="*/ 0 h 905192"/>
              <a:gd name="connsiteX3" fmla="*/ 7955280 w 7955280"/>
              <a:gd name="connsiteY3" fmla="*/ 905192 h 905192"/>
              <a:gd name="connsiteX4" fmla="*/ 0 w 7955280"/>
              <a:gd name="connsiteY4" fmla="*/ 905192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280" h="905192">
                <a:moveTo>
                  <a:pt x="0" y="905192"/>
                </a:moveTo>
                <a:lnTo>
                  <a:pt x="795528" y="0"/>
                </a:lnTo>
                <a:lnTo>
                  <a:pt x="7159752" y="0"/>
                </a:lnTo>
                <a:lnTo>
                  <a:pt x="7955280" y="905192"/>
                </a:lnTo>
                <a:lnTo>
                  <a:pt x="0" y="905192"/>
                </a:lnTo>
                <a:close/>
              </a:path>
            </a:pathLst>
          </a:custGeom>
          <a:solidFill>
            <a:schemeClr val="tx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15033" tIns="22860" rIns="1415035" bIns="22860" numCol="1" spcCol="1270" anchor="ctr" anchorCtr="0">
            <a:noAutofit/>
          </a:bodyPr>
          <a:lstStyle/>
          <a:p>
            <a:pPr algn="ctr" defTabSz="800100">
              <a:lnSpc>
                <a:spcPct val="90000"/>
              </a:lnSpc>
              <a:spcBef>
                <a:spcPct val="0"/>
              </a:spcBef>
              <a:spcAft>
                <a:spcPct val="35000"/>
              </a:spcAft>
            </a:pPr>
            <a:r>
              <a:rPr lang="en-US" dirty="0">
                <a:solidFill>
                  <a:schemeClr val="tx2">
                    <a:lumMod val="20000"/>
                    <a:lumOff val="80000"/>
                  </a:schemeClr>
                </a:solidFill>
                <a:latin typeface="Milo Offc Black" panose="020B0A04030101020102" pitchFamily="34" charset="0"/>
                <a:ea typeface="Arial Unicode MS" panose="020B0604020202020204" pitchFamily="34" charset="-128"/>
                <a:cs typeface="Arial Unicode MS" panose="020B0604020202020204" pitchFamily="34" charset="-128"/>
              </a:rPr>
              <a:t>Trust</a:t>
            </a:r>
          </a:p>
        </p:txBody>
      </p:sp>
      <p:sp>
        <p:nvSpPr>
          <p:cNvPr id="21" name="Rectangle 20">
            <a:hlinkClick r:id="rId3" action="ppaction://hlinksldjump"/>
          </p:cNvPr>
          <p:cNvSpPr/>
          <p:nvPr/>
        </p:nvSpPr>
        <p:spPr>
          <a:xfrm>
            <a:off x="8693727" y="207819"/>
            <a:ext cx="1433946" cy="810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3" name="TextBox 2"/>
          <p:cNvSpPr txBox="1"/>
          <p:nvPr/>
        </p:nvSpPr>
        <p:spPr>
          <a:xfrm>
            <a:off x="47767" y="6523629"/>
            <a:ext cx="2839239" cy="338554"/>
          </a:xfrm>
          <a:prstGeom prst="rect">
            <a:avLst/>
          </a:prstGeom>
          <a:noFill/>
        </p:spPr>
        <p:txBody>
          <a:bodyPr wrap="none" rtlCol="0">
            <a:spAutoFit/>
          </a:bodyPr>
          <a:lstStyle/>
          <a:p>
            <a:r>
              <a:rPr lang="en-US" sz="800" i="1" dirty="0">
                <a:ea typeface="Arial Unicode MS" panose="020B0604020202020204" pitchFamily="34" charset="-128"/>
                <a:cs typeface="Arial Unicode MS" panose="020B0604020202020204" pitchFamily="34" charset="-128"/>
              </a:rPr>
              <a:t>Source: </a:t>
            </a:r>
            <a:r>
              <a:rPr lang="en-US" sz="800" i="1" dirty="0" err="1">
                <a:ea typeface="Arial Unicode MS" panose="020B0604020202020204" pitchFamily="34" charset="-128"/>
                <a:cs typeface="Arial Unicode MS" panose="020B0604020202020204" pitchFamily="34" charset="-128"/>
              </a:rPr>
              <a:t>Lencioni</a:t>
            </a:r>
            <a:r>
              <a:rPr lang="en-US" sz="800" i="1" dirty="0">
                <a:ea typeface="Arial Unicode MS" panose="020B0604020202020204" pitchFamily="34" charset="-128"/>
                <a:cs typeface="Arial Unicode MS" panose="020B0604020202020204" pitchFamily="34" charset="-128"/>
              </a:rPr>
              <a:t>, P. M. (2010). </a:t>
            </a:r>
            <a:r>
              <a:rPr lang="en-US" sz="800" dirty="0">
                <a:ea typeface="Arial Unicode MS" panose="020B0604020202020204" pitchFamily="34" charset="-128"/>
                <a:cs typeface="Arial Unicode MS" panose="020B0604020202020204" pitchFamily="34" charset="-128"/>
              </a:rPr>
              <a:t>The Five Dysfunctions of a Team:</a:t>
            </a:r>
          </a:p>
          <a:p>
            <a:pPr marL="231775" indent="-61913"/>
            <a:r>
              <a:rPr lang="en-US" sz="800" dirty="0">
                <a:ea typeface="Arial Unicode MS" panose="020B0604020202020204" pitchFamily="34" charset="-128"/>
                <a:cs typeface="Arial Unicode MS" panose="020B0604020202020204" pitchFamily="34" charset="-128"/>
              </a:rPr>
              <a:t>A Leadership Fable</a:t>
            </a:r>
            <a:r>
              <a:rPr lang="en-US" sz="800" i="1" dirty="0">
                <a:ea typeface="Arial Unicode MS" panose="020B0604020202020204" pitchFamily="34" charset="-128"/>
                <a:cs typeface="Arial Unicode MS" panose="020B0604020202020204" pitchFamily="34" charset="-128"/>
              </a:rPr>
              <a:t>. John Wiley &amp; Sons.</a:t>
            </a:r>
          </a:p>
        </p:txBody>
      </p:sp>
      <p:sp>
        <p:nvSpPr>
          <p:cNvPr id="22" name="Rectangle 21">
            <a:hlinkClick r:id="rId4"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663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Vor welcher Bedrohung retten wir die Welt? | Rubikon"/>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270" r="16412"/>
          <a:stretch/>
        </p:blipFill>
        <p:spPr>
          <a:xfrm flipH="1">
            <a:off x="0" y="0"/>
            <a:ext cx="12230844" cy="6858000"/>
          </a:xfrm>
        </p:spPr>
      </p:pic>
      <p:sp>
        <p:nvSpPr>
          <p:cNvPr id="2" name="Title 1"/>
          <p:cNvSpPr>
            <a:spLocks noGrp="1"/>
          </p:cNvSpPr>
          <p:nvPr>
            <p:ph type="title"/>
          </p:nvPr>
        </p:nvSpPr>
        <p:spPr/>
        <p:txBody>
          <a:bodyPr/>
          <a:lstStyle/>
          <a:p>
            <a:r>
              <a:rPr lang="en-US" dirty="0"/>
              <a:t>What is Culture?</a:t>
            </a:r>
          </a:p>
        </p:txBody>
      </p:sp>
      <p:sp>
        <p:nvSpPr>
          <p:cNvPr id="14" name="TextBox 13"/>
          <p:cNvSpPr txBox="1"/>
          <p:nvPr/>
        </p:nvSpPr>
        <p:spPr>
          <a:xfrm>
            <a:off x="909410" y="3355932"/>
            <a:ext cx="3338512" cy="646331"/>
          </a:xfrm>
          <a:prstGeom prst="rect">
            <a:avLst/>
          </a:prstGeom>
          <a:noFill/>
        </p:spPr>
        <p:txBody>
          <a:bodyPr wrap="square" rtlCol="0">
            <a:spAutoFit/>
          </a:bodyPr>
          <a:lstStyle/>
          <a:p>
            <a:r>
              <a:rPr lang="en-US" dirty="0">
                <a:solidFill>
                  <a:schemeClr val="tx2">
                    <a:lumMod val="50000"/>
                  </a:schemeClr>
                </a:solidFill>
                <a:latin typeface="Milo-Text" panose="02000503050000020004" pitchFamily="2" charset="0"/>
                <a:ea typeface="Arial Unicode MS" panose="020B0604020202020204" pitchFamily="34" charset="-128"/>
                <a:cs typeface="Arial Unicode MS" panose="020B0604020202020204" pitchFamily="34" charset="-128"/>
              </a:rPr>
              <a:t>How core values are reflected in daily interactions with others</a:t>
            </a:r>
          </a:p>
        </p:txBody>
      </p:sp>
      <p:sp>
        <p:nvSpPr>
          <p:cNvPr id="15" name="TextBox 14"/>
          <p:cNvSpPr txBox="1"/>
          <p:nvPr/>
        </p:nvSpPr>
        <p:spPr>
          <a:xfrm>
            <a:off x="1664070" y="5199108"/>
            <a:ext cx="3338512" cy="923330"/>
          </a:xfrm>
          <a:prstGeom prst="rect">
            <a:avLst/>
          </a:prstGeom>
          <a:noFill/>
        </p:spPr>
        <p:txBody>
          <a:bodyPr wrap="square" rtlCol="0">
            <a:spAutoFit/>
          </a:bodyPr>
          <a:lstStyle/>
          <a:p>
            <a:r>
              <a:rPr lang="en-US" dirty="0">
                <a:solidFill>
                  <a:schemeClr val="tx2">
                    <a:lumMod val="50000"/>
                  </a:schemeClr>
                </a:solidFill>
                <a:latin typeface="Milo-Text" panose="02000503050000020004" pitchFamily="2" charset="0"/>
                <a:ea typeface="Arial Unicode MS" panose="020B0604020202020204" pitchFamily="34" charset="-128"/>
                <a:cs typeface="Arial Unicode MS" panose="020B0604020202020204" pitchFamily="34" charset="-128"/>
              </a:rPr>
              <a:t>Learned ideas of good/bad, desirable/undesirable, acceptable/unacceptable</a:t>
            </a:r>
          </a:p>
        </p:txBody>
      </p:sp>
      <p:sp>
        <p:nvSpPr>
          <p:cNvPr id="16" name="TextBox 15"/>
          <p:cNvSpPr txBox="1"/>
          <p:nvPr/>
        </p:nvSpPr>
        <p:spPr>
          <a:xfrm>
            <a:off x="9693024" y="5936816"/>
            <a:ext cx="1872686" cy="646331"/>
          </a:xfrm>
          <a:prstGeom prst="rect">
            <a:avLst/>
          </a:prstGeom>
          <a:noFill/>
        </p:spPr>
        <p:txBody>
          <a:bodyPr wrap="square" rtlCol="0">
            <a:spAutoFit/>
          </a:bodyPr>
          <a:lstStyle/>
          <a:p>
            <a:pPr algn="ctr"/>
            <a:r>
              <a:rPr lang="en-US" dirty="0">
                <a:solidFill>
                  <a:schemeClr val="bg1"/>
                </a:solidFill>
                <a:latin typeface="Milo Offc Black" panose="020B0A04030101020102" pitchFamily="34" charset="0"/>
                <a:ea typeface="Arial Unicode MS" panose="020B0604020202020204" pitchFamily="34" charset="-128"/>
                <a:cs typeface="Arial Unicode MS" panose="020B0604020202020204" pitchFamily="34" charset="-128"/>
              </a:rPr>
              <a:t>Institutions of Influence</a:t>
            </a:r>
          </a:p>
        </p:txBody>
      </p:sp>
      <p:sp>
        <p:nvSpPr>
          <p:cNvPr id="17" name="Right Arrow 16"/>
          <p:cNvSpPr/>
          <p:nvPr/>
        </p:nvSpPr>
        <p:spPr>
          <a:xfrm rot="11321339" flipV="1">
            <a:off x="10598126" y="3171857"/>
            <a:ext cx="1408364" cy="693984"/>
          </a:xfrm>
          <a:custGeom>
            <a:avLst/>
            <a:gdLst>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157084 w 986424"/>
              <a:gd name="connsiteY0" fmla="*/ 186772 h 747088"/>
              <a:gd name="connsiteX1" fmla="*/ 612880 w 986424"/>
              <a:gd name="connsiteY1" fmla="*/ 186772 h 747088"/>
              <a:gd name="connsiteX2" fmla="*/ 612880 w 986424"/>
              <a:gd name="connsiteY2" fmla="*/ 0 h 747088"/>
              <a:gd name="connsiteX3" fmla="*/ 986424 w 986424"/>
              <a:gd name="connsiteY3" fmla="*/ 373544 h 747088"/>
              <a:gd name="connsiteX4" fmla="*/ 612880 w 986424"/>
              <a:gd name="connsiteY4" fmla="*/ 747088 h 747088"/>
              <a:gd name="connsiteX5" fmla="*/ 612880 w 986424"/>
              <a:gd name="connsiteY5" fmla="*/ 560316 h 747088"/>
              <a:gd name="connsiteX6" fmla="*/ 0 w 986424"/>
              <a:gd name="connsiteY6" fmla="*/ 745620 h 747088"/>
              <a:gd name="connsiteX7" fmla="*/ 157084 w 986424"/>
              <a:gd name="connsiteY7" fmla="*/ 186772 h 747088"/>
              <a:gd name="connsiteX0" fmla="*/ 0 w 1048019"/>
              <a:gd name="connsiteY0" fmla="*/ 129516 h 747088"/>
              <a:gd name="connsiteX1" fmla="*/ 674475 w 1048019"/>
              <a:gd name="connsiteY1" fmla="*/ 186772 h 747088"/>
              <a:gd name="connsiteX2" fmla="*/ 674475 w 1048019"/>
              <a:gd name="connsiteY2" fmla="*/ 0 h 747088"/>
              <a:gd name="connsiteX3" fmla="*/ 1048019 w 1048019"/>
              <a:gd name="connsiteY3" fmla="*/ 373544 h 747088"/>
              <a:gd name="connsiteX4" fmla="*/ 674475 w 1048019"/>
              <a:gd name="connsiteY4" fmla="*/ 747088 h 747088"/>
              <a:gd name="connsiteX5" fmla="*/ 674475 w 1048019"/>
              <a:gd name="connsiteY5" fmla="*/ 560316 h 747088"/>
              <a:gd name="connsiteX6" fmla="*/ 61595 w 1048019"/>
              <a:gd name="connsiteY6" fmla="*/ 745620 h 747088"/>
              <a:gd name="connsiteX7" fmla="*/ 0 w 1048019"/>
              <a:gd name="connsiteY7" fmla="*/ 129516 h 7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019" h="747088">
                <a:moveTo>
                  <a:pt x="0" y="129516"/>
                </a:moveTo>
                <a:cubicBezTo>
                  <a:pt x="223107" y="296005"/>
                  <a:pt x="522543" y="186772"/>
                  <a:pt x="674475" y="186772"/>
                </a:cubicBezTo>
                <a:lnTo>
                  <a:pt x="674475" y="0"/>
                </a:lnTo>
                <a:lnTo>
                  <a:pt x="1048019" y="373544"/>
                </a:lnTo>
                <a:lnTo>
                  <a:pt x="674475" y="747088"/>
                </a:lnTo>
                <a:lnTo>
                  <a:pt x="674475" y="560316"/>
                </a:lnTo>
                <a:cubicBezTo>
                  <a:pt x="522543" y="560316"/>
                  <a:pt x="246945" y="598244"/>
                  <a:pt x="61595" y="745620"/>
                </a:cubicBezTo>
                <a:lnTo>
                  <a:pt x="0" y="129516"/>
                </a:lnTo>
                <a:close/>
              </a:path>
            </a:pathLst>
          </a:custGeom>
          <a:gradFill>
            <a:gsLst>
              <a:gs pos="8000">
                <a:srgbClr val="157BBB">
                  <a:alpha val="0"/>
                </a:srgbClr>
              </a:gs>
              <a:gs pos="100000">
                <a:srgbClr val="012C6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ilo-Text" panose="02000503050000020004" pitchFamily="2" charset="0"/>
                <a:ea typeface="Arial Unicode MS" panose="020B0604020202020204" pitchFamily="34" charset="-128"/>
                <a:cs typeface="Arial Unicode MS" panose="020B0604020202020204" pitchFamily="34" charset="-128"/>
              </a:rPr>
              <a:t>Media</a:t>
            </a:r>
          </a:p>
        </p:txBody>
      </p:sp>
      <p:sp>
        <p:nvSpPr>
          <p:cNvPr id="18" name="Right Arrow 16"/>
          <p:cNvSpPr/>
          <p:nvPr/>
        </p:nvSpPr>
        <p:spPr>
          <a:xfrm rot="11694530" flipV="1">
            <a:off x="10246094" y="4150008"/>
            <a:ext cx="1408364" cy="693984"/>
          </a:xfrm>
          <a:custGeom>
            <a:avLst/>
            <a:gdLst>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157084 w 986424"/>
              <a:gd name="connsiteY0" fmla="*/ 186772 h 747088"/>
              <a:gd name="connsiteX1" fmla="*/ 612880 w 986424"/>
              <a:gd name="connsiteY1" fmla="*/ 186772 h 747088"/>
              <a:gd name="connsiteX2" fmla="*/ 612880 w 986424"/>
              <a:gd name="connsiteY2" fmla="*/ 0 h 747088"/>
              <a:gd name="connsiteX3" fmla="*/ 986424 w 986424"/>
              <a:gd name="connsiteY3" fmla="*/ 373544 h 747088"/>
              <a:gd name="connsiteX4" fmla="*/ 612880 w 986424"/>
              <a:gd name="connsiteY4" fmla="*/ 747088 h 747088"/>
              <a:gd name="connsiteX5" fmla="*/ 612880 w 986424"/>
              <a:gd name="connsiteY5" fmla="*/ 560316 h 747088"/>
              <a:gd name="connsiteX6" fmla="*/ 0 w 986424"/>
              <a:gd name="connsiteY6" fmla="*/ 745620 h 747088"/>
              <a:gd name="connsiteX7" fmla="*/ 157084 w 986424"/>
              <a:gd name="connsiteY7" fmla="*/ 186772 h 747088"/>
              <a:gd name="connsiteX0" fmla="*/ 0 w 1048019"/>
              <a:gd name="connsiteY0" fmla="*/ 129516 h 747088"/>
              <a:gd name="connsiteX1" fmla="*/ 674475 w 1048019"/>
              <a:gd name="connsiteY1" fmla="*/ 186772 h 747088"/>
              <a:gd name="connsiteX2" fmla="*/ 674475 w 1048019"/>
              <a:gd name="connsiteY2" fmla="*/ 0 h 747088"/>
              <a:gd name="connsiteX3" fmla="*/ 1048019 w 1048019"/>
              <a:gd name="connsiteY3" fmla="*/ 373544 h 747088"/>
              <a:gd name="connsiteX4" fmla="*/ 674475 w 1048019"/>
              <a:gd name="connsiteY4" fmla="*/ 747088 h 747088"/>
              <a:gd name="connsiteX5" fmla="*/ 674475 w 1048019"/>
              <a:gd name="connsiteY5" fmla="*/ 560316 h 747088"/>
              <a:gd name="connsiteX6" fmla="*/ 61595 w 1048019"/>
              <a:gd name="connsiteY6" fmla="*/ 745620 h 747088"/>
              <a:gd name="connsiteX7" fmla="*/ 0 w 1048019"/>
              <a:gd name="connsiteY7" fmla="*/ 129516 h 7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019" h="747088">
                <a:moveTo>
                  <a:pt x="0" y="129516"/>
                </a:moveTo>
                <a:cubicBezTo>
                  <a:pt x="223107" y="296005"/>
                  <a:pt x="522543" y="186772"/>
                  <a:pt x="674475" y="186772"/>
                </a:cubicBezTo>
                <a:lnTo>
                  <a:pt x="674475" y="0"/>
                </a:lnTo>
                <a:lnTo>
                  <a:pt x="1048019" y="373544"/>
                </a:lnTo>
                <a:lnTo>
                  <a:pt x="674475" y="747088"/>
                </a:lnTo>
                <a:lnTo>
                  <a:pt x="674475" y="560316"/>
                </a:lnTo>
                <a:cubicBezTo>
                  <a:pt x="522543" y="560316"/>
                  <a:pt x="246945" y="598244"/>
                  <a:pt x="61595" y="745620"/>
                </a:cubicBezTo>
                <a:lnTo>
                  <a:pt x="0" y="129516"/>
                </a:lnTo>
                <a:close/>
              </a:path>
            </a:pathLst>
          </a:custGeom>
          <a:gradFill>
            <a:gsLst>
              <a:gs pos="8000">
                <a:srgbClr val="157BBB">
                  <a:alpha val="0"/>
                </a:srgbClr>
              </a:gs>
              <a:gs pos="100000">
                <a:srgbClr val="012C6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ilo-Text" panose="02000503050000020004" pitchFamily="2" charset="0"/>
                <a:ea typeface="Arial Unicode MS" panose="020B0604020202020204" pitchFamily="34" charset="-128"/>
                <a:cs typeface="Arial Unicode MS" panose="020B0604020202020204" pitchFamily="34" charset="-128"/>
              </a:rPr>
              <a:t>Religion</a:t>
            </a:r>
          </a:p>
        </p:txBody>
      </p:sp>
      <p:sp>
        <p:nvSpPr>
          <p:cNvPr id="19" name="Right Arrow 16"/>
          <p:cNvSpPr/>
          <p:nvPr/>
        </p:nvSpPr>
        <p:spPr>
          <a:xfrm rot="12169228" flipV="1">
            <a:off x="9929630" y="5103198"/>
            <a:ext cx="1848833" cy="753480"/>
          </a:xfrm>
          <a:custGeom>
            <a:avLst/>
            <a:gdLst>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157084 w 986424"/>
              <a:gd name="connsiteY0" fmla="*/ 186772 h 747088"/>
              <a:gd name="connsiteX1" fmla="*/ 612880 w 986424"/>
              <a:gd name="connsiteY1" fmla="*/ 186772 h 747088"/>
              <a:gd name="connsiteX2" fmla="*/ 612880 w 986424"/>
              <a:gd name="connsiteY2" fmla="*/ 0 h 747088"/>
              <a:gd name="connsiteX3" fmla="*/ 986424 w 986424"/>
              <a:gd name="connsiteY3" fmla="*/ 373544 h 747088"/>
              <a:gd name="connsiteX4" fmla="*/ 612880 w 986424"/>
              <a:gd name="connsiteY4" fmla="*/ 747088 h 747088"/>
              <a:gd name="connsiteX5" fmla="*/ 612880 w 986424"/>
              <a:gd name="connsiteY5" fmla="*/ 560316 h 747088"/>
              <a:gd name="connsiteX6" fmla="*/ 0 w 986424"/>
              <a:gd name="connsiteY6" fmla="*/ 745620 h 747088"/>
              <a:gd name="connsiteX7" fmla="*/ 157084 w 986424"/>
              <a:gd name="connsiteY7" fmla="*/ 186772 h 747088"/>
              <a:gd name="connsiteX0" fmla="*/ 0 w 1048019"/>
              <a:gd name="connsiteY0" fmla="*/ 129516 h 747088"/>
              <a:gd name="connsiteX1" fmla="*/ 674475 w 1048019"/>
              <a:gd name="connsiteY1" fmla="*/ 186772 h 747088"/>
              <a:gd name="connsiteX2" fmla="*/ 674475 w 1048019"/>
              <a:gd name="connsiteY2" fmla="*/ 0 h 747088"/>
              <a:gd name="connsiteX3" fmla="*/ 1048019 w 1048019"/>
              <a:gd name="connsiteY3" fmla="*/ 373544 h 747088"/>
              <a:gd name="connsiteX4" fmla="*/ 674475 w 1048019"/>
              <a:gd name="connsiteY4" fmla="*/ 747088 h 747088"/>
              <a:gd name="connsiteX5" fmla="*/ 674475 w 1048019"/>
              <a:gd name="connsiteY5" fmla="*/ 560316 h 747088"/>
              <a:gd name="connsiteX6" fmla="*/ 61595 w 1048019"/>
              <a:gd name="connsiteY6" fmla="*/ 745620 h 747088"/>
              <a:gd name="connsiteX7" fmla="*/ 0 w 1048019"/>
              <a:gd name="connsiteY7" fmla="*/ 129516 h 7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019" h="747088">
                <a:moveTo>
                  <a:pt x="0" y="129516"/>
                </a:moveTo>
                <a:cubicBezTo>
                  <a:pt x="223107" y="296005"/>
                  <a:pt x="522543" y="186772"/>
                  <a:pt x="674475" y="186772"/>
                </a:cubicBezTo>
                <a:lnTo>
                  <a:pt x="674475" y="0"/>
                </a:lnTo>
                <a:lnTo>
                  <a:pt x="1048019" y="373544"/>
                </a:lnTo>
                <a:lnTo>
                  <a:pt x="674475" y="747088"/>
                </a:lnTo>
                <a:lnTo>
                  <a:pt x="674475" y="560316"/>
                </a:lnTo>
                <a:cubicBezTo>
                  <a:pt x="522543" y="560316"/>
                  <a:pt x="246945" y="598244"/>
                  <a:pt x="61595" y="745620"/>
                </a:cubicBezTo>
                <a:lnTo>
                  <a:pt x="0" y="129516"/>
                </a:lnTo>
                <a:close/>
              </a:path>
            </a:pathLst>
          </a:custGeom>
          <a:gradFill>
            <a:gsLst>
              <a:gs pos="8000">
                <a:srgbClr val="157BBB">
                  <a:alpha val="0"/>
                </a:srgbClr>
              </a:gs>
              <a:gs pos="100000">
                <a:srgbClr val="012C6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ilo-Text" panose="02000503050000020004" pitchFamily="2" charset="0"/>
                <a:ea typeface="Arial Unicode MS" panose="020B0604020202020204" pitchFamily="34" charset="-128"/>
                <a:cs typeface="Arial Unicode MS" panose="020B0604020202020204" pitchFamily="34" charset="-128"/>
              </a:rPr>
              <a:t>Culture of Origin</a:t>
            </a:r>
          </a:p>
        </p:txBody>
      </p:sp>
      <p:sp>
        <p:nvSpPr>
          <p:cNvPr id="20" name="Right Arrow 16"/>
          <p:cNvSpPr/>
          <p:nvPr/>
        </p:nvSpPr>
        <p:spPr>
          <a:xfrm rot="10800000" flipV="1">
            <a:off x="10610641" y="2274424"/>
            <a:ext cx="1408364" cy="693984"/>
          </a:xfrm>
          <a:custGeom>
            <a:avLst/>
            <a:gdLst>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0 w 829340"/>
              <a:gd name="connsiteY0" fmla="*/ 186772 h 747088"/>
              <a:gd name="connsiteX1" fmla="*/ 455796 w 829340"/>
              <a:gd name="connsiteY1" fmla="*/ 186772 h 747088"/>
              <a:gd name="connsiteX2" fmla="*/ 455796 w 829340"/>
              <a:gd name="connsiteY2" fmla="*/ 0 h 747088"/>
              <a:gd name="connsiteX3" fmla="*/ 829340 w 829340"/>
              <a:gd name="connsiteY3" fmla="*/ 373544 h 747088"/>
              <a:gd name="connsiteX4" fmla="*/ 455796 w 829340"/>
              <a:gd name="connsiteY4" fmla="*/ 747088 h 747088"/>
              <a:gd name="connsiteX5" fmla="*/ 455796 w 829340"/>
              <a:gd name="connsiteY5" fmla="*/ 560316 h 747088"/>
              <a:gd name="connsiteX6" fmla="*/ 0 w 829340"/>
              <a:gd name="connsiteY6" fmla="*/ 560316 h 747088"/>
              <a:gd name="connsiteX7" fmla="*/ 0 w 829340"/>
              <a:gd name="connsiteY7" fmla="*/ 186772 h 747088"/>
              <a:gd name="connsiteX0" fmla="*/ 157084 w 986424"/>
              <a:gd name="connsiteY0" fmla="*/ 186772 h 747088"/>
              <a:gd name="connsiteX1" fmla="*/ 612880 w 986424"/>
              <a:gd name="connsiteY1" fmla="*/ 186772 h 747088"/>
              <a:gd name="connsiteX2" fmla="*/ 612880 w 986424"/>
              <a:gd name="connsiteY2" fmla="*/ 0 h 747088"/>
              <a:gd name="connsiteX3" fmla="*/ 986424 w 986424"/>
              <a:gd name="connsiteY3" fmla="*/ 373544 h 747088"/>
              <a:gd name="connsiteX4" fmla="*/ 612880 w 986424"/>
              <a:gd name="connsiteY4" fmla="*/ 747088 h 747088"/>
              <a:gd name="connsiteX5" fmla="*/ 612880 w 986424"/>
              <a:gd name="connsiteY5" fmla="*/ 560316 h 747088"/>
              <a:gd name="connsiteX6" fmla="*/ 0 w 986424"/>
              <a:gd name="connsiteY6" fmla="*/ 745620 h 747088"/>
              <a:gd name="connsiteX7" fmla="*/ 157084 w 986424"/>
              <a:gd name="connsiteY7" fmla="*/ 186772 h 747088"/>
              <a:gd name="connsiteX0" fmla="*/ 0 w 1048019"/>
              <a:gd name="connsiteY0" fmla="*/ 129516 h 747088"/>
              <a:gd name="connsiteX1" fmla="*/ 674475 w 1048019"/>
              <a:gd name="connsiteY1" fmla="*/ 186772 h 747088"/>
              <a:gd name="connsiteX2" fmla="*/ 674475 w 1048019"/>
              <a:gd name="connsiteY2" fmla="*/ 0 h 747088"/>
              <a:gd name="connsiteX3" fmla="*/ 1048019 w 1048019"/>
              <a:gd name="connsiteY3" fmla="*/ 373544 h 747088"/>
              <a:gd name="connsiteX4" fmla="*/ 674475 w 1048019"/>
              <a:gd name="connsiteY4" fmla="*/ 747088 h 747088"/>
              <a:gd name="connsiteX5" fmla="*/ 674475 w 1048019"/>
              <a:gd name="connsiteY5" fmla="*/ 560316 h 747088"/>
              <a:gd name="connsiteX6" fmla="*/ 61595 w 1048019"/>
              <a:gd name="connsiteY6" fmla="*/ 745620 h 747088"/>
              <a:gd name="connsiteX7" fmla="*/ 0 w 1048019"/>
              <a:gd name="connsiteY7" fmla="*/ 129516 h 7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019" h="747088">
                <a:moveTo>
                  <a:pt x="0" y="129516"/>
                </a:moveTo>
                <a:cubicBezTo>
                  <a:pt x="223107" y="296005"/>
                  <a:pt x="522543" y="186772"/>
                  <a:pt x="674475" y="186772"/>
                </a:cubicBezTo>
                <a:lnTo>
                  <a:pt x="674475" y="0"/>
                </a:lnTo>
                <a:lnTo>
                  <a:pt x="1048019" y="373544"/>
                </a:lnTo>
                <a:lnTo>
                  <a:pt x="674475" y="747088"/>
                </a:lnTo>
                <a:lnTo>
                  <a:pt x="674475" y="560316"/>
                </a:lnTo>
                <a:cubicBezTo>
                  <a:pt x="522543" y="560316"/>
                  <a:pt x="246945" y="598244"/>
                  <a:pt x="61595" y="745620"/>
                </a:cubicBezTo>
                <a:lnTo>
                  <a:pt x="0" y="129516"/>
                </a:lnTo>
                <a:close/>
              </a:path>
            </a:pathLst>
          </a:custGeom>
          <a:gradFill>
            <a:gsLst>
              <a:gs pos="8000">
                <a:srgbClr val="157BBB">
                  <a:alpha val="0"/>
                </a:srgbClr>
              </a:gs>
              <a:gs pos="100000">
                <a:srgbClr val="012C6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ilo-Text" panose="02000503050000020004" pitchFamily="2" charset="0"/>
                <a:ea typeface="Arial Unicode MS" panose="020B0604020202020204" pitchFamily="34" charset="-128"/>
                <a:cs typeface="Arial Unicode MS" panose="020B0604020202020204" pitchFamily="34" charset="-128"/>
              </a:rPr>
              <a:t>Family</a:t>
            </a:r>
          </a:p>
        </p:txBody>
      </p:sp>
      <p:cxnSp>
        <p:nvCxnSpPr>
          <p:cNvPr id="22" name="Straight Connector 21"/>
          <p:cNvCxnSpPr/>
          <p:nvPr/>
        </p:nvCxnSpPr>
        <p:spPr>
          <a:xfrm>
            <a:off x="5451468" y="4933507"/>
            <a:ext cx="4404404" cy="0"/>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3"/>
          </p:cNvCxnSpPr>
          <p:nvPr/>
        </p:nvCxnSpPr>
        <p:spPr>
          <a:xfrm>
            <a:off x="4696808" y="3100379"/>
            <a:ext cx="5856979" cy="0"/>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5" name="Left Brace 24"/>
          <p:cNvSpPr/>
          <p:nvPr/>
        </p:nvSpPr>
        <p:spPr>
          <a:xfrm rot="2945493">
            <a:off x="6559826" y="130305"/>
            <a:ext cx="455778" cy="2087799"/>
          </a:xfrm>
          <a:prstGeom prst="leftBrace">
            <a:avLst>
              <a:gd name="adj1" fmla="val 49122"/>
              <a:gd name="adj2" fmla="val 86269"/>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
        <p:nvSpPr>
          <p:cNvPr id="7" name="Right Arrow 6"/>
          <p:cNvSpPr/>
          <p:nvPr/>
        </p:nvSpPr>
        <p:spPr>
          <a:xfrm>
            <a:off x="909410" y="2826059"/>
            <a:ext cx="3787398" cy="548640"/>
          </a:xfrm>
          <a:prstGeom prst="rightArrow">
            <a:avLst>
              <a:gd name="adj1" fmla="val 100000"/>
              <a:gd name="adj2" fmla="val 50000"/>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Milo Offc Black" panose="020B0A04030101020102" pitchFamily="34" charset="0"/>
                <a:ea typeface="Arial Unicode MS" panose="020B0604020202020204" pitchFamily="34" charset="-128"/>
                <a:cs typeface="Arial Unicode MS" panose="020B0604020202020204" pitchFamily="34" charset="-128"/>
              </a:rPr>
              <a:t>Attitudes</a:t>
            </a:r>
          </a:p>
        </p:txBody>
      </p:sp>
      <p:sp>
        <p:nvSpPr>
          <p:cNvPr id="13" name="Right Arrow 12"/>
          <p:cNvSpPr/>
          <p:nvPr/>
        </p:nvSpPr>
        <p:spPr>
          <a:xfrm>
            <a:off x="1664070" y="4650468"/>
            <a:ext cx="3787398" cy="548640"/>
          </a:xfrm>
          <a:prstGeom prst="rightArrow">
            <a:avLst>
              <a:gd name="adj1" fmla="val 100000"/>
              <a:gd name="adj2" fmla="val 50000"/>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Milo Offc Black" panose="020B0A04030101020102" pitchFamily="34" charset="0"/>
                <a:ea typeface="Arial Unicode MS" panose="020B0604020202020204" pitchFamily="34" charset="-128"/>
                <a:cs typeface="Arial Unicode MS" panose="020B0604020202020204" pitchFamily="34" charset="-128"/>
              </a:rPr>
              <a:t>Core Values</a:t>
            </a:r>
          </a:p>
        </p:txBody>
      </p:sp>
      <p:sp>
        <p:nvSpPr>
          <p:cNvPr id="21" name="Rectangle 20">
            <a:hlinkClick r:id="rId4" action="ppaction://hlinksldjump"/>
          </p:cNvPr>
          <p:cNvSpPr/>
          <p:nvPr/>
        </p:nvSpPr>
        <p:spPr>
          <a:xfrm>
            <a:off x="8693727" y="207819"/>
            <a:ext cx="1433946" cy="810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cxnSp>
        <p:nvCxnSpPr>
          <p:cNvPr id="26" name="Straight Connector 25"/>
          <p:cNvCxnSpPr/>
          <p:nvPr/>
        </p:nvCxnSpPr>
        <p:spPr>
          <a:xfrm>
            <a:off x="4775200" y="1523582"/>
            <a:ext cx="1320800" cy="0"/>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069239" y="1249262"/>
            <a:ext cx="3787398" cy="548640"/>
          </a:xfrm>
          <a:prstGeom prst="rightArrow">
            <a:avLst>
              <a:gd name="adj1" fmla="val 100000"/>
              <a:gd name="adj2" fmla="val 50000"/>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Milo Offc Black" panose="020B0A04030101020102" pitchFamily="34" charset="0"/>
                <a:ea typeface="Arial Unicode MS" panose="020B0604020202020204" pitchFamily="34" charset="-128"/>
                <a:cs typeface="Arial Unicode MS" panose="020B0604020202020204" pitchFamily="34" charset="-128"/>
              </a:rPr>
              <a:t>Behaviors and Practices</a:t>
            </a:r>
          </a:p>
        </p:txBody>
      </p:sp>
      <p:sp>
        <p:nvSpPr>
          <p:cNvPr id="24" name="Rectangle 23">
            <a:hlinkClick r:id="rId5" action="ppaction://hlinksldjump"/>
          </p:cNvPr>
          <p:cNvSpPr/>
          <p:nvPr/>
        </p:nvSpPr>
        <p:spPr>
          <a:xfrm>
            <a:off x="3438939" y="6162261"/>
            <a:ext cx="5555974" cy="6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340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45833E-6 7.40741E-7 L -0.14739 -0.03102 " pathEditMode="relative" rAng="0" ptsTypes="AA">
                                      <p:cBhvr>
                                        <p:cTn id="10" dur="500" fill="hold"/>
                                        <p:tgtEl>
                                          <p:spTgt spid="2"/>
                                        </p:tgtEl>
                                        <p:attrNameLst>
                                          <p:attrName>ppt_x</p:attrName>
                                          <p:attrName>ppt_y</p:attrName>
                                        </p:attrNameLst>
                                      </p:cBhvr>
                                      <p:rCtr x="-7370" y="-1551"/>
                                    </p:animMotion>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5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childTnLst>
                          </p:cTn>
                        </p:par>
                        <p:par>
                          <p:cTn id="38" fill="hold">
                            <p:stCondLst>
                              <p:cond delay="25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25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childTnLst>
                                </p:cTn>
                              </p:par>
                            </p:childTnLst>
                          </p:cTn>
                        </p:par>
                        <p:par>
                          <p:cTn id="50" fill="hold">
                            <p:stCondLst>
                              <p:cond delay="250"/>
                            </p:stCondLst>
                            <p:childTnLst>
                              <p:par>
                                <p:cTn id="51" presetID="22" presetClass="entr" presetSubtype="8"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250"/>
                                        <p:tgtEl>
                                          <p:spTgt spid="6"/>
                                        </p:tgtEl>
                                      </p:cBhvr>
                                    </p:animEffect>
                                  </p:childTnLst>
                                </p:cTn>
                              </p:par>
                            </p:childTnLst>
                          </p:cTn>
                        </p:par>
                        <p:par>
                          <p:cTn id="59" fill="hold">
                            <p:stCondLst>
                              <p:cond delay="250"/>
                            </p:stCondLst>
                            <p:childTnLst>
                              <p:par>
                                <p:cTn id="60" presetID="22" presetClass="entr" presetSubtype="8"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par>
                          <p:cTn id="63" fill="hold">
                            <p:stCondLst>
                              <p:cond delay="750"/>
                            </p:stCondLst>
                            <p:childTnLst>
                              <p:par>
                                <p:cTn id="64" presetID="22" presetClass="entr" presetSubtype="8"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left)">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animBg="1"/>
      <p:bldP spid="18" grpId="0" animBg="1"/>
      <p:bldP spid="19" grpId="0" animBg="1"/>
      <p:bldP spid="20" grpId="0" animBg="1"/>
      <p:bldP spid="25" grpId="0" animBg="1"/>
      <p:bldP spid="7" grpId="0" animBg="1"/>
      <p:bldP spid="13" grpId="0" animBg="1"/>
      <p:bldP spid="6" grpId="0" animBg="1"/>
    </p:bldLst>
  </p:timing>
</p:sld>
</file>

<file path=ppt/theme/theme1.xml><?xml version="1.0" encoding="utf-8"?>
<a:theme xmlns:a="http://schemas.openxmlformats.org/drawingml/2006/main" name="Eller White New Brand Elements">
  <a:themeElements>
    <a:clrScheme name="Eller College Base">
      <a:dk1>
        <a:srgbClr val="11347D"/>
      </a:dk1>
      <a:lt1>
        <a:srgbClr val="FFFFFF"/>
      </a:lt1>
      <a:dk2>
        <a:srgbClr val="003C8D"/>
      </a:dk2>
      <a:lt2>
        <a:srgbClr val="E7E6E6"/>
      </a:lt2>
      <a:accent1>
        <a:srgbClr val="BB2C3F"/>
      </a:accent1>
      <a:accent2>
        <a:srgbClr val="893641"/>
      </a:accent2>
      <a:accent3>
        <a:srgbClr val="A5A5A5"/>
      </a:accent3>
      <a:accent4>
        <a:srgbClr val="797979"/>
      </a:accent4>
      <a:accent5>
        <a:srgbClr val="5B9BD5"/>
      </a:accent5>
      <a:accent6>
        <a:srgbClr val="0432FF"/>
      </a:accent6>
      <a:hlink>
        <a:srgbClr val="AB3943"/>
      </a:hlink>
      <a:folHlink>
        <a:srgbClr val="AB3943"/>
      </a:folHlink>
    </a:clrScheme>
    <a:fontScheme name="Custom 2">
      <a:majorFont>
        <a:latin typeface="Milo Offc Black"/>
        <a:ea typeface="Helvetica Light"/>
        <a:cs typeface="Helvetica Light"/>
      </a:majorFont>
      <a:minorFont>
        <a:latin typeface="Milo-Tex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ler White New Brand Elements" id="{6AEF11B2-3358-4F77-A7D1-0C13EDFF69F4}" vid="{8CE40212-50FE-4748-8171-F330B7A415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ler College Base">
    <a:dk1>
      <a:srgbClr val="11347D"/>
    </a:dk1>
    <a:lt1>
      <a:srgbClr val="FFFFFF"/>
    </a:lt1>
    <a:dk2>
      <a:srgbClr val="003C8D"/>
    </a:dk2>
    <a:lt2>
      <a:srgbClr val="E7E6E6"/>
    </a:lt2>
    <a:accent1>
      <a:srgbClr val="BB2C3F"/>
    </a:accent1>
    <a:accent2>
      <a:srgbClr val="893641"/>
    </a:accent2>
    <a:accent3>
      <a:srgbClr val="A5A5A5"/>
    </a:accent3>
    <a:accent4>
      <a:srgbClr val="797979"/>
    </a:accent4>
    <a:accent5>
      <a:srgbClr val="5B9BD5"/>
    </a:accent5>
    <a:accent6>
      <a:srgbClr val="0432FF"/>
    </a:accent6>
    <a:hlink>
      <a:srgbClr val="AB3943"/>
    </a:hlink>
    <a:folHlink>
      <a:srgbClr val="AB3943"/>
    </a:folHlink>
  </a:clrScheme>
</a:themeOverride>
</file>

<file path=docProps/app.xml><?xml version="1.0" encoding="utf-8"?>
<Properties xmlns="http://schemas.openxmlformats.org/officeDocument/2006/extended-properties" xmlns:vt="http://schemas.openxmlformats.org/officeDocument/2006/docPropsVTypes">
  <Template/>
  <TotalTime>6249</TotalTime>
  <Words>4424</Words>
  <Application>Microsoft Office PowerPoint</Application>
  <PresentationFormat>Widescreen</PresentationFormat>
  <Paragraphs>917</Paragraphs>
  <Slides>71</Slides>
  <Notes>37</Notes>
  <HiddenSlides>10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Milo-Text</vt:lpstr>
      <vt:lpstr>Calibri</vt:lpstr>
      <vt:lpstr>Milo Offc Black</vt:lpstr>
      <vt:lpstr>Segoe Print</vt:lpstr>
      <vt:lpstr>Arial</vt:lpstr>
      <vt:lpstr>Franklin Gothic Book</vt:lpstr>
      <vt:lpstr>Wingdings 2</vt:lpstr>
      <vt:lpstr>Verdana</vt:lpstr>
      <vt:lpstr>Trebuchet MS</vt:lpstr>
      <vt:lpstr>Eller White New Brand Elements</vt:lpstr>
      <vt:lpstr>Creating a Collaborative Culture</vt:lpstr>
      <vt:lpstr>Agenda</vt:lpstr>
      <vt:lpstr>Why collaborate?</vt:lpstr>
      <vt:lpstr>What makes collaborations work?</vt:lpstr>
      <vt:lpstr>Building a collaboration.  Literally.</vt:lpstr>
      <vt:lpstr>Ready…</vt:lpstr>
      <vt:lpstr>How did it go?</vt:lpstr>
      <vt:lpstr>From Dysfunctional to High-Performance</vt:lpstr>
      <vt:lpstr>What is Culture?</vt:lpstr>
      <vt:lpstr>Virtual distance: How teams go wrong</vt:lpstr>
      <vt:lpstr>Virtual distance: How teams go wrong</vt:lpstr>
      <vt:lpstr>What Google Learned About Ideal Teams</vt:lpstr>
      <vt:lpstr>Psychological Safety is not…</vt:lpstr>
      <vt:lpstr>Specific Outcomes of Psychological Safety</vt:lpstr>
      <vt:lpstr>Building Psychological Safety into your collaboration</vt:lpstr>
      <vt:lpstr>Cognitively Diverse and Psychologically Safe</vt:lpstr>
      <vt:lpstr>Ergo…</vt:lpstr>
      <vt:lpstr>Collaborating Effectively</vt:lpstr>
      <vt:lpstr>People Styles at Work  Robert and Dorothy Bolton</vt:lpstr>
      <vt:lpstr>PowerPoint Presentation</vt:lpstr>
      <vt:lpstr>We all have people problems…</vt:lpstr>
      <vt:lpstr>Four Behavioral Styles</vt:lpstr>
      <vt:lpstr>Analytical</vt:lpstr>
      <vt:lpstr>Amiable</vt:lpstr>
      <vt:lpstr>Expressive</vt:lpstr>
      <vt:lpstr>Driver</vt:lpstr>
      <vt:lpstr>Optimal Sub-Quadrants</vt:lpstr>
      <vt:lpstr> Rigid Sub-Quadrants</vt:lpstr>
      <vt:lpstr>What Is Style Flex?</vt:lpstr>
      <vt:lpstr>Why Flex?</vt:lpstr>
      <vt:lpstr>This Group’s PeopleStyles</vt:lpstr>
      <vt:lpstr>Strengths Become Weaknesses  When Overused </vt:lpstr>
      <vt:lpstr>Strengths Become Weaknesses  When Overused </vt:lpstr>
      <vt:lpstr>Strengths Become Weaknesses  When Overused </vt:lpstr>
      <vt:lpstr>Strengths Become Weaknesses  When Overused </vt:lpstr>
      <vt:lpstr>Predicting Probable Behavior</vt:lpstr>
      <vt:lpstr>Four Behavioral Styles</vt:lpstr>
      <vt:lpstr>The Culture Map Erin Meyer</vt:lpstr>
      <vt:lpstr>Communicating</vt:lpstr>
      <vt:lpstr>Evaluating</vt:lpstr>
      <vt:lpstr>Persuading</vt:lpstr>
      <vt:lpstr>Leading</vt:lpstr>
      <vt:lpstr>Deciding</vt:lpstr>
      <vt:lpstr>Trusting</vt:lpstr>
      <vt:lpstr>Disagreeing</vt:lpstr>
      <vt:lpstr>Scheduling</vt:lpstr>
      <vt:lpstr>This Group’s Culture Map</vt:lpstr>
      <vt:lpstr>Cultivating Psychological Safety by Nurturing a Learning Organization</vt:lpstr>
      <vt:lpstr>How inferences are made</vt:lpstr>
      <vt:lpstr>Let’s put it into practice…</vt:lpstr>
      <vt:lpstr>Kristy and her ladder…</vt:lpstr>
      <vt:lpstr>What if Kristy didn’t know it all?</vt:lpstr>
      <vt:lpstr>Starting Strong and Setting the Right Tone</vt:lpstr>
      <vt:lpstr>PowerPoint Presentation</vt:lpstr>
      <vt:lpstr>Team Life Cycles</vt:lpstr>
      <vt:lpstr>What can team agreements do for you?</vt:lpstr>
      <vt:lpstr>Team Norming Conversation Starters</vt:lpstr>
      <vt:lpstr>Put it in writing</vt:lpstr>
      <vt:lpstr>Common Team Roles</vt:lpstr>
      <vt:lpstr>Building another collaboration. Literally.  Again.</vt:lpstr>
      <vt:lpstr>Wrap-up</vt:lpstr>
      <vt:lpstr>PowerPoint Presentation</vt:lpstr>
      <vt:lpstr>Team Best Practices</vt:lpstr>
      <vt:lpstr>PowerPoint Presentation</vt:lpstr>
      <vt:lpstr>PowerPoint Presentation</vt:lpstr>
      <vt:lpstr>Processing &amp; Decision-Making Time</vt:lpstr>
      <vt:lpstr>Sub Quadrants </vt:lpstr>
      <vt:lpstr>Back Up Styles</vt:lpstr>
      <vt:lpstr>Working Through Communication Breakdowns</vt:lpstr>
      <vt:lpstr>PowerPoint Presentation</vt:lpstr>
      <vt:lpstr>Bring it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Mandel</dc:creator>
  <cp:lastModifiedBy>Michael Mandel</cp:lastModifiedBy>
  <cp:revision>113</cp:revision>
  <dcterms:created xsi:type="dcterms:W3CDTF">2019-05-16T20:40:30Z</dcterms:created>
  <dcterms:modified xsi:type="dcterms:W3CDTF">2020-02-17T21:12:54Z</dcterms:modified>
</cp:coreProperties>
</file>